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notesSlides/notesSlide30.xml" ContentType="application/vnd.openxmlformats-officedocument.presentationml.notesSlide+xml"/>
  <Override PartName="/ppt/tags/tag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3.xml" ContentType="application/vnd.openxmlformats-officedocument.presentationml.tags+xml"/>
  <Override PartName="/ppt/notesSlides/notesSlide33.xml" ContentType="application/vnd.openxmlformats-officedocument.presentationml.notesSlide+xml"/>
  <Override PartName="/ppt/tags/tag4.xml" ContentType="application/vnd.openxmlformats-officedocument.presentationml.tags+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2"/>
  </p:notesMasterIdLst>
  <p:sldIdLst>
    <p:sldId id="256" r:id="rId2"/>
    <p:sldId id="692" r:id="rId3"/>
    <p:sldId id="593" r:id="rId4"/>
    <p:sldId id="560" r:id="rId5"/>
    <p:sldId id="292" r:id="rId6"/>
    <p:sldId id="691" r:id="rId7"/>
    <p:sldId id="338" r:id="rId8"/>
    <p:sldId id="339" r:id="rId9"/>
    <p:sldId id="585" r:id="rId10"/>
    <p:sldId id="343" r:id="rId11"/>
    <p:sldId id="347" r:id="rId12"/>
    <p:sldId id="586" r:id="rId13"/>
    <p:sldId id="305" r:id="rId14"/>
    <p:sldId id="304" r:id="rId15"/>
    <p:sldId id="624" r:id="rId16"/>
    <p:sldId id="625" r:id="rId17"/>
    <p:sldId id="626" r:id="rId18"/>
    <p:sldId id="271" r:id="rId19"/>
    <p:sldId id="561" r:id="rId20"/>
    <p:sldId id="272" r:id="rId21"/>
    <p:sldId id="273" r:id="rId22"/>
    <p:sldId id="658" r:id="rId23"/>
    <p:sldId id="628" r:id="rId24"/>
    <p:sldId id="609" r:id="rId25"/>
    <p:sldId id="610" r:id="rId26"/>
    <p:sldId id="611" r:id="rId27"/>
    <p:sldId id="612" r:id="rId28"/>
    <p:sldId id="605" r:id="rId29"/>
    <p:sldId id="660" r:id="rId30"/>
    <p:sldId id="604" r:id="rId31"/>
    <p:sldId id="615" r:id="rId32"/>
    <p:sldId id="616" r:id="rId33"/>
    <p:sldId id="659" r:id="rId34"/>
    <p:sldId id="618" r:id="rId35"/>
    <p:sldId id="690" r:id="rId36"/>
    <p:sldId id="665" r:id="rId37"/>
    <p:sldId id="666" r:id="rId38"/>
    <p:sldId id="623" r:id="rId39"/>
    <p:sldId id="355" r:id="rId40"/>
    <p:sldId id="563" r:id="rId41"/>
    <p:sldId id="311" r:id="rId42"/>
    <p:sldId id="627" r:id="rId43"/>
    <p:sldId id="667" r:id="rId44"/>
    <p:sldId id="668" r:id="rId45"/>
    <p:sldId id="629" r:id="rId46"/>
    <p:sldId id="670" r:id="rId47"/>
    <p:sldId id="290" r:id="rId48"/>
    <p:sldId id="669" r:id="rId49"/>
    <p:sldId id="643" r:id="rId50"/>
    <p:sldId id="644" r:id="rId51"/>
    <p:sldId id="645" r:id="rId52"/>
    <p:sldId id="661" r:id="rId53"/>
    <p:sldId id="662" r:id="rId54"/>
    <p:sldId id="674" r:id="rId55"/>
    <p:sldId id="675" r:id="rId56"/>
    <p:sldId id="646" r:id="rId57"/>
    <p:sldId id="647" r:id="rId58"/>
    <p:sldId id="663" r:id="rId59"/>
    <p:sldId id="648" r:id="rId60"/>
    <p:sldId id="649" r:id="rId61"/>
    <p:sldId id="371" r:id="rId62"/>
    <p:sldId id="372" r:id="rId63"/>
    <p:sldId id="373" r:id="rId64"/>
    <p:sldId id="383" r:id="rId65"/>
    <p:sldId id="641" r:id="rId66"/>
    <p:sldId id="384" r:id="rId67"/>
    <p:sldId id="385" r:id="rId68"/>
    <p:sldId id="386" r:id="rId69"/>
    <p:sldId id="664" r:id="rId70"/>
    <p:sldId id="650" r:id="rId71"/>
    <p:sldId id="388" r:id="rId72"/>
    <p:sldId id="389" r:id="rId73"/>
    <p:sldId id="651" r:id="rId74"/>
    <p:sldId id="652" r:id="rId75"/>
    <p:sldId id="653" r:id="rId76"/>
    <p:sldId id="654" r:id="rId77"/>
    <p:sldId id="397" r:id="rId78"/>
    <p:sldId id="415" r:id="rId79"/>
    <p:sldId id="416" r:id="rId80"/>
    <p:sldId id="671" r:id="rId81"/>
    <p:sldId id="684" r:id="rId82"/>
    <p:sldId id="688" r:id="rId83"/>
    <p:sldId id="655" r:id="rId84"/>
    <p:sldId id="656" r:id="rId85"/>
    <p:sldId id="417" r:id="rId86"/>
    <p:sldId id="418" r:id="rId87"/>
    <p:sldId id="425" r:id="rId88"/>
    <p:sldId id="657" r:id="rId89"/>
    <p:sldId id="259" r:id="rId90"/>
    <p:sldId id="260" r:id="rId91"/>
    <p:sldId id="361" r:id="rId92"/>
    <p:sldId id="257" r:id="rId93"/>
    <p:sldId id="637" r:id="rId94"/>
    <p:sldId id="262" r:id="rId95"/>
    <p:sldId id="638" r:id="rId96"/>
    <p:sldId id="639" r:id="rId97"/>
    <p:sldId id="678" r:id="rId98"/>
    <p:sldId id="681" r:id="rId99"/>
    <p:sldId id="679" r:id="rId100"/>
    <p:sldId id="680" r:id="rId101"/>
    <p:sldId id="283" r:id="rId102"/>
    <p:sldId id="682" r:id="rId103"/>
    <p:sldId id="284" r:id="rId104"/>
    <p:sldId id="685" r:id="rId105"/>
    <p:sldId id="686" r:id="rId106"/>
    <p:sldId id="689" r:id="rId107"/>
    <p:sldId id="672" r:id="rId108"/>
    <p:sldId id="676" r:id="rId109"/>
    <p:sldId id="677" r:id="rId110"/>
    <p:sldId id="673" r:id="rId111"/>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2"/>
  </p:normalViewPr>
  <p:slideViewPr>
    <p:cSldViewPr snapToGrid="0">
      <p:cViewPr varScale="1">
        <p:scale>
          <a:sx n="114" d="100"/>
          <a:sy n="114" d="100"/>
        </p:scale>
        <p:origin x="4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vier Bonaventure" userId="2cfde838-01f0-4cfb-adb8-e4ec77c79c17" providerId="ADAL" clId="{8067AB69-BD2D-7F41-A634-CD9230D40401}"/>
    <pc:docChg chg="addSld modSld">
      <pc:chgData name="Olivier Bonaventure" userId="2cfde838-01f0-4cfb-adb8-e4ec77c79c17" providerId="ADAL" clId="{8067AB69-BD2D-7F41-A634-CD9230D40401}" dt="2025-03-04T07:47:26.144" v="87" actId="20577"/>
      <pc:docMkLst>
        <pc:docMk/>
      </pc:docMkLst>
      <pc:sldChg chg="addSp delSp modSp mod modAnim">
        <pc:chgData name="Olivier Bonaventure" userId="2cfde838-01f0-4cfb-adb8-e4ec77c79c17" providerId="ADAL" clId="{8067AB69-BD2D-7F41-A634-CD9230D40401}" dt="2025-03-04T07:26:03.828" v="9" actId="1076"/>
        <pc:sldMkLst>
          <pc:docMk/>
          <pc:sldMk cId="2323605091" sldId="273"/>
        </pc:sldMkLst>
        <pc:spChg chg="add mod">
          <ac:chgData name="Olivier Bonaventure" userId="2cfde838-01f0-4cfb-adb8-e4ec77c79c17" providerId="ADAL" clId="{8067AB69-BD2D-7F41-A634-CD9230D40401}" dt="2025-03-04T07:26:03.828" v="9" actId="1076"/>
          <ac:spMkLst>
            <pc:docMk/>
            <pc:sldMk cId="2323605091" sldId="273"/>
            <ac:spMk id="4" creationId="{4F181953-277C-E760-4EC4-6D0E597B8AC1}"/>
          </ac:spMkLst>
        </pc:spChg>
        <pc:picChg chg="del">
          <ac:chgData name="Olivier Bonaventure" userId="2cfde838-01f0-4cfb-adb8-e4ec77c79c17" providerId="ADAL" clId="{8067AB69-BD2D-7F41-A634-CD9230D40401}" dt="2025-03-04T07:26:00.008" v="7" actId="478"/>
          <ac:picMkLst>
            <pc:docMk/>
            <pc:sldMk cId="2323605091" sldId="273"/>
            <ac:picMk id="2" creationId="{1A304C08-81E9-5F36-A278-C55255C11E2F}"/>
          </ac:picMkLst>
        </pc:picChg>
      </pc:sldChg>
      <pc:sldChg chg="add">
        <pc:chgData name="Olivier Bonaventure" userId="2cfde838-01f0-4cfb-adb8-e4ec77c79c17" providerId="ADAL" clId="{8067AB69-BD2D-7F41-A634-CD9230D40401}" dt="2025-03-04T07:21:04.494" v="0"/>
        <pc:sldMkLst>
          <pc:docMk/>
          <pc:sldMk cId="0" sldId="292"/>
        </pc:sldMkLst>
      </pc:sldChg>
      <pc:sldChg chg="addSp modSp mod">
        <pc:chgData name="Olivier Bonaventure" userId="2cfde838-01f0-4cfb-adb8-e4ec77c79c17" providerId="ADAL" clId="{8067AB69-BD2D-7F41-A634-CD9230D40401}" dt="2025-03-04T07:22:55.885" v="3" actId="1076"/>
        <pc:sldMkLst>
          <pc:docMk/>
          <pc:sldMk cId="3852505468" sldId="305"/>
        </pc:sldMkLst>
        <pc:picChg chg="add mod">
          <ac:chgData name="Olivier Bonaventure" userId="2cfde838-01f0-4cfb-adb8-e4ec77c79c17" providerId="ADAL" clId="{8067AB69-BD2D-7F41-A634-CD9230D40401}" dt="2025-03-04T07:22:55.885" v="3" actId="1076"/>
          <ac:picMkLst>
            <pc:docMk/>
            <pc:sldMk cId="3852505468" sldId="305"/>
            <ac:picMk id="2" creationId="{76AE563C-BB1A-FC97-4F99-C2EF5E2ECFFE}"/>
          </ac:picMkLst>
        </pc:picChg>
      </pc:sldChg>
      <pc:sldChg chg="add">
        <pc:chgData name="Olivier Bonaventure" userId="2cfde838-01f0-4cfb-adb8-e4ec77c79c17" providerId="ADAL" clId="{8067AB69-BD2D-7F41-A634-CD9230D40401}" dt="2025-03-04T07:21:04.494" v="0"/>
        <pc:sldMkLst>
          <pc:docMk/>
          <pc:sldMk cId="2110871823" sldId="338"/>
        </pc:sldMkLst>
      </pc:sldChg>
      <pc:sldChg chg="add">
        <pc:chgData name="Olivier Bonaventure" userId="2cfde838-01f0-4cfb-adb8-e4ec77c79c17" providerId="ADAL" clId="{8067AB69-BD2D-7F41-A634-CD9230D40401}" dt="2025-03-04T07:21:04.494" v="0"/>
        <pc:sldMkLst>
          <pc:docMk/>
          <pc:sldMk cId="3770691667" sldId="339"/>
        </pc:sldMkLst>
      </pc:sldChg>
      <pc:sldChg chg="add">
        <pc:chgData name="Olivier Bonaventure" userId="2cfde838-01f0-4cfb-adb8-e4ec77c79c17" providerId="ADAL" clId="{8067AB69-BD2D-7F41-A634-CD9230D40401}" dt="2025-03-04T07:21:04.494" v="0"/>
        <pc:sldMkLst>
          <pc:docMk/>
          <pc:sldMk cId="840280856" sldId="343"/>
        </pc:sldMkLst>
      </pc:sldChg>
      <pc:sldChg chg="add">
        <pc:chgData name="Olivier Bonaventure" userId="2cfde838-01f0-4cfb-adb8-e4ec77c79c17" providerId="ADAL" clId="{8067AB69-BD2D-7F41-A634-CD9230D40401}" dt="2025-03-04T07:21:04.494" v="0"/>
        <pc:sldMkLst>
          <pc:docMk/>
          <pc:sldMk cId="2913122998" sldId="347"/>
        </pc:sldMkLst>
      </pc:sldChg>
      <pc:sldChg chg="addSp modSp mod modAnim">
        <pc:chgData name="Olivier Bonaventure" userId="2cfde838-01f0-4cfb-adb8-e4ec77c79c17" providerId="ADAL" clId="{8067AB69-BD2D-7F41-A634-CD9230D40401}" dt="2025-03-04T07:32:16.539" v="68"/>
        <pc:sldMkLst>
          <pc:docMk/>
          <pc:sldMk cId="2738681093" sldId="355"/>
        </pc:sldMkLst>
        <pc:spChg chg="add mod">
          <ac:chgData name="Olivier Bonaventure" userId="2cfde838-01f0-4cfb-adb8-e4ec77c79c17" providerId="ADAL" clId="{8067AB69-BD2D-7F41-A634-CD9230D40401}" dt="2025-03-04T07:32:01.813" v="67" actId="14100"/>
          <ac:spMkLst>
            <pc:docMk/>
            <pc:sldMk cId="2738681093" sldId="355"/>
            <ac:spMk id="5" creationId="{9442FD4A-4596-A75A-6124-BEAAC36C9482}"/>
          </ac:spMkLst>
        </pc:spChg>
        <pc:picChg chg="add mod">
          <ac:chgData name="Olivier Bonaventure" userId="2cfde838-01f0-4cfb-adb8-e4ec77c79c17" providerId="ADAL" clId="{8067AB69-BD2D-7F41-A634-CD9230D40401}" dt="2025-03-04T07:31:47.163" v="26" actId="1076"/>
          <ac:picMkLst>
            <pc:docMk/>
            <pc:sldMk cId="2738681093" sldId="355"/>
            <ac:picMk id="2" creationId="{17E4B0CA-46D2-7C44-AF7E-674A268DB712}"/>
          </ac:picMkLst>
        </pc:picChg>
      </pc:sldChg>
      <pc:sldChg chg="addSp delSp modSp mod modAnim">
        <pc:chgData name="Olivier Bonaventure" userId="2cfde838-01f0-4cfb-adb8-e4ec77c79c17" providerId="ADAL" clId="{8067AB69-BD2D-7F41-A634-CD9230D40401}" dt="2025-03-04T07:24:01.524" v="6" actId="1076"/>
        <pc:sldMkLst>
          <pc:docMk/>
          <pc:sldMk cId="1342768837" sldId="561"/>
        </pc:sldMkLst>
        <pc:spChg chg="add mod">
          <ac:chgData name="Olivier Bonaventure" userId="2cfde838-01f0-4cfb-adb8-e4ec77c79c17" providerId="ADAL" clId="{8067AB69-BD2D-7F41-A634-CD9230D40401}" dt="2025-03-04T07:24:01.524" v="6" actId="1076"/>
          <ac:spMkLst>
            <pc:docMk/>
            <pc:sldMk cId="1342768837" sldId="561"/>
            <ac:spMk id="7" creationId="{5337B7EF-0CAF-C73B-691A-EC3D93C728B5}"/>
          </ac:spMkLst>
        </pc:spChg>
        <pc:picChg chg="del">
          <ac:chgData name="Olivier Bonaventure" userId="2cfde838-01f0-4cfb-adb8-e4ec77c79c17" providerId="ADAL" clId="{8067AB69-BD2D-7F41-A634-CD9230D40401}" dt="2025-03-04T07:23:57.693" v="4" actId="478"/>
          <ac:picMkLst>
            <pc:docMk/>
            <pc:sldMk cId="1342768837" sldId="561"/>
            <ac:picMk id="10" creationId="{C859F761-0D17-E18D-2289-8E0A93915746}"/>
          </ac:picMkLst>
        </pc:picChg>
      </pc:sldChg>
      <pc:sldChg chg="add">
        <pc:chgData name="Olivier Bonaventure" userId="2cfde838-01f0-4cfb-adb8-e4ec77c79c17" providerId="ADAL" clId="{8067AB69-BD2D-7F41-A634-CD9230D40401}" dt="2025-03-04T07:21:04.494" v="0"/>
        <pc:sldMkLst>
          <pc:docMk/>
          <pc:sldMk cId="57745780" sldId="585"/>
        </pc:sldMkLst>
      </pc:sldChg>
      <pc:sldChg chg="addSp modSp mod">
        <pc:chgData name="Olivier Bonaventure" userId="2cfde838-01f0-4cfb-adb8-e4ec77c79c17" providerId="ADAL" clId="{8067AB69-BD2D-7F41-A634-CD9230D40401}" dt="2025-03-04T07:29:14.075" v="24" actId="1076"/>
        <pc:sldMkLst>
          <pc:docMk/>
          <pc:sldMk cId="509312221" sldId="605"/>
        </pc:sldMkLst>
        <pc:spChg chg="mod">
          <ac:chgData name="Olivier Bonaventure" userId="2cfde838-01f0-4cfb-adb8-e4ec77c79c17" providerId="ADAL" clId="{8067AB69-BD2D-7F41-A634-CD9230D40401}" dt="2025-03-04T07:29:09.052" v="23" actId="20577"/>
          <ac:spMkLst>
            <pc:docMk/>
            <pc:sldMk cId="509312221" sldId="605"/>
            <ac:spMk id="3" creationId="{00000000-0000-0000-0000-000000000000}"/>
          </ac:spMkLst>
        </pc:spChg>
        <pc:picChg chg="add mod">
          <ac:chgData name="Olivier Bonaventure" userId="2cfde838-01f0-4cfb-adb8-e4ec77c79c17" providerId="ADAL" clId="{8067AB69-BD2D-7F41-A634-CD9230D40401}" dt="2025-03-04T07:29:14.075" v="24" actId="1076"/>
          <ac:picMkLst>
            <pc:docMk/>
            <pc:sldMk cId="509312221" sldId="605"/>
            <ac:picMk id="4" creationId="{43261F36-D4C4-D96C-223D-C61DCF83AEFD}"/>
          </ac:picMkLst>
        </pc:picChg>
      </pc:sldChg>
      <pc:sldChg chg="addSp delSp modSp mod modAnim">
        <pc:chgData name="Olivier Bonaventure" userId="2cfde838-01f0-4cfb-adb8-e4ec77c79c17" providerId="ADAL" clId="{8067AB69-BD2D-7F41-A634-CD9230D40401}" dt="2025-03-04T07:26:56.501" v="17" actId="255"/>
        <pc:sldMkLst>
          <pc:docMk/>
          <pc:sldMk cId="3032573314" sldId="609"/>
        </pc:sldMkLst>
        <pc:spChg chg="add mod">
          <ac:chgData name="Olivier Bonaventure" userId="2cfde838-01f0-4cfb-adb8-e4ec77c79c17" providerId="ADAL" clId="{8067AB69-BD2D-7F41-A634-CD9230D40401}" dt="2025-03-04T07:26:51.627" v="16" actId="1076"/>
          <ac:spMkLst>
            <pc:docMk/>
            <pc:sldMk cId="3032573314" sldId="609"/>
            <ac:spMk id="2" creationId="{985BD750-CF3F-7256-847E-783701256547}"/>
          </ac:spMkLst>
        </pc:spChg>
        <pc:spChg chg="mod">
          <ac:chgData name="Olivier Bonaventure" userId="2cfde838-01f0-4cfb-adb8-e4ec77c79c17" providerId="ADAL" clId="{8067AB69-BD2D-7F41-A634-CD9230D40401}" dt="2025-03-04T07:26:56.501" v="17" actId="255"/>
          <ac:spMkLst>
            <pc:docMk/>
            <pc:sldMk cId="3032573314" sldId="609"/>
            <ac:spMk id="6" creationId="{41808C37-6593-384C-B6D6-3525BC55094D}"/>
          </ac:spMkLst>
        </pc:spChg>
        <pc:picChg chg="del">
          <ac:chgData name="Olivier Bonaventure" userId="2cfde838-01f0-4cfb-adb8-e4ec77c79c17" providerId="ADAL" clId="{8067AB69-BD2D-7F41-A634-CD9230D40401}" dt="2025-03-04T07:26:45.032" v="14" actId="478"/>
          <ac:picMkLst>
            <pc:docMk/>
            <pc:sldMk cId="3032573314" sldId="609"/>
            <ac:picMk id="5" creationId="{1C380B05-25EE-974B-9CB6-15E3506BF5DB}"/>
          </ac:picMkLst>
        </pc:picChg>
      </pc:sldChg>
      <pc:sldChg chg="addSp modSp mod">
        <pc:chgData name="Olivier Bonaventure" userId="2cfde838-01f0-4cfb-adb8-e4ec77c79c17" providerId="ADAL" clId="{8067AB69-BD2D-7F41-A634-CD9230D40401}" dt="2025-03-04T07:28:22.451" v="19" actId="1076"/>
        <pc:sldMkLst>
          <pc:docMk/>
          <pc:sldMk cId="921079314" sldId="611"/>
        </pc:sldMkLst>
        <pc:picChg chg="add mod">
          <ac:chgData name="Olivier Bonaventure" userId="2cfde838-01f0-4cfb-adb8-e4ec77c79c17" providerId="ADAL" clId="{8067AB69-BD2D-7F41-A634-CD9230D40401}" dt="2025-03-04T07:28:22.451" v="19" actId="1076"/>
          <ac:picMkLst>
            <pc:docMk/>
            <pc:sldMk cId="921079314" sldId="611"/>
            <ac:picMk id="2" creationId="{299B4059-B527-BC36-9737-A05ACB0DEB53}"/>
          </ac:picMkLst>
        </pc:picChg>
      </pc:sldChg>
      <pc:sldChg chg="modSp mod">
        <pc:chgData name="Olivier Bonaventure" userId="2cfde838-01f0-4cfb-adb8-e4ec77c79c17" providerId="ADAL" clId="{8067AB69-BD2D-7F41-A634-CD9230D40401}" dt="2025-03-04T07:33:24.095" v="86" actId="20577"/>
        <pc:sldMkLst>
          <pc:docMk/>
          <pc:sldMk cId="3401632901" sldId="629"/>
        </pc:sldMkLst>
        <pc:spChg chg="mod">
          <ac:chgData name="Olivier Bonaventure" userId="2cfde838-01f0-4cfb-adb8-e4ec77c79c17" providerId="ADAL" clId="{8067AB69-BD2D-7F41-A634-CD9230D40401}" dt="2025-03-04T07:33:24.095" v="86" actId="20577"/>
          <ac:spMkLst>
            <pc:docMk/>
            <pc:sldMk cId="3401632901" sldId="629"/>
            <ac:spMk id="3" creationId="{B25B48B2-801B-6DC4-F47B-1FF545AA6A10}"/>
          </ac:spMkLst>
        </pc:spChg>
      </pc:sldChg>
      <pc:sldChg chg="addSp delSp modSp mod modAnim">
        <pc:chgData name="Olivier Bonaventure" userId="2cfde838-01f0-4cfb-adb8-e4ec77c79c17" providerId="ADAL" clId="{8067AB69-BD2D-7F41-A634-CD9230D40401}" dt="2025-03-04T07:26:15.611" v="12" actId="1076"/>
        <pc:sldMkLst>
          <pc:docMk/>
          <pc:sldMk cId="230390769" sldId="658"/>
        </pc:sldMkLst>
        <pc:spChg chg="add mod">
          <ac:chgData name="Olivier Bonaventure" userId="2cfde838-01f0-4cfb-adb8-e4ec77c79c17" providerId="ADAL" clId="{8067AB69-BD2D-7F41-A634-CD9230D40401}" dt="2025-03-04T07:26:15.611" v="12" actId="1076"/>
          <ac:spMkLst>
            <pc:docMk/>
            <pc:sldMk cId="230390769" sldId="658"/>
            <ac:spMk id="3" creationId="{68B0BC9A-FAAB-621F-2994-310B38D2D143}"/>
          </ac:spMkLst>
        </pc:spChg>
        <pc:picChg chg="del">
          <ac:chgData name="Olivier Bonaventure" userId="2cfde838-01f0-4cfb-adb8-e4ec77c79c17" providerId="ADAL" clId="{8067AB69-BD2D-7F41-A634-CD9230D40401}" dt="2025-03-04T07:26:11.054" v="10" actId="478"/>
          <ac:picMkLst>
            <pc:docMk/>
            <pc:sldMk cId="230390769" sldId="658"/>
            <ac:picMk id="53" creationId="{6B20A2EB-87D9-441C-5AD8-082A4DDE59FD}"/>
          </ac:picMkLst>
        </pc:picChg>
      </pc:sldChg>
      <pc:sldChg chg="modSp mod">
        <pc:chgData name="Olivier Bonaventure" userId="2cfde838-01f0-4cfb-adb8-e4ec77c79c17" providerId="ADAL" clId="{8067AB69-BD2D-7F41-A634-CD9230D40401}" dt="2025-03-04T07:32:52.561" v="70" actId="20577"/>
        <pc:sldMkLst>
          <pc:docMk/>
          <pc:sldMk cId="1382999233" sldId="667"/>
        </pc:sldMkLst>
        <pc:spChg chg="mod">
          <ac:chgData name="Olivier Bonaventure" userId="2cfde838-01f0-4cfb-adb8-e4ec77c79c17" providerId="ADAL" clId="{8067AB69-BD2D-7F41-A634-CD9230D40401}" dt="2025-03-04T07:32:52.561" v="70" actId="20577"/>
          <ac:spMkLst>
            <pc:docMk/>
            <pc:sldMk cId="1382999233" sldId="667"/>
            <ac:spMk id="3" creationId="{A935A9E7-0C0C-96B4-4C51-197C7EA3A0C5}"/>
          </ac:spMkLst>
        </pc:spChg>
      </pc:sldChg>
      <pc:sldChg chg="modSp mod">
        <pc:chgData name="Olivier Bonaventure" userId="2cfde838-01f0-4cfb-adb8-e4ec77c79c17" providerId="ADAL" clId="{8067AB69-BD2D-7F41-A634-CD9230D40401}" dt="2025-03-04T07:47:26.144" v="87" actId="20577"/>
        <pc:sldMkLst>
          <pc:docMk/>
          <pc:sldMk cId="1489143341" sldId="672"/>
        </pc:sldMkLst>
        <pc:spChg chg="mod">
          <ac:chgData name="Olivier Bonaventure" userId="2cfde838-01f0-4cfb-adb8-e4ec77c79c17" providerId="ADAL" clId="{8067AB69-BD2D-7F41-A634-CD9230D40401}" dt="2025-03-04T07:47:26.144" v="87" actId="20577"/>
          <ac:spMkLst>
            <pc:docMk/>
            <pc:sldMk cId="1489143341" sldId="672"/>
            <ac:spMk id="3" creationId="{AA2353AE-AB01-4FB8-9590-5042938AC1EA}"/>
          </ac:spMkLst>
        </pc:spChg>
      </pc:sldChg>
      <pc:sldChg chg="add">
        <pc:chgData name="Olivier Bonaventure" userId="2cfde838-01f0-4cfb-adb8-e4ec77c79c17" providerId="ADAL" clId="{8067AB69-BD2D-7F41-A634-CD9230D40401}" dt="2025-03-04T07:21:04.494" v="0"/>
        <pc:sldMkLst>
          <pc:docMk/>
          <pc:sldMk cId="1258494229" sldId="691"/>
        </pc:sldMkLst>
      </pc:sldChg>
    </pc:docChg>
  </pc:docChgLst>
  <pc:docChgLst>
    <pc:chgData name="Olivier Bonaventure" userId="2cfde838-01f0-4cfb-adb8-e4ec77c79c17" providerId="ADAL" clId="{30C9AAE8-966D-3649-8E4E-3A91E7A7EDB6}"/>
    <pc:docChg chg="custSel addSld modSld">
      <pc:chgData name="Olivier Bonaventure" userId="2cfde838-01f0-4cfb-adb8-e4ec77c79c17" providerId="ADAL" clId="{30C9AAE8-966D-3649-8E4E-3A91E7A7EDB6}" dt="2025-03-05T14:00:44.826" v="502" actId="20577"/>
      <pc:docMkLst>
        <pc:docMk/>
      </pc:docMkLst>
      <pc:sldChg chg="modSp new mod">
        <pc:chgData name="Olivier Bonaventure" userId="2cfde838-01f0-4cfb-adb8-e4ec77c79c17" providerId="ADAL" clId="{30C9AAE8-966D-3649-8E4E-3A91E7A7EDB6}" dt="2025-03-05T14:00:44.826" v="502" actId="20577"/>
        <pc:sldMkLst>
          <pc:docMk/>
          <pc:sldMk cId="33836396" sldId="692"/>
        </pc:sldMkLst>
        <pc:spChg chg="mod">
          <ac:chgData name="Olivier Bonaventure" userId="2cfde838-01f0-4cfb-adb8-e4ec77c79c17" providerId="ADAL" clId="{30C9AAE8-966D-3649-8E4E-3A91E7A7EDB6}" dt="2025-03-05T13:56:56.046" v="40" actId="20577"/>
          <ac:spMkLst>
            <pc:docMk/>
            <pc:sldMk cId="33836396" sldId="692"/>
            <ac:spMk id="2" creationId="{A5FB2BFF-A3DE-13EF-6CFE-05B316B4B205}"/>
          </ac:spMkLst>
        </pc:spChg>
        <pc:spChg chg="mod">
          <ac:chgData name="Olivier Bonaventure" userId="2cfde838-01f0-4cfb-adb8-e4ec77c79c17" providerId="ADAL" clId="{30C9AAE8-966D-3649-8E4E-3A91E7A7EDB6}" dt="2025-03-05T14:00:44.826" v="502" actId="20577"/>
          <ac:spMkLst>
            <pc:docMk/>
            <pc:sldMk cId="33836396" sldId="692"/>
            <ac:spMk id="3" creationId="{F056EED5-1D34-A8A4-1BC2-348472D4BD8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631893-7260-7D44-BBAD-F9ECD79CC97F}" type="datetimeFigureOut">
              <a:rPr lang="en-BE" smtClean="0"/>
              <a:t>3/5/25</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A9AE83-DFDE-3243-A8E0-F42BC3861AFA}" type="slidenum">
              <a:rPr lang="en-BE" smtClean="0"/>
              <a:t>‹#›</a:t>
            </a:fld>
            <a:endParaRPr lang="en-BE"/>
          </a:p>
        </p:txBody>
      </p:sp>
    </p:spTree>
    <p:extLst>
      <p:ext uri="{BB962C8B-B14F-4D97-AF65-F5344CB8AC3E}">
        <p14:creationId xmlns:p14="http://schemas.microsoft.com/office/powerpoint/2010/main" val="101836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iana.org/assignments/ipv6-multicast-addresse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ripe.net/ripe/policies/proposals/2007-05.html"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cr.yp.to/syncookies/archiv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a:extLst>
              <a:ext uri="{FF2B5EF4-FFF2-40B4-BE49-F238E27FC236}">
                <a16:creationId xmlns:a16="http://schemas.microsoft.com/office/drawing/2014/main" id="{8BB183C1-9FFE-469C-98C6-F43D39262974}"/>
              </a:ext>
            </a:extLst>
          </p:cNvPr>
          <p:cNvSpPr>
            <a:spLocks noGrp="1" noRot="1" noChangeAspect="1" noChangeArrowheads="1"/>
          </p:cNvSpPr>
          <p:nvPr>
            <p:ph type="sldImg"/>
          </p:nvPr>
        </p:nvSpPr>
        <p:spPr>
          <a:solidFill>
            <a:srgbClr val="FFFFFF"/>
          </a:solidFill>
          <a:ln/>
        </p:spPr>
      </p:sp>
      <p:sp>
        <p:nvSpPr>
          <p:cNvPr id="57346" name="Rectangle 2">
            <a:extLst>
              <a:ext uri="{FF2B5EF4-FFF2-40B4-BE49-F238E27FC236}">
                <a16:creationId xmlns:a16="http://schemas.microsoft.com/office/drawing/2014/main" id="{73CFAA27-1B90-434B-AF3D-E4994C101201}"/>
              </a:ext>
            </a:extLst>
          </p:cNvPr>
          <p:cNvSpPr>
            <a:spLocks noGrp="1" noChangeArrowheads="1"/>
          </p:cNvSpPr>
          <p:nvPr>
            <p:ph type="body" idx="1"/>
          </p:nvPr>
        </p:nvSpPr>
        <p:spPr>
          <a:ln/>
        </p:spPr>
        <p:txBody>
          <a:bodyPr/>
          <a:lstStyle/>
          <a:p>
            <a:pPr eaLnBrk="1" hangingPunct="1">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defRPr/>
            </a:pPr>
            <a:r>
              <a:rPr lang="en-US" sz="1400">
                <a:solidFill>
                  <a:srgbClr val="000000"/>
                </a:solidFill>
                <a:latin typeface="Helvetica" charset="0"/>
                <a:cs typeface="Helvetica" charset="0"/>
                <a:sym typeface="Helvetica" charset="0"/>
              </a:rPr>
              <a:t>Urgent pointer is rarely used and will not be described.</a:t>
            </a:r>
          </a:p>
          <a:p>
            <a:pPr eaLnBrk="1" hangingPunct="1">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defRPr/>
            </a:pPr>
            <a:endParaRPr lang="en-US" sz="1400">
              <a:solidFill>
                <a:srgbClr val="000000"/>
              </a:solidFill>
              <a:latin typeface="Helvetica" charset="0"/>
              <a:cs typeface="Helvetica" charset="0"/>
              <a:sym typeface="Helvetica" charset="0"/>
            </a:endParaRPr>
          </a:p>
          <a:p>
            <a:pPr eaLnBrk="1" hangingPunct="1">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defRPr/>
            </a:pPr>
            <a:r>
              <a:rPr lang="en-US" sz="1400">
                <a:solidFill>
                  <a:srgbClr val="000000"/>
                </a:solidFill>
                <a:latin typeface="Helvetica" charset="0"/>
                <a:cs typeface="Helvetica" charset="0"/>
                <a:sym typeface="Helvetica" charset="0"/>
              </a:rPr>
              <a:t>The THL is indicated in blocs of 32 bits. The TCP header may contain options, these will be discussed later.</a:t>
            </a:r>
          </a:p>
        </p:txBody>
      </p:sp>
    </p:spTree>
    <p:extLst>
      <p:ext uri="{BB962C8B-B14F-4D97-AF65-F5344CB8AC3E}">
        <p14:creationId xmlns:p14="http://schemas.microsoft.com/office/powerpoint/2010/main" val="2141713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6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MSL in IP networks : 120 seconds</a:t>
            </a:r>
          </a:p>
        </p:txBody>
      </p:sp>
    </p:spTree>
    <p:extLst>
      <p:ext uri="{BB962C8B-B14F-4D97-AF65-F5344CB8AC3E}">
        <p14:creationId xmlns:p14="http://schemas.microsoft.com/office/powerpoint/2010/main" val="3077295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58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Les timestamps TCP ont étés introduits dans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RFC1323 TCP Extensions for High Performance. V. Jacobson, R. Braden, D. Borman. May 1992.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L'utilisation de ces timestamps est négociée lors de l'établissement de la connexion TCP. La plupart des implémentations TCP actuelles supportent ces extensions.</a:t>
            </a:r>
          </a:p>
        </p:txBody>
      </p:sp>
    </p:spTree>
    <p:extLst>
      <p:ext uri="{BB962C8B-B14F-4D97-AF65-F5344CB8AC3E}">
        <p14:creationId xmlns:p14="http://schemas.microsoft.com/office/powerpoint/2010/main" val="2790878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a:extLst>
              <a:ext uri="{FF2B5EF4-FFF2-40B4-BE49-F238E27FC236}">
                <a16:creationId xmlns:a16="http://schemas.microsoft.com/office/drawing/2014/main" id="{88BA3EB1-7701-4C54-A8A9-C65B78F7E458}"/>
              </a:ext>
            </a:extLst>
          </p:cNvPr>
          <p:cNvSpPr>
            <a:spLocks noGrp="1" noRot="1" noChangeAspect="1" noChangeArrowheads="1"/>
          </p:cNvSpPr>
          <p:nvPr>
            <p:ph type="sldImg"/>
          </p:nvPr>
        </p:nvSpPr>
        <p:spPr>
          <a:solidFill>
            <a:srgbClr val="FFFFFF"/>
          </a:solidFill>
          <a:ln/>
        </p:spPr>
      </p:sp>
      <p:sp>
        <p:nvSpPr>
          <p:cNvPr id="39938" name="Rectangle 2">
            <a:extLst>
              <a:ext uri="{FF2B5EF4-FFF2-40B4-BE49-F238E27FC236}">
                <a16:creationId xmlns:a16="http://schemas.microsoft.com/office/drawing/2014/main" id="{75A5F78B-7DB6-4088-A041-762731393F94}"/>
              </a:ext>
            </a:extLst>
          </p:cNvPr>
          <p:cNvSpPr>
            <a:spLocks noGrp="1" noChangeArrowheads="1"/>
          </p:cNvSpPr>
          <p:nvPr>
            <p:ph type="body" idx="1"/>
          </p:nvPr>
        </p:nvSpPr>
        <p:spPr>
          <a:ln/>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defRPr/>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defRPr/>
            </a:pPr>
            <a:r>
              <a:rPr lang="en-US" sz="1400">
                <a:solidFill>
                  <a:srgbClr val="000000"/>
                </a:solidFill>
                <a:latin typeface="Helvetica" charset="0"/>
                <a:cs typeface="Helvetica" charset="0"/>
                <a:sym typeface="Helvetica" charset="0"/>
              </a:rPr>
              <a:t>RFC2018 TCP Selective Acknowledgement Options. M. Mathis, J. Mahdavi, S. Floyd, A. Romanow. October 1996.</a:t>
            </a:r>
          </a:p>
        </p:txBody>
      </p:sp>
    </p:spTree>
    <p:extLst>
      <p:ext uri="{BB962C8B-B14F-4D97-AF65-F5344CB8AC3E}">
        <p14:creationId xmlns:p14="http://schemas.microsoft.com/office/powerpoint/2010/main" val="1955104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a:extLst>
              <a:ext uri="{FF2B5EF4-FFF2-40B4-BE49-F238E27FC236}">
                <a16:creationId xmlns:a16="http://schemas.microsoft.com/office/drawing/2014/main" id="{1C3BA56A-9CE4-494E-B33C-7A447BCD8995}"/>
              </a:ext>
            </a:extLst>
          </p:cNvPr>
          <p:cNvSpPr>
            <a:spLocks noGrp="1" noRot="1" noChangeAspect="1" noChangeArrowheads="1"/>
          </p:cNvSpPr>
          <p:nvPr>
            <p:ph type="sldImg"/>
          </p:nvPr>
        </p:nvSpPr>
        <p:spPr>
          <a:solidFill>
            <a:srgbClr val="FFFFFF"/>
          </a:solidFill>
          <a:ln/>
        </p:spPr>
      </p:sp>
      <p:sp>
        <p:nvSpPr>
          <p:cNvPr id="67586" name="Rectangle 2">
            <a:extLst>
              <a:ext uri="{FF2B5EF4-FFF2-40B4-BE49-F238E27FC236}">
                <a16:creationId xmlns:a16="http://schemas.microsoft.com/office/drawing/2014/main" id="{612437D4-2BCC-4718-B70A-3243D280E72A}"/>
              </a:ext>
            </a:extLst>
          </p:cNvPr>
          <p:cNvSpPr>
            <a:spLocks noGrp="1" noChangeArrowheads="1"/>
          </p:cNvSpPr>
          <p:nvPr>
            <p:ph type="body" idx="1"/>
          </p:nvPr>
        </p:nvSpPr>
        <p:spPr>
          <a:ln/>
        </p:spPr>
        <p:txBody>
          <a:bodyPr/>
          <a:lstStyle/>
          <a:p>
            <a:pPr eaLnBrk="1" hangingPunct="1">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defRPr/>
            </a:pPr>
            <a:r>
              <a:rPr lang="en-US" sz="1400">
                <a:solidFill>
                  <a:srgbClr val="000000"/>
                </a:solidFill>
                <a:latin typeface="Helvetica" charset="0"/>
                <a:cs typeface="Helvetica" charset="0"/>
                <a:sym typeface="Helvetica" charset="0"/>
              </a:rPr>
              <a:t>See e.g.</a:t>
            </a:r>
          </a:p>
          <a:p>
            <a:pPr eaLnBrk="1" hangingPunct="1">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defRPr/>
            </a:pPr>
            <a:endParaRPr lang="en-US" sz="1400">
              <a:solidFill>
                <a:srgbClr val="000000"/>
              </a:solidFill>
              <a:latin typeface="Helvetica" charset="0"/>
              <a:cs typeface="Helvetica" charset="0"/>
              <a:sym typeface="Helvetica" charset="0"/>
            </a:endParaRPr>
          </a:p>
          <a:p>
            <a:pPr eaLnBrk="1" hangingPunct="1">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defRPr/>
            </a:pPr>
            <a:r>
              <a:rPr lang="en-US" sz="1400">
                <a:solidFill>
                  <a:srgbClr val="000000"/>
                </a:solidFill>
                <a:latin typeface="Helvetica" charset="0"/>
                <a:cs typeface="Helvetica" charset="0"/>
                <a:sym typeface="Helvetica" charset="0"/>
              </a:rPr>
              <a:t>RFC2001 TCP Slow Start, Congestion Avoidance, Fast Retransmit, and Fast Recovery Algorithms. W. Stevens. January 1997. </a:t>
            </a:r>
          </a:p>
        </p:txBody>
      </p:sp>
    </p:spTree>
    <p:extLst>
      <p:ext uri="{BB962C8B-B14F-4D97-AF65-F5344CB8AC3E}">
        <p14:creationId xmlns:p14="http://schemas.microsoft.com/office/powerpoint/2010/main" val="1494489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noGrp="1" noRot="1" noChangeAspect="1" noChangeArrowheads="1"/>
          </p:cNvSpPr>
          <p:nvPr>
            <p:ph type="sldImg"/>
          </p:nvPr>
        </p:nvSpPr>
        <p:spPr bwMode="auto">
          <a:xfrm>
            <a:off x="952500" y="685800"/>
            <a:ext cx="4953000" cy="3429000"/>
          </a:xfrm>
          <a:prstGeom prst="rect">
            <a:avLst/>
          </a:prstGeom>
          <a:solidFill>
            <a:srgbClr val="FFFFFF"/>
          </a:solidFill>
          <a:ln>
            <a:solidFill>
              <a:srgbClr val="000000"/>
            </a:solidFill>
            <a:miter lim="800000"/>
            <a:headEnd/>
            <a:tailEnd/>
          </a:ln>
        </p:spPr>
      </p:sp>
      <p:sp>
        <p:nvSpPr>
          <p:cNvPr id="399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RFC2018 TCP Selective Acknowledgement Options. M. Mathis, J. Mahdavi, S. Floyd, A. Romanow. October 1996.</a:t>
            </a:r>
          </a:p>
        </p:txBody>
      </p:sp>
    </p:spTree>
    <p:extLst>
      <p:ext uri="{BB962C8B-B14F-4D97-AF65-F5344CB8AC3E}">
        <p14:creationId xmlns:p14="http://schemas.microsoft.com/office/powerpoint/2010/main" val="3449343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14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400">
                <a:latin typeface="Helvetica" charset="0"/>
                <a:cs typeface="Helvetica" charset="0"/>
                <a:sym typeface="Helvetica" charset="0"/>
              </a:rPr>
              <a:t>IP version 4 supports  4,294,967,296 distinct addresses, but some are reserved for :</a:t>
            </a:r>
          </a:p>
          <a:p>
            <a:r>
              <a:rPr lang="en-US" sz="1400">
                <a:latin typeface="Helvetica" charset="0"/>
                <a:cs typeface="Helvetica" charset="0"/>
                <a:sym typeface="Helvetica" charset="0"/>
              </a:rPr>
              <a:t>private addresses (RFC1918)</a:t>
            </a:r>
          </a:p>
          <a:p>
            <a:r>
              <a:rPr lang="en-US" sz="1400">
                <a:latin typeface="Helvetica" charset="0"/>
                <a:cs typeface="Helvetica" charset="0"/>
                <a:sym typeface="Helvetica" charset="0"/>
              </a:rPr>
              <a:t>loopback (127.0.0.1)</a:t>
            </a:r>
          </a:p>
          <a:p>
            <a:r>
              <a:rPr lang="en-US" sz="1400">
                <a:latin typeface="Helvetica" charset="0"/>
                <a:cs typeface="Helvetica" charset="0"/>
                <a:sym typeface="Helvetica" charset="0"/>
              </a:rPr>
              <a:t>multicast</a:t>
            </a:r>
          </a:p>
          <a:p>
            <a:r>
              <a:rPr lang="en-US" sz="1400">
                <a:latin typeface="Helvetica" charset="0"/>
                <a:cs typeface="Helvetica" charset="0"/>
                <a:sym typeface="Helvetica" charset="0"/>
              </a:rPr>
              <a:t>...</a:t>
            </a:r>
          </a:p>
          <a:p>
            <a:endParaRPr lang="en-US" sz="1400">
              <a:latin typeface="Helvetica" charset="0"/>
              <a:cs typeface="Helvetica" charset="0"/>
              <a:sym typeface="Helvetica" charset="0"/>
            </a:endParaRPr>
          </a:p>
        </p:txBody>
      </p:sp>
    </p:spTree>
    <p:extLst>
      <p:ext uri="{BB962C8B-B14F-4D97-AF65-F5344CB8AC3E}">
        <p14:creationId xmlns:p14="http://schemas.microsoft.com/office/powerpoint/2010/main" val="1671091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34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457200" algn="l"/>
                <a:tab pos="914400" algn="l"/>
                <a:tab pos="1371600" algn="l"/>
                <a:tab pos="1841500" algn="l"/>
                <a:tab pos="2298700" algn="l"/>
                <a:tab pos="2755900" algn="l"/>
                <a:tab pos="3213100" algn="l"/>
                <a:tab pos="3670300" algn="l"/>
              </a:tabLst>
            </a:pPr>
            <a:r>
              <a:rPr lang="en-US" sz="1400">
                <a:solidFill>
                  <a:srgbClr val="000000"/>
                </a:solidFill>
                <a:latin typeface="Helvetica" charset="0"/>
                <a:cs typeface="Helvetica" charset="0"/>
                <a:sym typeface="Helvetica" charset="0"/>
              </a:rPr>
              <a:t>The IPv6 addressing architecture is defined in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457200" algn="l"/>
                <a:tab pos="914400" algn="l"/>
                <a:tab pos="1371600" algn="l"/>
                <a:tab pos="1841500" algn="l"/>
                <a:tab pos="2298700" algn="l"/>
                <a:tab pos="2755900" algn="l"/>
                <a:tab pos="3213100" algn="l"/>
                <a:tab pos="36703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457200" algn="l"/>
                <a:tab pos="914400" algn="l"/>
                <a:tab pos="1371600" algn="l"/>
                <a:tab pos="1841500" algn="l"/>
                <a:tab pos="2298700" algn="l"/>
                <a:tab pos="2755900" algn="l"/>
                <a:tab pos="3213100" algn="l"/>
                <a:tab pos="3670300" algn="l"/>
              </a:tabLst>
            </a:pPr>
            <a:r>
              <a:rPr lang="en-US" sz="1400">
                <a:solidFill>
                  <a:srgbClr val="000000"/>
                </a:solidFill>
                <a:latin typeface="Helvetica" charset="0"/>
                <a:cs typeface="Helvetica" charset="0"/>
                <a:sym typeface="Helvetica" charset="0"/>
              </a:rPr>
              <a:t>R. Hinden, S. Deering, IP Version 6 Addressing Architecture, </a:t>
            </a:r>
            <a:r>
              <a:rPr lang="en-US" sz="1400">
                <a:latin typeface="Helvetica" charset="0"/>
                <a:cs typeface="Helvetica" charset="0"/>
                <a:sym typeface="Helvetica" charset="0"/>
              </a:rPr>
              <a:t>RFC4291, </a:t>
            </a:r>
            <a:r>
              <a:rPr lang="en-US" sz="1400">
                <a:solidFill>
                  <a:srgbClr val="000000"/>
                </a:solidFill>
                <a:latin typeface="Helvetica" charset="0"/>
                <a:cs typeface="Helvetica" charset="0"/>
                <a:sym typeface="Helvetica" charset="0"/>
              </a:rPr>
              <a:t> February 2006</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p:txBody>
      </p:sp>
    </p:spTree>
    <p:extLst>
      <p:ext uri="{BB962C8B-B14F-4D97-AF65-F5344CB8AC3E}">
        <p14:creationId xmlns:p14="http://schemas.microsoft.com/office/powerpoint/2010/main" val="1044377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6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marL="52388">
              <a:spcBef>
                <a:spcPts val="575"/>
              </a:spcBef>
            </a:pPr>
            <a:r>
              <a:rPr lang="en-US" sz="1400">
                <a:solidFill>
                  <a:srgbClr val="000000"/>
                </a:solidFill>
                <a:latin typeface="Helvetica" charset="0"/>
                <a:cs typeface="Helvetica" charset="0"/>
                <a:sym typeface="Helvetica" charset="0"/>
              </a:rPr>
              <a:t>Today, the default encoding for global unicast addresses is to use :</a:t>
            </a:r>
          </a:p>
          <a:p>
            <a:pPr marL="52388">
              <a:spcBef>
                <a:spcPts val="575"/>
              </a:spcBef>
            </a:pPr>
            <a:r>
              <a:rPr lang="en-US" sz="1400">
                <a:solidFill>
                  <a:srgbClr val="000000"/>
                </a:solidFill>
                <a:latin typeface="Helvetica" charset="0"/>
                <a:cs typeface="Helvetica" charset="0"/>
                <a:sym typeface="Helvetica" charset="0"/>
              </a:rPr>
              <a:t>48 bits for the global routing prefix (first three bits are set to 001)</a:t>
            </a:r>
          </a:p>
          <a:p>
            <a:pPr marL="52388">
              <a:spcBef>
                <a:spcPts val="575"/>
              </a:spcBef>
            </a:pPr>
            <a:r>
              <a:rPr lang="en-US" sz="1400">
                <a:solidFill>
                  <a:srgbClr val="000000"/>
                </a:solidFill>
                <a:latin typeface="Helvetica" charset="0"/>
                <a:cs typeface="Helvetica" charset="0"/>
                <a:sym typeface="Helvetica" charset="0"/>
              </a:rPr>
              <a:t>16 bits for the subnet ID</a:t>
            </a:r>
          </a:p>
          <a:p>
            <a:pPr marL="52388">
              <a:spcBef>
                <a:spcPts val="575"/>
              </a:spcBef>
            </a:pPr>
            <a:r>
              <a:rPr lang="en-US" sz="1400">
                <a:solidFill>
                  <a:srgbClr val="000000"/>
                </a:solidFill>
                <a:latin typeface="Helvetica" charset="0"/>
                <a:cs typeface="Helvetica" charset="0"/>
                <a:sym typeface="Helvetica" charset="0"/>
              </a:rPr>
              <a:t>64 bits for the interface ID</a:t>
            </a:r>
          </a:p>
        </p:txBody>
      </p:sp>
    </p:spTree>
    <p:extLst>
      <p:ext uri="{BB962C8B-B14F-4D97-AF65-F5344CB8AC3E}">
        <p14:creationId xmlns:p14="http://schemas.microsoft.com/office/powerpoint/2010/main" val="580103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6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marL="52388">
              <a:spcBef>
                <a:spcPts val="575"/>
              </a:spcBef>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solidFill>
                  <a:srgbClr val="000000"/>
                </a:solidFill>
                <a:latin typeface="Helvetica" charset="0"/>
                <a:cs typeface="Helvetica" charset="0"/>
                <a:sym typeface="Helvetica" charset="0"/>
              </a:rPr>
              <a:t>The full list of well known IPv6 multicast groups is available from </a:t>
            </a:r>
            <a:r>
              <a:rPr lang="en-US" sz="1400" u="sng">
                <a:latin typeface="Helvetica" charset="0"/>
                <a:cs typeface="Helvetica" charset="0"/>
                <a:sym typeface="Helvetica" charset="0"/>
                <a:hlinkClick r:id="rId3"/>
              </a:rPr>
              <a:t>http://www.iana.org/assignments/ipv6-multicast-addresses</a:t>
            </a:r>
            <a:endParaRPr lang="en-US" sz="1400">
              <a:latin typeface="Helvetica" charset="0"/>
              <a:cs typeface="Helvetica" charset="0"/>
              <a:sym typeface="Helvetica" charset="0"/>
            </a:endParaRPr>
          </a:p>
          <a:p>
            <a:pPr marL="52388">
              <a:spcBef>
                <a:spcPts val="575"/>
              </a:spcBef>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marL="52388">
              <a:spcBef>
                <a:spcPts val="575"/>
              </a:spcBef>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Examples include</a:t>
            </a:r>
          </a:p>
          <a:p>
            <a:pPr marL="52388">
              <a:spcBef>
                <a:spcPts val="575"/>
              </a:spcBef>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Node-Local Scope</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FF01:0:0:0:0:0:0:1     All Nodes Address                  [RFC4291]</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FF01:0:0:0:0:0:0:2     All Routers Address                [RFC4291]</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Link-Local Scope</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FF02:0:0:0:0:0:0:1     All Nodes Address                  [RFC4291]</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FF02:0:0:0:0:0:0:2     All Routers Address                [RFC4291]</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FF02:0:0:0:0:0:0:5     OSPFIGP                            [RFC2328,Moy]</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FF02:0:0:0:0:0:0:6     OSPFIGP Designated Routers         [RFC2328,Moy]</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FF02:0:0:0:0:0:0:9     RIP Routers                        [RFC2080]</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FF02:0:0:0:0:0:0:A     EIGRP Routers                      [Farinacci]</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FF02:0:0:0:0:0:1:2     All-dhcp-agents                    [RFC3315]</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Site-Local Scope</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FF05:0:0:0:0:0:0:2       All Routers Address              [RFC4291]</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FF05:0:0:0:0:0:1:3       All-dhcp-servers                 [RFC3315]</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Variable Scope Multicast Addresses</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The IPv6 multicast addresses with variable scope are listed below.</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FF0X:0:0:0:0:0:0:0     Reserved Multicast Address         [RFC4291]</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FF0X:0:0:0:0:0:0:101   Network Time Protocol (NTP)        [RFC1119,DLM1]</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FF0X:0:0:0:0:0:0:103   Rwhod                              [SXD]</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FF0X:0:0:0:0:0:0:10A   IETF-1-LOW-AUDIO                   [SC3]</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FF0X:0:0:0:0:0:0:10B   IETF-1-AUDIO                       [SC3]</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FF0X:0:0:0:0:0:0:10C   IETF-1-VIDEO                       [SC3]</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FF0X:0:0:0:0:0:0:10D   IETF-2-LOW-AUDIO                   [SC3]</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FF0X:0:0:0:0:0:0:10E   IETF-2-AUDIO                       [SC3]</a:t>
            </a:r>
          </a:p>
          <a:p>
            <a:pPr marL="52388">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FF0X:0:0:0:0:0:0:10F   IETF-2-VIDEO                       [SC3]</a:t>
            </a:r>
          </a:p>
        </p:txBody>
      </p:sp>
    </p:spTree>
    <p:extLst>
      <p:ext uri="{BB962C8B-B14F-4D97-AF65-F5344CB8AC3E}">
        <p14:creationId xmlns:p14="http://schemas.microsoft.com/office/powerpoint/2010/main" val="2351450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6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400">
                <a:latin typeface="Helvetica" charset="0"/>
                <a:cs typeface="Helvetica" charset="0"/>
                <a:sym typeface="Helvetica" charset="0"/>
              </a:rPr>
              <a:t>The allocated anycast addresses are references in http://www.iana.org/assignments/ipv6-anycast-addresses</a:t>
            </a:r>
          </a:p>
        </p:txBody>
      </p:sp>
    </p:spTree>
    <p:extLst>
      <p:ext uri="{BB962C8B-B14F-4D97-AF65-F5344CB8AC3E}">
        <p14:creationId xmlns:p14="http://schemas.microsoft.com/office/powerpoint/2010/main" val="3814665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1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MSL in IP networks : 120 seconds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9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The IPv6 packet format is described in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S. Deering, B. Hinden, Internet Protocol, Version 6 (IPv6) Specification , RFC2460, Dec 1998</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Several documents have been written about the usage of the Flow label. The last one is</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latin typeface="Helvetica" charset="0"/>
                <a:cs typeface="Helvetica" charset="0"/>
                <a:sym typeface="Helvetica" charset="0"/>
              </a:rPr>
              <a:t>  J. Rajahalme,  A. Conta, B. Carpenter, S. Deering, IPv6 Flow Label Specification, RFC3697, 2004</a:t>
            </a:r>
          </a:p>
          <a:p>
            <a:pPr>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latin typeface="Helvetica" charset="0"/>
                <a:cs typeface="Helvetica" charset="0"/>
                <a:sym typeface="Helvetica" charset="0"/>
              </a:rPr>
              <a:t>      </a:t>
            </a:r>
          </a:p>
          <a:p>
            <a:pPr>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However, this proposal is far from being widely used and deployed.</a:t>
            </a:r>
          </a:p>
        </p:txBody>
      </p:sp>
    </p:spTree>
    <p:extLst>
      <p:ext uri="{BB962C8B-B14F-4D97-AF65-F5344CB8AC3E}">
        <p14:creationId xmlns:p14="http://schemas.microsoft.com/office/powerpoint/2010/main" val="3537092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716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marL="52388">
              <a:spcBef>
                <a:spcPts val="575"/>
              </a:spcBef>
            </a:pPr>
            <a:r>
              <a:rPr lang="en-US" sz="1400">
                <a:solidFill>
                  <a:srgbClr val="000000"/>
                </a:solidFill>
                <a:latin typeface="Helvetica" charset="0"/>
                <a:cs typeface="Helvetica" charset="0"/>
                <a:sym typeface="Helvetica" charset="0"/>
              </a:rPr>
              <a:t>IPv6 does not require changes to TCP and UDP for IPv4. The only modification is the computation of the checksum field of the UDP and TCP headers since this checksum is computed by concerning a pseudo header that contains the source and destination IP addresses.</a:t>
            </a:r>
          </a:p>
        </p:txBody>
      </p:sp>
    </p:spTree>
    <p:extLst>
      <p:ext uri="{BB962C8B-B14F-4D97-AF65-F5344CB8AC3E}">
        <p14:creationId xmlns:p14="http://schemas.microsoft.com/office/powerpoint/2010/main" val="4276240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68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Lst>
            </a:pPr>
            <a:r>
              <a:rPr lang="en-US" sz="1400">
                <a:latin typeface="Helvetica" charset="0"/>
                <a:cs typeface="Helvetica" charset="0"/>
                <a:sym typeface="Helvetica" charset="0"/>
              </a:rPr>
              <a:t>An example hop-by-hop option is the router alert option defined in</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Lst>
            </a:pPr>
            <a:r>
              <a:rPr lang="en-US" sz="1400">
                <a:latin typeface="Helvetica" charset="0"/>
                <a:cs typeface="Helvetica" charset="0"/>
                <a:sym typeface="Helvetica" charset="0"/>
              </a:rPr>
              <a:t>A. Jackson, C. Partridge, IPv6 Router Alert Option  RFC2711, 1999</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Lst>
            </a:pPr>
            <a:endParaRPr lang="en-US" sz="1400">
              <a:latin typeface="Helvetica" charset="0"/>
              <a:cs typeface="Helvetica" charset="0"/>
              <a:sym typeface="Helvetica" charset="0"/>
            </a:endParaRPr>
          </a:p>
        </p:txBody>
      </p:sp>
    </p:spTree>
    <p:extLst>
      <p:ext uri="{BB962C8B-B14F-4D97-AF65-F5344CB8AC3E}">
        <p14:creationId xmlns:p14="http://schemas.microsoft.com/office/powerpoint/2010/main" val="3899995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12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2200">
                <a:latin typeface="Lucida Grande" charset="0"/>
                <a:cs typeface="Lucida Grande" charset="0"/>
                <a:sym typeface="Lucida Grande" charset="0"/>
              </a:rPr>
              <a:t>Path MTU discovery is defined in </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2200">
              <a:latin typeface="Lucida Grande" charset="0"/>
              <a:cs typeface="Lucida Grande" charset="0"/>
              <a:sym typeface="Lucida Grande" charset="0"/>
            </a:endParaRP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J. Mogul, S. Deering, Path MTU Discovery, RFC1191, 1996</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2200">
                <a:latin typeface="Lucida Grande" charset="0"/>
                <a:cs typeface="Lucida Grande" charset="0"/>
                <a:sym typeface="Lucida Grande" charset="0"/>
              </a:rPr>
              <a:t>and in </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J. McCann,  S. Deering, J. Mogul, Path MTU Discovery for IP version 6, RFC1981, 1996</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2200">
                <a:latin typeface="Lucida Grande" charset="0"/>
                <a:cs typeface="Lucida Grande" charset="0"/>
                <a:sym typeface="Lucida Grande" charset="0"/>
              </a:rPr>
              <a:t>for IPv6</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p:txBody>
      </p:sp>
    </p:spTree>
    <p:extLst>
      <p:ext uri="{BB962C8B-B14F-4D97-AF65-F5344CB8AC3E}">
        <p14:creationId xmlns:p14="http://schemas.microsoft.com/office/powerpoint/2010/main" val="174686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75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marL="52388">
              <a:spcBef>
                <a:spcPts val="575"/>
              </a:spcBef>
            </a:pPr>
            <a:r>
              <a:rPr lang="en-US" sz="1400">
                <a:solidFill>
                  <a:srgbClr val="000000"/>
                </a:solidFill>
                <a:latin typeface="Helvetica" charset="0"/>
                <a:cs typeface="Helvetica" charset="0"/>
                <a:sym typeface="Helvetica" charset="0"/>
              </a:rPr>
              <a:t>In IPv6, the fragment identification field is much larger than in IPv4. Furthermore, it is only used in packets that really need fragmentation. IPv6 header does not contain a fragmentation information for each unfragmented packet unlike IPv4.</a:t>
            </a:r>
          </a:p>
        </p:txBody>
      </p:sp>
    </p:spTree>
    <p:extLst>
      <p:ext uri="{BB962C8B-B14F-4D97-AF65-F5344CB8AC3E}">
        <p14:creationId xmlns:p14="http://schemas.microsoft.com/office/powerpoint/2010/main" val="1625886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32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marL="52388">
              <a:spcBef>
                <a:spcPts val="575"/>
              </a:spcBef>
            </a:pPr>
            <a:r>
              <a:rPr lang="en-US" sz="1400">
                <a:solidFill>
                  <a:srgbClr val="000000"/>
                </a:solidFill>
                <a:latin typeface="Helvetica" charset="0"/>
                <a:cs typeface="Helvetica" charset="0"/>
                <a:sym typeface="Helvetica" charset="0"/>
              </a:rPr>
              <a:t>IPv6 does not require changes to TCP and UDP for IPv4. The only modification is the computation of the checksum field of the UDP and TCP headers since this checksum is computed by concerning a pseudo header that contains the source and destination IP addresses.</a:t>
            </a:r>
          </a:p>
        </p:txBody>
      </p:sp>
    </p:spTree>
    <p:extLst>
      <p:ext uri="{BB962C8B-B14F-4D97-AF65-F5344CB8AC3E}">
        <p14:creationId xmlns:p14="http://schemas.microsoft.com/office/powerpoint/2010/main" val="3322580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ICMPv6 is defined in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A. Conta, S. Deering, M. Gupta, Internet Control Message Protocol (ICMPv6) for the Internet Protocol Version 6 (IPv6)     Specification, RFC4443, March 2006</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a:t>
            </a:r>
          </a:p>
        </p:txBody>
      </p:sp>
    </p:spTree>
    <p:extLst>
      <p:ext uri="{BB962C8B-B14F-4D97-AF65-F5344CB8AC3E}">
        <p14:creationId xmlns:p14="http://schemas.microsoft.com/office/powerpoint/2010/main" val="3246756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400">
                <a:latin typeface="Helvetica" charset="0"/>
                <a:cs typeface="Helvetica" charset="0"/>
                <a:sym typeface="Helvetica" charset="0"/>
              </a:rPr>
              <a:t>ICMPv6 uses a next header value of 58 inside IPv6 packets</a:t>
            </a:r>
          </a:p>
        </p:txBody>
      </p:sp>
    </p:spTree>
    <p:extLst>
      <p:ext uri="{BB962C8B-B14F-4D97-AF65-F5344CB8AC3E}">
        <p14:creationId xmlns:p14="http://schemas.microsoft.com/office/powerpoint/2010/main" val="2497708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bwMode="auto">
          <a:xfrm>
            <a:off x="952500" y="685800"/>
            <a:ext cx="4953000" cy="3429000"/>
          </a:xfrm>
          <a:prstGeom prst="rect">
            <a:avLst/>
          </a:prstGeom>
          <a:solidFill>
            <a:srgbClr val="FFFFFF"/>
          </a:solidFill>
          <a:ln>
            <a:solidFill>
              <a:srgbClr val="000000"/>
            </a:solidFill>
            <a:miter lim="800000"/>
            <a:headEnd/>
            <a:tailEnd/>
          </a:ln>
        </p:spPr>
      </p:sp>
      <p:sp>
        <p:nvSpPr>
          <p:cNvPr id="21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marL="52388">
              <a:spcBef>
                <a:spcPts val="575"/>
              </a:spcBef>
            </a:pPr>
            <a:r>
              <a:rPr lang="en-US" sz="1400">
                <a:solidFill>
                  <a:srgbClr val="000000"/>
                </a:solidFill>
                <a:latin typeface="Helvetica" charset="0"/>
                <a:cs typeface="Helvetica" charset="0"/>
                <a:sym typeface="Helvetica" charset="0"/>
              </a:rPr>
              <a:t>Today, the default encoding for global unicast addresses is to use :</a:t>
            </a:r>
          </a:p>
          <a:p>
            <a:pPr marL="52388">
              <a:spcBef>
                <a:spcPts val="575"/>
              </a:spcBef>
            </a:pPr>
            <a:r>
              <a:rPr lang="en-US" sz="1400">
                <a:solidFill>
                  <a:srgbClr val="000000"/>
                </a:solidFill>
                <a:latin typeface="Helvetica" charset="0"/>
                <a:cs typeface="Helvetica" charset="0"/>
                <a:sym typeface="Helvetica" charset="0"/>
              </a:rPr>
              <a:t>48 bits for the global routing prefix (first three bits are set to 001)</a:t>
            </a:r>
          </a:p>
          <a:p>
            <a:pPr marL="52388">
              <a:spcBef>
                <a:spcPts val="575"/>
              </a:spcBef>
            </a:pPr>
            <a:r>
              <a:rPr lang="en-US" sz="1400">
                <a:solidFill>
                  <a:srgbClr val="000000"/>
                </a:solidFill>
                <a:latin typeface="Helvetica" charset="0"/>
                <a:cs typeface="Helvetica" charset="0"/>
                <a:sym typeface="Helvetica" charset="0"/>
              </a:rPr>
              <a:t>16 bits for the subnet ID</a:t>
            </a:r>
          </a:p>
          <a:p>
            <a:pPr marL="52388">
              <a:spcBef>
                <a:spcPts val="575"/>
              </a:spcBef>
            </a:pPr>
            <a:r>
              <a:rPr lang="en-US" sz="1400">
                <a:solidFill>
                  <a:srgbClr val="000000"/>
                </a:solidFill>
                <a:latin typeface="Helvetica" charset="0"/>
                <a:cs typeface="Helvetica" charset="0"/>
                <a:sym typeface="Helvetica" charset="0"/>
              </a:rPr>
              <a:t>64 bits for the interface ID</a:t>
            </a:r>
          </a:p>
        </p:txBody>
      </p:sp>
    </p:spTree>
    <p:extLst>
      <p:ext uri="{BB962C8B-B14F-4D97-AF65-F5344CB8AC3E}">
        <p14:creationId xmlns:p14="http://schemas.microsoft.com/office/powerpoint/2010/main" val="367405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35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Site-local addresses were defined in the first IPv6 specifications, but they are now deprecated and should not be used.</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Recently </a:t>
            </a:r>
            <a:r>
              <a:rPr lang="ja-JP" altLang="en-US" sz="1400">
                <a:latin typeface="Arial"/>
                <a:cs typeface="Helvetica" charset="0"/>
                <a:sym typeface="Helvetica" charset="0"/>
              </a:rPr>
              <a:t>“</a:t>
            </a:r>
            <a:r>
              <a:rPr lang="en-US" sz="1400">
                <a:latin typeface="Helvetica" charset="0"/>
                <a:cs typeface="Helvetica" charset="0"/>
                <a:sym typeface="Helvetica" charset="0"/>
              </a:rPr>
              <a:t>private</a:t>
            </a:r>
            <a:r>
              <a:rPr lang="ja-JP" altLang="en-US" sz="1400">
                <a:latin typeface="Arial"/>
                <a:cs typeface="Helvetica" charset="0"/>
                <a:sym typeface="Helvetica" charset="0"/>
              </a:rPr>
              <a:t>”</a:t>
            </a:r>
            <a:r>
              <a:rPr lang="en-US" sz="1400">
                <a:latin typeface="Helvetica" charset="0"/>
                <a:cs typeface="Helvetica" charset="0"/>
                <a:sym typeface="Helvetica" charset="0"/>
              </a:rPr>
              <a:t> addresses have been defined as Unique Local IPv6 Addresses as a way to allow entreprise to obtain IPv6 addresses without being forced to request them from providers or RIRs.</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The way to choose such a ULA prefix is defined in :</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R. Hinden, B. Haberman,   Unique Local IPv6 Unicast Addresses, RFC4193, October 2005</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Recently, the case for a registration of such addresses has been proposed, see :</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R. Hinden, G. Huston, T. Narten, Centrally Assigned Unique Local IPv6 Unicast Addresses, internet draft,  &lt;draft-ietf-ipv6-ula-central-02.txt&gt;, work in progress, June 2007</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See also </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u="sng">
                <a:latin typeface="Helvetica" charset="0"/>
                <a:cs typeface="Helvetica" charset="0"/>
                <a:sym typeface="Helvetica" charset="0"/>
              </a:rPr>
              <a:t>http://</a:t>
            </a:r>
            <a:r>
              <a:rPr lang="en-US" sz="1400" u="sng">
                <a:latin typeface="Helvetica" charset="0"/>
                <a:cs typeface="Helvetica" charset="0"/>
                <a:sym typeface="Helvetica" charset="0"/>
                <a:hlinkClick r:id="rId3"/>
              </a:rPr>
              <a:t>www.ripe.net/ripe/policies/proposals/2007-05.html</a:t>
            </a:r>
            <a:r>
              <a:rPr lang="en-US" sz="1400">
                <a:latin typeface="Helvetica" charset="0"/>
                <a:cs typeface="Helvetica" charset="0"/>
                <a:sym typeface="Helvetica" charset="0"/>
              </a:rPr>
              <a:t> -</a:t>
            </a:r>
          </a:p>
        </p:txBody>
      </p:sp>
    </p:spTree>
    <p:extLst>
      <p:ext uri="{BB962C8B-B14F-4D97-AF65-F5344CB8AC3E}">
        <p14:creationId xmlns:p14="http://schemas.microsoft.com/office/powerpoint/2010/main" val="3931706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1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MSL in IP networks : 120 seconds</a:t>
            </a:r>
          </a:p>
        </p:txBody>
      </p:sp>
    </p:spTree>
    <p:extLst>
      <p:ext uri="{BB962C8B-B14F-4D97-AF65-F5344CB8AC3E}">
        <p14:creationId xmlns:p14="http://schemas.microsoft.com/office/powerpoint/2010/main" val="11299351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66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When the M bit is set to true, this indicates that IPv6 addresses should be obtained from DHCPv6</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When the O bit is set to true, this indicates that the hosts can obtain additional information (e.g. address of DNS resolver) from DHCPv6</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The router advertisements messages can also be sent in unicast in response to solicitations from hosts. A host can obtain a router advertisement by sending a router solicitation which is an ICMPv6 message containing only the router solicitation message (type 133).</a:t>
            </a:r>
          </a:p>
        </p:txBody>
      </p:sp>
    </p:spTree>
    <p:extLst>
      <p:ext uri="{BB962C8B-B14F-4D97-AF65-F5344CB8AC3E}">
        <p14:creationId xmlns:p14="http://schemas.microsoft.com/office/powerpoint/2010/main" val="776978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The two L and A bits are defined as follows :</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L              1-bit on-link flag.  When set, indicates that this</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prefix can be used for on-link determination.  When</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not set the advertisement makes no statement about</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on-link or off-link properties of the prefix.  In</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other words, if the L flag is not set a host MUST</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NOT conclude that an address derived from the</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prefix is off-link.  That is, it MUST NOT update a</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previous indication that the address is on-link.</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A              1-bit autonomous address-configuration flag.  When</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set indicates that this prefix can be used for</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stateless address configuration.</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Other options have been defined for the router advertisements. For example, the RDNSS option defined in </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J. Jeong, S. Park, L. Beloeil, S. Madanapalli,   IPv6 Router Advertisement Option for DNS Configuration, RFC 5006, Sept. 2007</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allows a router to advertise the IPv6 address of the DNS resolver to be used by hosts on the LAN.</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p:txBody>
      </p:sp>
    </p:spTree>
    <p:extLst>
      <p:ext uri="{BB962C8B-B14F-4D97-AF65-F5344CB8AC3E}">
        <p14:creationId xmlns:p14="http://schemas.microsoft.com/office/powerpoint/2010/main" val="354894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04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The  transmission of IPv6 packets over Ethernet is defined in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M. Crawford, Transmission of IPv6 Packets over Ethernet Networks, RFC2464, December 1998</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Note that in contrast with ARP used by IPv4, ICMPv6 neighbour solicitation messages are sent to a multicast ethernet address and not to the broadcast ethernet address. This implies that only the IPv6 enabled hosts on the LAN will receive the ICMPv6 message.</a:t>
            </a:r>
          </a:p>
        </p:txBody>
      </p:sp>
    </p:spTree>
    <p:extLst>
      <p:ext uri="{BB962C8B-B14F-4D97-AF65-F5344CB8AC3E}">
        <p14:creationId xmlns:p14="http://schemas.microsoft.com/office/powerpoint/2010/main" val="1878028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25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The ICMPv6 neighbour discovery messages are sent with HopLimit=255</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The role of the R, S and O flags is described as follows in RFC4861</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R              Router flag.  When set, the R-bit indicates that</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the sender is a router.  The R-bit is used by</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Neighbor Unreachability Detection to detect a</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router that changes to a host.</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S              Solicited flag.  When set, the S-bit indicates that</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the advertisement was sent in response to a</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Neighbor Solicitation from the Destination address.</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The S-bit is used as a reachability confirmation</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for Neighbor Unreachability Detection.  It MUST NOT</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be set in multicast advertisements or in</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unsolicited unicast advertisements.</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O              Override flag.  When set, the O-bit indicates that</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the advertisement should override an existing cache</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entry and update the cached link-layer address.</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When it is not set the advertisement will not</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update a cached link-layer address though it will</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update an existing Neighbor Cache entry for which</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no link-layer address is known.  It SHOULD NOT be</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set in solicited advertisements for anycast</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addresses and in solicited proxy advertisements.</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It SHOULD be set in other solicited advertisements</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and in unsolicited advertisements.</a:t>
            </a:r>
          </a:p>
        </p:txBody>
      </p:sp>
    </p:spTree>
    <p:extLst>
      <p:ext uri="{BB962C8B-B14F-4D97-AF65-F5344CB8AC3E}">
        <p14:creationId xmlns:p14="http://schemas.microsoft.com/office/powerpoint/2010/main" val="41137569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0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marL="52388">
              <a:spcBef>
                <a:spcPts val="575"/>
              </a:spcBef>
            </a:pPr>
            <a:r>
              <a:rPr lang="en-US" sz="1400">
                <a:solidFill>
                  <a:srgbClr val="000000"/>
                </a:solidFill>
                <a:latin typeface="Helvetica" charset="0"/>
                <a:cs typeface="Helvetica" charset="0"/>
                <a:sym typeface="Helvetica" charset="0"/>
              </a:rPr>
              <a:t>This utilisation of ICMPv6 Neighbour solicitation is called Duplicate Address Detection. It is used everytime a host obtains a new IPv6 address and is required to ensure that a host</a:t>
            </a:r>
            <a:br>
              <a:rPr lang="en-US" sz="1400">
                <a:solidFill>
                  <a:srgbClr val="000000"/>
                </a:solidFill>
                <a:latin typeface="Helvetica" charset="0"/>
                <a:cs typeface="Helvetica" charset="0"/>
                <a:sym typeface="Helvetica" charset="0"/>
              </a:rPr>
            </a:br>
            <a:r>
              <a:rPr lang="en-US" sz="1400">
                <a:solidFill>
                  <a:srgbClr val="000000"/>
                </a:solidFill>
                <a:latin typeface="Helvetica" charset="0"/>
                <a:cs typeface="Helvetica" charset="0"/>
                <a:sym typeface="Helvetica" charset="0"/>
              </a:rPr>
              <a:t>is not using the same IPv6 address as another host on the same LAN.</a:t>
            </a:r>
          </a:p>
        </p:txBody>
      </p:sp>
    </p:spTree>
    <p:extLst>
      <p:ext uri="{BB962C8B-B14F-4D97-AF65-F5344CB8AC3E}">
        <p14:creationId xmlns:p14="http://schemas.microsoft.com/office/powerpoint/2010/main" val="2803192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3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IPv6 is supposed to easily support renumbering and IPv6 router advertisements are one of the ways to perform this renumbering by allowing hosts to update their IPv6 addresses upon</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reception of new router advertisement messages. However, in practice renumbering an IPv6 network is not easily because IPv6 addresses are manually encoded in too many</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configuration files, see e.g. :</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F. Baker, E. Lear, R. Droms, </a:t>
            </a:r>
            <a:r>
              <a:rPr lang="en-US" sz="1400">
                <a:latin typeface="Helvetica" charset="0"/>
                <a:cs typeface="Helvetica" charset="0"/>
                <a:sym typeface="Helvetica" charset="0"/>
              </a:rPr>
              <a:t> </a:t>
            </a:r>
            <a:r>
              <a:rPr lang="en-US" sz="1400">
                <a:solidFill>
                  <a:srgbClr val="000000"/>
                </a:solidFill>
                <a:latin typeface="Helvetica" charset="0"/>
                <a:cs typeface="Helvetica" charset="0"/>
                <a:sym typeface="Helvetica" charset="0"/>
              </a:rPr>
              <a:t>Procedures for Renumbering an IPv6 Network without a Flag Day, RFC4192, 2005</a:t>
            </a: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a:t>
            </a:r>
          </a:p>
        </p:txBody>
      </p:sp>
    </p:spTree>
    <p:extLst>
      <p:ext uri="{BB962C8B-B14F-4D97-AF65-F5344CB8AC3E}">
        <p14:creationId xmlns:p14="http://schemas.microsoft.com/office/powerpoint/2010/main" val="27269958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58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This extension to support privacy-aware IPv6 addresses is defined in </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r>
              <a:rPr lang="en-US" sz="1400">
                <a:latin typeface="Helvetica" charset="0"/>
                <a:cs typeface="Helvetica" charset="0"/>
                <a:sym typeface="Helvetica" charset="0"/>
              </a:rPr>
              <a:t> T. Narten, R. Draves, S. Krishnan, Privacy Extensions for Stateless Address Autoconfiguration in IPv6, RFC4941, Sept. 2007</a:t>
            </a: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a:p>
            <a:pPr>
              <a:tabLst>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 pos="4127500" algn="l"/>
                <a:tab pos="4584700" algn="l"/>
                <a:tab pos="5041900" algn="l"/>
                <a:tab pos="5511800" algn="l"/>
                <a:tab pos="457200" algn="l"/>
                <a:tab pos="914400" algn="l"/>
                <a:tab pos="1371600" algn="l"/>
                <a:tab pos="1841500" algn="l"/>
                <a:tab pos="2298700" algn="l"/>
                <a:tab pos="2755900" algn="l"/>
                <a:tab pos="3213100" algn="l"/>
                <a:tab pos="3670300" algn="l"/>
              </a:tabLst>
            </a:pPr>
            <a:endParaRPr lang="en-US" sz="1400">
              <a:latin typeface="Helvetica" charset="0"/>
              <a:cs typeface="Helvetica" charset="0"/>
              <a:sym typeface="Helvetica" charset="0"/>
            </a:endParaRPr>
          </a:p>
        </p:txBody>
      </p:sp>
    </p:spTree>
    <p:extLst>
      <p:ext uri="{BB962C8B-B14F-4D97-AF65-F5344CB8AC3E}">
        <p14:creationId xmlns:p14="http://schemas.microsoft.com/office/powerpoint/2010/main" val="8295598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c</a:t>
            </a:r>
          </a:p>
        </p:txBody>
      </p:sp>
      <p:sp>
        <p:nvSpPr>
          <p:cNvPr id="4" name="Espace réservé du numéro de diapositive 3"/>
          <p:cNvSpPr>
            <a:spLocks noGrp="1"/>
          </p:cNvSpPr>
          <p:nvPr>
            <p:ph type="sldNum" sz="quarter" idx="10"/>
          </p:nvPr>
        </p:nvSpPr>
        <p:spPr/>
        <p:txBody>
          <a:bodyPr/>
          <a:lstStyle/>
          <a:p>
            <a:fld id="{2C524EDF-7DD5-F849-9A65-C04E1A469AAC}" type="slidenum">
              <a:rPr lang="fr-FR" smtClean="0"/>
              <a:t>103</a:t>
            </a:fld>
            <a:endParaRPr lang="fr-FR"/>
          </a:p>
        </p:txBody>
      </p:sp>
    </p:spTree>
    <p:extLst>
      <p:ext uri="{BB962C8B-B14F-4D97-AF65-F5344CB8AC3E}">
        <p14:creationId xmlns:p14="http://schemas.microsoft.com/office/powerpoint/2010/main" val="100469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400">
                <a:latin typeface="Helvetica" charset="0"/>
                <a:cs typeface="Helvetica" charset="0"/>
                <a:sym typeface="Helvetica" charset="0"/>
              </a:rPr>
              <a:t>Most TCP implementations today have fixes for those problems. We will discuss them later.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r>
              <a:rPr lang="en-US" sz="1400">
                <a:latin typeface="Helvetica" charset="0"/>
                <a:cs typeface="Helvetica" charset="0"/>
                <a:sym typeface="Helvetica" charset="0"/>
              </a:rPr>
              <a:t>Most TCP implementations today have fixes for those problems. We will discuss them later.</a:t>
            </a:r>
          </a:p>
        </p:txBody>
      </p:sp>
    </p:spTree>
    <p:extLst>
      <p:ext uri="{BB962C8B-B14F-4D97-AF65-F5344CB8AC3E}">
        <p14:creationId xmlns:p14="http://schemas.microsoft.com/office/powerpoint/2010/main" val="2532721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14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3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This utilization of a hash function to compute the value of the initial sequence number is usually called a SYN cookie. </a:t>
            </a:r>
          </a:p>
          <a:p>
            <a:pPr>
              <a:lnSpc>
                <a:spcPct val="83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3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In practice, the computation of the SYN cookie is slightly more complex than a simple hash function because the server must also remember inside the cookie the following information :</a:t>
            </a:r>
          </a:p>
          <a:p>
            <a:pPr>
              <a:lnSpc>
                <a:spcPct val="83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the MSS value advertised by the client</a:t>
            </a:r>
          </a:p>
          <a:p>
            <a:pPr>
              <a:lnSpc>
                <a:spcPct val="83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 the optional utilization of TCP options such as RFC1323 large windows or timestamps or SACK by the sender</a:t>
            </a:r>
          </a:p>
          <a:p>
            <a:pPr>
              <a:lnSpc>
                <a:spcPct val="83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endParaRPr lang="en-US" sz="1400">
              <a:solidFill>
                <a:srgbClr val="000000"/>
              </a:solidFill>
              <a:latin typeface="Helvetica" charset="0"/>
              <a:cs typeface="Helvetica" charset="0"/>
              <a:sym typeface="Helvetica" charset="0"/>
            </a:endParaRPr>
          </a:p>
          <a:p>
            <a:pPr>
              <a:lnSpc>
                <a:spcPct val="83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The original discussions that lead to the development of the SYN cookie solution may be found in :</a:t>
            </a:r>
          </a:p>
          <a:p>
            <a:pPr>
              <a:lnSpc>
                <a:spcPct val="83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pPr>
            <a:r>
              <a:rPr lang="en-US" sz="1400" u="sng">
                <a:solidFill>
                  <a:srgbClr val="CCCCFF"/>
                </a:solidFill>
                <a:latin typeface="Helvetica" charset="0"/>
                <a:cs typeface="Helvetica" charset="0"/>
                <a:sym typeface="Helvetica" charset="0"/>
                <a:hlinkClick r:id="rId3"/>
              </a:rPr>
              <a:t>http://cr.yp.to/syncookies/archive</a:t>
            </a:r>
            <a:endParaRPr lang="en-US" sz="1400" u="sng">
              <a:solidFill>
                <a:srgbClr val="CCCCFF"/>
              </a:solidFill>
              <a:latin typeface="Helvetica" charset="0"/>
              <a:cs typeface="Helvetica" charset="0"/>
              <a:sym typeface="Helvetica"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a:extLst>
              <a:ext uri="{FF2B5EF4-FFF2-40B4-BE49-F238E27FC236}">
                <a16:creationId xmlns:a16="http://schemas.microsoft.com/office/drawing/2014/main" id="{8BB183C1-9FFE-469C-98C6-F43D39262974}"/>
              </a:ext>
            </a:extLst>
          </p:cNvPr>
          <p:cNvSpPr>
            <a:spLocks noGrp="1" noRot="1" noChangeAspect="1" noChangeArrowheads="1"/>
          </p:cNvSpPr>
          <p:nvPr>
            <p:ph type="sldImg"/>
          </p:nvPr>
        </p:nvSpPr>
        <p:spPr>
          <a:solidFill>
            <a:srgbClr val="FFFFFF"/>
          </a:solidFill>
          <a:ln/>
        </p:spPr>
      </p:sp>
      <p:sp>
        <p:nvSpPr>
          <p:cNvPr id="57346" name="Rectangle 2">
            <a:extLst>
              <a:ext uri="{FF2B5EF4-FFF2-40B4-BE49-F238E27FC236}">
                <a16:creationId xmlns:a16="http://schemas.microsoft.com/office/drawing/2014/main" id="{73CFAA27-1B90-434B-AF3D-E4994C101201}"/>
              </a:ext>
            </a:extLst>
          </p:cNvPr>
          <p:cNvSpPr>
            <a:spLocks noGrp="1" noChangeArrowheads="1"/>
          </p:cNvSpPr>
          <p:nvPr>
            <p:ph type="body" idx="1"/>
          </p:nvPr>
        </p:nvSpPr>
        <p:spPr>
          <a:ln/>
        </p:spPr>
        <p:txBody>
          <a:bodyPr/>
          <a:lstStyle/>
          <a:p>
            <a:pPr eaLnBrk="1" hangingPunct="1">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defRPr/>
            </a:pPr>
            <a:r>
              <a:rPr lang="en-US" sz="1400">
                <a:solidFill>
                  <a:srgbClr val="000000"/>
                </a:solidFill>
                <a:latin typeface="Helvetica" charset="0"/>
                <a:cs typeface="Helvetica" charset="0"/>
                <a:sym typeface="Helvetica" charset="0"/>
              </a:rPr>
              <a:t>Urgent pointer is rarely used and will not be described.</a:t>
            </a:r>
          </a:p>
          <a:p>
            <a:pPr eaLnBrk="1" hangingPunct="1">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defRPr/>
            </a:pPr>
            <a:endParaRPr lang="en-US" sz="1400">
              <a:solidFill>
                <a:srgbClr val="000000"/>
              </a:solidFill>
              <a:latin typeface="Helvetica" charset="0"/>
              <a:cs typeface="Helvetica" charset="0"/>
              <a:sym typeface="Helvetica" charset="0"/>
            </a:endParaRPr>
          </a:p>
          <a:p>
            <a:pPr eaLnBrk="1" hangingPunct="1">
              <a:lnSpc>
                <a:spcPct val="84000"/>
              </a:lnSpc>
              <a:tabLst>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 pos="939800" algn="l"/>
                <a:tab pos="1866900" algn="l"/>
                <a:tab pos="2806700" algn="l"/>
                <a:tab pos="3733800" algn="l"/>
                <a:tab pos="4673600" algn="l"/>
                <a:tab pos="5600700" algn="l"/>
                <a:tab pos="6540500" algn="l"/>
                <a:tab pos="7416800" algn="l"/>
              </a:tabLst>
              <a:defRPr/>
            </a:pPr>
            <a:r>
              <a:rPr lang="en-US" sz="1400">
                <a:solidFill>
                  <a:srgbClr val="000000"/>
                </a:solidFill>
                <a:latin typeface="Helvetica" charset="0"/>
                <a:cs typeface="Helvetica" charset="0"/>
                <a:sym typeface="Helvetica" charset="0"/>
              </a:rPr>
              <a:t>The THL is indicated in blocs of 32 bits. The TCP header may contain options, these will be discussed later.</a:t>
            </a:r>
          </a:p>
        </p:txBody>
      </p:sp>
    </p:spTree>
    <p:extLst>
      <p:ext uri="{BB962C8B-B14F-4D97-AF65-F5344CB8AC3E}">
        <p14:creationId xmlns:p14="http://schemas.microsoft.com/office/powerpoint/2010/main" val="958174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56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txBody>
          <a:bodyPr/>
          <a:lstStyle/>
          <a:p>
            <a:pPr>
              <a:lnSpc>
                <a:spcPct val="84000"/>
              </a:lnSpc>
              <a:tabLst>
                <a:tab pos="939800" algn="l"/>
                <a:tab pos="1866900" algn="l"/>
                <a:tab pos="2806700" algn="l"/>
                <a:tab pos="3733800" algn="l"/>
                <a:tab pos="4673600" algn="l"/>
                <a:tab pos="5600700" algn="l"/>
                <a:tab pos="6540500" algn="l"/>
                <a:tab pos="7416800" algn="l"/>
              </a:tabLst>
            </a:pPr>
            <a:r>
              <a:rPr lang="en-US" sz="1400">
                <a:solidFill>
                  <a:srgbClr val="000000"/>
                </a:solidFill>
                <a:latin typeface="Helvetica" charset="0"/>
                <a:cs typeface="Helvetica" charset="0"/>
                <a:sym typeface="Helvetica" charset="0"/>
              </a:rPr>
              <a:t>MSL in IP networks : 120 seconds</a:t>
            </a:r>
          </a:p>
        </p:txBody>
      </p:sp>
    </p:spTree>
    <p:extLst>
      <p:ext uri="{BB962C8B-B14F-4D97-AF65-F5344CB8AC3E}">
        <p14:creationId xmlns:p14="http://schemas.microsoft.com/office/powerpoint/2010/main" val="231198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a:extLst>
              <a:ext uri="{FF2B5EF4-FFF2-40B4-BE49-F238E27FC236}">
                <a16:creationId xmlns:a16="http://schemas.microsoft.com/office/drawing/2014/main" id="{57EFA930-4D6E-4840-A8F8-E0EB4AD6656C}"/>
              </a:ext>
            </a:extLst>
          </p:cNvPr>
          <p:cNvSpPr>
            <a:spLocks noGrp="1" noRot="1" noChangeAspect="1" noChangeArrowheads="1"/>
          </p:cNvSpPr>
          <p:nvPr>
            <p:ph type="sldImg"/>
          </p:nvPr>
        </p:nvSpPr>
        <p:spPr>
          <a:solidFill>
            <a:srgbClr val="FFFFFF"/>
          </a:solidFill>
          <a:ln/>
        </p:spPr>
      </p:sp>
      <p:sp>
        <p:nvSpPr>
          <p:cNvPr id="60418" name="Rectangle 2">
            <a:extLst>
              <a:ext uri="{FF2B5EF4-FFF2-40B4-BE49-F238E27FC236}">
                <a16:creationId xmlns:a16="http://schemas.microsoft.com/office/drawing/2014/main" id="{77088F43-D1BF-4056-99AB-5E9B12D742A9}"/>
              </a:ext>
            </a:extLst>
          </p:cNvPr>
          <p:cNvSpPr>
            <a:spLocks noGrp="1" noChangeArrowheads="1"/>
          </p:cNvSpPr>
          <p:nvPr>
            <p:ph type="body" idx="1"/>
          </p:nvPr>
        </p:nvSpPr>
        <p:spPr>
          <a:ln/>
        </p:spPr>
        <p:txBody>
          <a:bodyPr/>
          <a:lstStyle/>
          <a:p>
            <a:pPr eaLnBrk="1" hangingPunct="1">
              <a:lnSpc>
                <a:spcPct val="84000"/>
              </a:lnSpc>
              <a:tabLst>
                <a:tab pos="939800" algn="l"/>
                <a:tab pos="1866900" algn="l"/>
                <a:tab pos="2806700" algn="l"/>
                <a:tab pos="3733800" algn="l"/>
                <a:tab pos="4673600" algn="l"/>
                <a:tab pos="5600700" algn="l"/>
                <a:tab pos="6540500" algn="l"/>
                <a:tab pos="7416800" algn="l"/>
              </a:tabLst>
              <a:defRPr/>
            </a:pPr>
            <a:r>
              <a:rPr lang="en-US" sz="1400">
                <a:solidFill>
                  <a:srgbClr val="000000"/>
                </a:solidFill>
                <a:latin typeface="Helvetica" charset="0"/>
                <a:cs typeface="Helvetica" charset="0"/>
                <a:sym typeface="Helvetica" charset="0"/>
              </a:rPr>
              <a:t>MSL in IP networks : 120 seconds</a:t>
            </a:r>
          </a:p>
        </p:txBody>
      </p:sp>
    </p:spTree>
    <p:extLst>
      <p:ext uri="{BB962C8B-B14F-4D97-AF65-F5344CB8AC3E}">
        <p14:creationId xmlns:p14="http://schemas.microsoft.com/office/powerpoint/2010/main" val="2904402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360A0-F35B-DEDC-F3F3-24ABE5F9E71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55491C2B-7908-C644-4865-EBB3D349DC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7E594BF0-B84A-D502-9405-58BD7109AB7B}"/>
              </a:ext>
            </a:extLst>
          </p:cNvPr>
          <p:cNvSpPr>
            <a:spLocks noGrp="1"/>
          </p:cNvSpPr>
          <p:nvPr>
            <p:ph type="dt" sz="half" idx="10"/>
          </p:nvPr>
        </p:nvSpPr>
        <p:spPr/>
        <p:txBody>
          <a:bodyPr/>
          <a:lstStyle/>
          <a:p>
            <a:fld id="{AACD9B52-54A4-F247-8784-98C6FC85B4AC}" type="datetimeFigureOut">
              <a:rPr lang="en-BE" smtClean="0"/>
              <a:t>3/5/25</a:t>
            </a:fld>
            <a:endParaRPr lang="en-BE"/>
          </a:p>
        </p:txBody>
      </p:sp>
      <p:sp>
        <p:nvSpPr>
          <p:cNvPr id="5" name="Footer Placeholder 4">
            <a:extLst>
              <a:ext uri="{FF2B5EF4-FFF2-40B4-BE49-F238E27FC236}">
                <a16:creationId xmlns:a16="http://schemas.microsoft.com/office/drawing/2014/main" id="{3D8316E1-1BCA-7FAA-A337-CAC4D59EBCF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48405AB-E94A-0816-6C83-1A699031DC92}"/>
              </a:ext>
            </a:extLst>
          </p:cNvPr>
          <p:cNvSpPr>
            <a:spLocks noGrp="1"/>
          </p:cNvSpPr>
          <p:nvPr>
            <p:ph type="sldNum" sz="quarter" idx="12"/>
          </p:nvPr>
        </p:nvSpPr>
        <p:spPr/>
        <p:txBody>
          <a:bodyPr/>
          <a:lstStyle/>
          <a:p>
            <a:fld id="{8EFFE34A-65B1-BF42-B8E0-CCF64E971AF7}" type="slidenum">
              <a:rPr lang="en-BE" smtClean="0"/>
              <a:t>‹#›</a:t>
            </a:fld>
            <a:endParaRPr lang="en-BE"/>
          </a:p>
        </p:txBody>
      </p:sp>
    </p:spTree>
    <p:extLst>
      <p:ext uri="{BB962C8B-B14F-4D97-AF65-F5344CB8AC3E}">
        <p14:creationId xmlns:p14="http://schemas.microsoft.com/office/powerpoint/2010/main" val="3390851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562A-70A8-C2E3-3D84-454772947A55}"/>
              </a:ext>
            </a:extLst>
          </p:cNvPr>
          <p:cNvSpPr>
            <a:spLocks noGrp="1"/>
          </p:cNvSpPr>
          <p:nvPr>
            <p:ph type="title"/>
          </p:nvPr>
        </p:nvSpPr>
        <p:spPr/>
        <p:txBody>
          <a:bodyPr/>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7DFA35E8-B0B2-C007-D8BA-58A854A9A86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0E03331-176E-B081-355E-6CA9539FEAFD}"/>
              </a:ext>
            </a:extLst>
          </p:cNvPr>
          <p:cNvSpPr>
            <a:spLocks noGrp="1"/>
          </p:cNvSpPr>
          <p:nvPr>
            <p:ph type="dt" sz="half" idx="10"/>
          </p:nvPr>
        </p:nvSpPr>
        <p:spPr/>
        <p:txBody>
          <a:bodyPr/>
          <a:lstStyle/>
          <a:p>
            <a:fld id="{AACD9B52-54A4-F247-8784-98C6FC85B4AC}" type="datetimeFigureOut">
              <a:rPr lang="en-BE" smtClean="0"/>
              <a:t>3/5/25</a:t>
            </a:fld>
            <a:endParaRPr lang="en-BE"/>
          </a:p>
        </p:txBody>
      </p:sp>
      <p:sp>
        <p:nvSpPr>
          <p:cNvPr id="5" name="Footer Placeholder 4">
            <a:extLst>
              <a:ext uri="{FF2B5EF4-FFF2-40B4-BE49-F238E27FC236}">
                <a16:creationId xmlns:a16="http://schemas.microsoft.com/office/drawing/2014/main" id="{E7E8B830-CC15-21AB-DF2C-9FC7EAC320E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AFEB2D69-CCA4-5F50-A3AD-AE52F1D501B1}"/>
              </a:ext>
            </a:extLst>
          </p:cNvPr>
          <p:cNvSpPr>
            <a:spLocks noGrp="1"/>
          </p:cNvSpPr>
          <p:nvPr>
            <p:ph type="sldNum" sz="quarter" idx="12"/>
          </p:nvPr>
        </p:nvSpPr>
        <p:spPr/>
        <p:txBody>
          <a:bodyPr/>
          <a:lstStyle/>
          <a:p>
            <a:fld id="{8EFFE34A-65B1-BF42-B8E0-CCF64E971AF7}" type="slidenum">
              <a:rPr lang="en-BE" smtClean="0"/>
              <a:t>‹#›</a:t>
            </a:fld>
            <a:endParaRPr lang="en-BE"/>
          </a:p>
        </p:txBody>
      </p:sp>
    </p:spTree>
    <p:extLst>
      <p:ext uri="{BB962C8B-B14F-4D97-AF65-F5344CB8AC3E}">
        <p14:creationId xmlns:p14="http://schemas.microsoft.com/office/powerpoint/2010/main" val="4061390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1C77B-D4F7-1D94-49C6-698FDD2B5AD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E"/>
          </a:p>
        </p:txBody>
      </p:sp>
      <p:sp>
        <p:nvSpPr>
          <p:cNvPr id="3" name="Vertical Text Placeholder 2">
            <a:extLst>
              <a:ext uri="{FF2B5EF4-FFF2-40B4-BE49-F238E27FC236}">
                <a16:creationId xmlns:a16="http://schemas.microsoft.com/office/drawing/2014/main" id="{0010EC17-8795-F2EE-B8FE-50250D30F2A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139E17C6-2496-DFF2-01E3-9C937622573E}"/>
              </a:ext>
            </a:extLst>
          </p:cNvPr>
          <p:cNvSpPr>
            <a:spLocks noGrp="1"/>
          </p:cNvSpPr>
          <p:nvPr>
            <p:ph type="dt" sz="half" idx="10"/>
          </p:nvPr>
        </p:nvSpPr>
        <p:spPr/>
        <p:txBody>
          <a:bodyPr/>
          <a:lstStyle/>
          <a:p>
            <a:fld id="{AACD9B52-54A4-F247-8784-98C6FC85B4AC}" type="datetimeFigureOut">
              <a:rPr lang="en-BE" smtClean="0"/>
              <a:t>3/5/25</a:t>
            </a:fld>
            <a:endParaRPr lang="en-BE"/>
          </a:p>
        </p:txBody>
      </p:sp>
      <p:sp>
        <p:nvSpPr>
          <p:cNvPr id="5" name="Footer Placeholder 4">
            <a:extLst>
              <a:ext uri="{FF2B5EF4-FFF2-40B4-BE49-F238E27FC236}">
                <a16:creationId xmlns:a16="http://schemas.microsoft.com/office/drawing/2014/main" id="{F0A10B3E-4DDF-AE09-EA9F-182046889629}"/>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23A9FCA6-3593-6756-3CAA-465F1359BDB2}"/>
              </a:ext>
            </a:extLst>
          </p:cNvPr>
          <p:cNvSpPr>
            <a:spLocks noGrp="1"/>
          </p:cNvSpPr>
          <p:nvPr>
            <p:ph type="sldNum" sz="quarter" idx="12"/>
          </p:nvPr>
        </p:nvSpPr>
        <p:spPr/>
        <p:txBody>
          <a:bodyPr/>
          <a:lstStyle/>
          <a:p>
            <a:fld id="{8EFFE34A-65B1-BF42-B8E0-CCF64E971AF7}" type="slidenum">
              <a:rPr lang="en-BE" smtClean="0"/>
              <a:t>‹#›</a:t>
            </a:fld>
            <a:endParaRPr lang="en-BE"/>
          </a:p>
        </p:txBody>
      </p:sp>
    </p:spTree>
    <p:extLst>
      <p:ext uri="{BB962C8B-B14F-4D97-AF65-F5344CB8AC3E}">
        <p14:creationId xmlns:p14="http://schemas.microsoft.com/office/powerpoint/2010/main" val="1398348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F9534-3908-BEB6-2C0C-141A66B0E394}"/>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CC641D5A-9D97-ABDD-EB6E-EF204973501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3A2E3FE1-B678-0F64-94CF-55CFB3640926}"/>
              </a:ext>
            </a:extLst>
          </p:cNvPr>
          <p:cNvSpPr>
            <a:spLocks noGrp="1"/>
          </p:cNvSpPr>
          <p:nvPr>
            <p:ph type="dt" sz="half" idx="10"/>
          </p:nvPr>
        </p:nvSpPr>
        <p:spPr/>
        <p:txBody>
          <a:bodyPr/>
          <a:lstStyle/>
          <a:p>
            <a:fld id="{AACD9B52-54A4-F247-8784-98C6FC85B4AC}" type="datetimeFigureOut">
              <a:rPr lang="en-BE" smtClean="0"/>
              <a:t>3/5/25</a:t>
            </a:fld>
            <a:endParaRPr lang="en-BE"/>
          </a:p>
        </p:txBody>
      </p:sp>
      <p:sp>
        <p:nvSpPr>
          <p:cNvPr id="5" name="Footer Placeholder 4">
            <a:extLst>
              <a:ext uri="{FF2B5EF4-FFF2-40B4-BE49-F238E27FC236}">
                <a16:creationId xmlns:a16="http://schemas.microsoft.com/office/drawing/2014/main" id="{5B5FEA37-F0E2-1F18-3C29-943CDD0CF3ED}"/>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7C75476F-6BD8-D9F8-6CEB-544A361DC141}"/>
              </a:ext>
            </a:extLst>
          </p:cNvPr>
          <p:cNvSpPr>
            <a:spLocks noGrp="1"/>
          </p:cNvSpPr>
          <p:nvPr>
            <p:ph type="sldNum" sz="quarter" idx="12"/>
          </p:nvPr>
        </p:nvSpPr>
        <p:spPr/>
        <p:txBody>
          <a:bodyPr/>
          <a:lstStyle/>
          <a:p>
            <a:fld id="{8EFFE34A-65B1-BF42-B8E0-CCF64E971AF7}" type="slidenum">
              <a:rPr lang="en-BE" smtClean="0"/>
              <a:t>‹#›</a:t>
            </a:fld>
            <a:endParaRPr lang="en-BE"/>
          </a:p>
        </p:txBody>
      </p:sp>
    </p:spTree>
    <p:extLst>
      <p:ext uri="{BB962C8B-B14F-4D97-AF65-F5344CB8AC3E}">
        <p14:creationId xmlns:p14="http://schemas.microsoft.com/office/powerpoint/2010/main" val="609770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6179A-2021-AD26-7AE5-B8048C588DD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E"/>
          </a:p>
        </p:txBody>
      </p:sp>
      <p:sp>
        <p:nvSpPr>
          <p:cNvPr id="3" name="Text Placeholder 2">
            <a:extLst>
              <a:ext uri="{FF2B5EF4-FFF2-40B4-BE49-F238E27FC236}">
                <a16:creationId xmlns:a16="http://schemas.microsoft.com/office/drawing/2014/main" id="{7F493DCD-7E32-0ACC-CABF-8C2432C868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0F73CE2-A97C-C709-5CE0-C22E75574845}"/>
              </a:ext>
            </a:extLst>
          </p:cNvPr>
          <p:cNvSpPr>
            <a:spLocks noGrp="1"/>
          </p:cNvSpPr>
          <p:nvPr>
            <p:ph type="dt" sz="half" idx="10"/>
          </p:nvPr>
        </p:nvSpPr>
        <p:spPr/>
        <p:txBody>
          <a:bodyPr/>
          <a:lstStyle/>
          <a:p>
            <a:fld id="{AACD9B52-54A4-F247-8784-98C6FC85B4AC}" type="datetimeFigureOut">
              <a:rPr lang="en-BE" smtClean="0"/>
              <a:t>3/5/25</a:t>
            </a:fld>
            <a:endParaRPr lang="en-BE"/>
          </a:p>
        </p:txBody>
      </p:sp>
      <p:sp>
        <p:nvSpPr>
          <p:cNvPr id="5" name="Footer Placeholder 4">
            <a:extLst>
              <a:ext uri="{FF2B5EF4-FFF2-40B4-BE49-F238E27FC236}">
                <a16:creationId xmlns:a16="http://schemas.microsoft.com/office/drawing/2014/main" id="{F5795772-42FB-8F91-7C9D-77D2C3792818}"/>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C00E0E76-894F-4E01-AC98-3569C2172914}"/>
              </a:ext>
            </a:extLst>
          </p:cNvPr>
          <p:cNvSpPr>
            <a:spLocks noGrp="1"/>
          </p:cNvSpPr>
          <p:nvPr>
            <p:ph type="sldNum" sz="quarter" idx="12"/>
          </p:nvPr>
        </p:nvSpPr>
        <p:spPr/>
        <p:txBody>
          <a:bodyPr/>
          <a:lstStyle/>
          <a:p>
            <a:fld id="{8EFFE34A-65B1-BF42-B8E0-CCF64E971AF7}" type="slidenum">
              <a:rPr lang="en-BE" smtClean="0"/>
              <a:t>‹#›</a:t>
            </a:fld>
            <a:endParaRPr lang="en-BE"/>
          </a:p>
        </p:txBody>
      </p:sp>
    </p:spTree>
    <p:extLst>
      <p:ext uri="{BB962C8B-B14F-4D97-AF65-F5344CB8AC3E}">
        <p14:creationId xmlns:p14="http://schemas.microsoft.com/office/powerpoint/2010/main" val="1007091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1F16E-8CA7-88D2-32FD-EF8D83C61E25}"/>
              </a:ext>
            </a:extLst>
          </p:cNvPr>
          <p:cNvSpPr>
            <a:spLocks noGrp="1"/>
          </p:cNvSpPr>
          <p:nvPr>
            <p:ph type="title"/>
          </p:nvPr>
        </p:nvSpPr>
        <p:spPr/>
        <p:txBody>
          <a:bodyPr/>
          <a:lstStyle/>
          <a:p>
            <a:r>
              <a:rPr lang="en-GB"/>
              <a:t>Click to edit Master title style</a:t>
            </a:r>
            <a:endParaRPr lang="en-BE"/>
          </a:p>
        </p:txBody>
      </p:sp>
      <p:sp>
        <p:nvSpPr>
          <p:cNvPr id="3" name="Content Placeholder 2">
            <a:extLst>
              <a:ext uri="{FF2B5EF4-FFF2-40B4-BE49-F238E27FC236}">
                <a16:creationId xmlns:a16="http://schemas.microsoft.com/office/drawing/2014/main" id="{081A730E-92AA-035D-461D-D4AFD1606BF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Content Placeholder 3">
            <a:extLst>
              <a:ext uri="{FF2B5EF4-FFF2-40B4-BE49-F238E27FC236}">
                <a16:creationId xmlns:a16="http://schemas.microsoft.com/office/drawing/2014/main" id="{A6C20562-D290-5AF3-303D-2991DA3038C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Date Placeholder 4">
            <a:extLst>
              <a:ext uri="{FF2B5EF4-FFF2-40B4-BE49-F238E27FC236}">
                <a16:creationId xmlns:a16="http://schemas.microsoft.com/office/drawing/2014/main" id="{2038FBDF-EAFA-5960-9940-C93DF688DB2E}"/>
              </a:ext>
            </a:extLst>
          </p:cNvPr>
          <p:cNvSpPr>
            <a:spLocks noGrp="1"/>
          </p:cNvSpPr>
          <p:nvPr>
            <p:ph type="dt" sz="half" idx="10"/>
          </p:nvPr>
        </p:nvSpPr>
        <p:spPr/>
        <p:txBody>
          <a:bodyPr/>
          <a:lstStyle/>
          <a:p>
            <a:fld id="{AACD9B52-54A4-F247-8784-98C6FC85B4AC}" type="datetimeFigureOut">
              <a:rPr lang="en-BE" smtClean="0"/>
              <a:t>3/5/25</a:t>
            </a:fld>
            <a:endParaRPr lang="en-BE"/>
          </a:p>
        </p:txBody>
      </p:sp>
      <p:sp>
        <p:nvSpPr>
          <p:cNvPr id="6" name="Footer Placeholder 5">
            <a:extLst>
              <a:ext uri="{FF2B5EF4-FFF2-40B4-BE49-F238E27FC236}">
                <a16:creationId xmlns:a16="http://schemas.microsoft.com/office/drawing/2014/main" id="{3A2BE35F-4180-8B86-9E63-A4EF3482AC4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CB42372-8A18-B090-FA4A-1AF8131ADB80}"/>
              </a:ext>
            </a:extLst>
          </p:cNvPr>
          <p:cNvSpPr>
            <a:spLocks noGrp="1"/>
          </p:cNvSpPr>
          <p:nvPr>
            <p:ph type="sldNum" sz="quarter" idx="12"/>
          </p:nvPr>
        </p:nvSpPr>
        <p:spPr/>
        <p:txBody>
          <a:bodyPr/>
          <a:lstStyle/>
          <a:p>
            <a:fld id="{8EFFE34A-65B1-BF42-B8E0-CCF64E971AF7}" type="slidenum">
              <a:rPr lang="en-BE" smtClean="0"/>
              <a:t>‹#›</a:t>
            </a:fld>
            <a:endParaRPr lang="en-BE"/>
          </a:p>
        </p:txBody>
      </p:sp>
    </p:spTree>
    <p:extLst>
      <p:ext uri="{BB962C8B-B14F-4D97-AF65-F5344CB8AC3E}">
        <p14:creationId xmlns:p14="http://schemas.microsoft.com/office/powerpoint/2010/main" val="3553047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5ACF-C17B-9D12-3F24-C00B61E1AEE7}"/>
              </a:ext>
            </a:extLst>
          </p:cNvPr>
          <p:cNvSpPr>
            <a:spLocks noGrp="1"/>
          </p:cNvSpPr>
          <p:nvPr>
            <p:ph type="title"/>
          </p:nvPr>
        </p:nvSpPr>
        <p:spPr>
          <a:xfrm>
            <a:off x="839788" y="365125"/>
            <a:ext cx="10515600" cy="1325563"/>
          </a:xfrm>
        </p:spPr>
        <p:txBody>
          <a:bodyPr/>
          <a:lstStyle/>
          <a:p>
            <a:r>
              <a:rPr lang="en-GB"/>
              <a:t>Click to edit Master title style</a:t>
            </a:r>
            <a:endParaRPr lang="en-BE"/>
          </a:p>
        </p:txBody>
      </p:sp>
      <p:sp>
        <p:nvSpPr>
          <p:cNvPr id="3" name="Text Placeholder 2">
            <a:extLst>
              <a:ext uri="{FF2B5EF4-FFF2-40B4-BE49-F238E27FC236}">
                <a16:creationId xmlns:a16="http://schemas.microsoft.com/office/drawing/2014/main" id="{A20841C0-8F30-E5BE-75EC-B8B81E2514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BE634E7-2B75-81A6-509E-F6A9E3139B7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5" name="Text Placeholder 4">
            <a:extLst>
              <a:ext uri="{FF2B5EF4-FFF2-40B4-BE49-F238E27FC236}">
                <a16:creationId xmlns:a16="http://schemas.microsoft.com/office/drawing/2014/main" id="{FC549634-2761-A6D2-0FFF-C1786470F1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81CD4A3-EC7D-8AFC-49F4-A040AFA4F1F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7" name="Date Placeholder 6">
            <a:extLst>
              <a:ext uri="{FF2B5EF4-FFF2-40B4-BE49-F238E27FC236}">
                <a16:creationId xmlns:a16="http://schemas.microsoft.com/office/drawing/2014/main" id="{BB38B47D-966E-FD05-5787-B21410D5BD7F}"/>
              </a:ext>
            </a:extLst>
          </p:cNvPr>
          <p:cNvSpPr>
            <a:spLocks noGrp="1"/>
          </p:cNvSpPr>
          <p:nvPr>
            <p:ph type="dt" sz="half" idx="10"/>
          </p:nvPr>
        </p:nvSpPr>
        <p:spPr/>
        <p:txBody>
          <a:bodyPr/>
          <a:lstStyle/>
          <a:p>
            <a:fld id="{AACD9B52-54A4-F247-8784-98C6FC85B4AC}" type="datetimeFigureOut">
              <a:rPr lang="en-BE" smtClean="0"/>
              <a:t>3/5/25</a:t>
            </a:fld>
            <a:endParaRPr lang="en-BE"/>
          </a:p>
        </p:txBody>
      </p:sp>
      <p:sp>
        <p:nvSpPr>
          <p:cNvPr id="8" name="Footer Placeholder 7">
            <a:extLst>
              <a:ext uri="{FF2B5EF4-FFF2-40B4-BE49-F238E27FC236}">
                <a16:creationId xmlns:a16="http://schemas.microsoft.com/office/drawing/2014/main" id="{F09F5937-9EBE-1E8A-A63E-668C89657BC3}"/>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5E998C27-E7BA-0BE5-BBCF-EB817D4B3578}"/>
              </a:ext>
            </a:extLst>
          </p:cNvPr>
          <p:cNvSpPr>
            <a:spLocks noGrp="1"/>
          </p:cNvSpPr>
          <p:nvPr>
            <p:ph type="sldNum" sz="quarter" idx="12"/>
          </p:nvPr>
        </p:nvSpPr>
        <p:spPr/>
        <p:txBody>
          <a:bodyPr/>
          <a:lstStyle/>
          <a:p>
            <a:fld id="{8EFFE34A-65B1-BF42-B8E0-CCF64E971AF7}" type="slidenum">
              <a:rPr lang="en-BE" smtClean="0"/>
              <a:t>‹#›</a:t>
            </a:fld>
            <a:endParaRPr lang="en-BE"/>
          </a:p>
        </p:txBody>
      </p:sp>
    </p:spTree>
    <p:extLst>
      <p:ext uri="{BB962C8B-B14F-4D97-AF65-F5344CB8AC3E}">
        <p14:creationId xmlns:p14="http://schemas.microsoft.com/office/powerpoint/2010/main" val="308496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62726-57A0-EF72-6E19-D131F9B4F6B4}"/>
              </a:ext>
            </a:extLst>
          </p:cNvPr>
          <p:cNvSpPr>
            <a:spLocks noGrp="1"/>
          </p:cNvSpPr>
          <p:nvPr>
            <p:ph type="title"/>
          </p:nvPr>
        </p:nvSpPr>
        <p:spPr/>
        <p:txBody>
          <a:bodyPr/>
          <a:lstStyle/>
          <a:p>
            <a:r>
              <a:rPr lang="en-GB"/>
              <a:t>Click to edit Master title style</a:t>
            </a:r>
            <a:endParaRPr lang="en-BE"/>
          </a:p>
        </p:txBody>
      </p:sp>
      <p:sp>
        <p:nvSpPr>
          <p:cNvPr id="3" name="Date Placeholder 2">
            <a:extLst>
              <a:ext uri="{FF2B5EF4-FFF2-40B4-BE49-F238E27FC236}">
                <a16:creationId xmlns:a16="http://schemas.microsoft.com/office/drawing/2014/main" id="{0F622008-E959-DC52-96D0-10B12316F615}"/>
              </a:ext>
            </a:extLst>
          </p:cNvPr>
          <p:cNvSpPr>
            <a:spLocks noGrp="1"/>
          </p:cNvSpPr>
          <p:nvPr>
            <p:ph type="dt" sz="half" idx="10"/>
          </p:nvPr>
        </p:nvSpPr>
        <p:spPr/>
        <p:txBody>
          <a:bodyPr/>
          <a:lstStyle/>
          <a:p>
            <a:fld id="{AACD9B52-54A4-F247-8784-98C6FC85B4AC}" type="datetimeFigureOut">
              <a:rPr lang="en-BE" smtClean="0"/>
              <a:t>3/5/25</a:t>
            </a:fld>
            <a:endParaRPr lang="en-BE"/>
          </a:p>
        </p:txBody>
      </p:sp>
      <p:sp>
        <p:nvSpPr>
          <p:cNvPr id="4" name="Footer Placeholder 3">
            <a:extLst>
              <a:ext uri="{FF2B5EF4-FFF2-40B4-BE49-F238E27FC236}">
                <a16:creationId xmlns:a16="http://schemas.microsoft.com/office/drawing/2014/main" id="{8482DA6E-FA1F-0021-F9D8-18E0E5E272AF}"/>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4AB12CE3-8A8A-9CC3-016F-60C8A4771310}"/>
              </a:ext>
            </a:extLst>
          </p:cNvPr>
          <p:cNvSpPr>
            <a:spLocks noGrp="1"/>
          </p:cNvSpPr>
          <p:nvPr>
            <p:ph type="sldNum" sz="quarter" idx="12"/>
          </p:nvPr>
        </p:nvSpPr>
        <p:spPr/>
        <p:txBody>
          <a:bodyPr/>
          <a:lstStyle/>
          <a:p>
            <a:fld id="{8EFFE34A-65B1-BF42-B8E0-CCF64E971AF7}" type="slidenum">
              <a:rPr lang="en-BE" smtClean="0"/>
              <a:t>‹#›</a:t>
            </a:fld>
            <a:endParaRPr lang="en-BE"/>
          </a:p>
        </p:txBody>
      </p:sp>
    </p:spTree>
    <p:extLst>
      <p:ext uri="{BB962C8B-B14F-4D97-AF65-F5344CB8AC3E}">
        <p14:creationId xmlns:p14="http://schemas.microsoft.com/office/powerpoint/2010/main" val="1636867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68E0EB-631A-337A-3F43-CC908298E850}"/>
              </a:ext>
            </a:extLst>
          </p:cNvPr>
          <p:cNvSpPr>
            <a:spLocks noGrp="1"/>
          </p:cNvSpPr>
          <p:nvPr>
            <p:ph type="dt" sz="half" idx="10"/>
          </p:nvPr>
        </p:nvSpPr>
        <p:spPr/>
        <p:txBody>
          <a:bodyPr/>
          <a:lstStyle/>
          <a:p>
            <a:fld id="{AACD9B52-54A4-F247-8784-98C6FC85B4AC}" type="datetimeFigureOut">
              <a:rPr lang="en-BE" smtClean="0"/>
              <a:t>3/5/25</a:t>
            </a:fld>
            <a:endParaRPr lang="en-BE"/>
          </a:p>
        </p:txBody>
      </p:sp>
      <p:sp>
        <p:nvSpPr>
          <p:cNvPr id="3" name="Footer Placeholder 2">
            <a:extLst>
              <a:ext uri="{FF2B5EF4-FFF2-40B4-BE49-F238E27FC236}">
                <a16:creationId xmlns:a16="http://schemas.microsoft.com/office/drawing/2014/main" id="{DC687399-7646-E203-9175-D5B89B5037F4}"/>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1952190A-C2DD-4BBB-94A2-9E0786118F79}"/>
              </a:ext>
            </a:extLst>
          </p:cNvPr>
          <p:cNvSpPr>
            <a:spLocks noGrp="1"/>
          </p:cNvSpPr>
          <p:nvPr>
            <p:ph type="sldNum" sz="quarter" idx="12"/>
          </p:nvPr>
        </p:nvSpPr>
        <p:spPr/>
        <p:txBody>
          <a:bodyPr/>
          <a:lstStyle/>
          <a:p>
            <a:fld id="{8EFFE34A-65B1-BF42-B8E0-CCF64E971AF7}" type="slidenum">
              <a:rPr lang="en-BE" smtClean="0"/>
              <a:t>‹#›</a:t>
            </a:fld>
            <a:endParaRPr lang="en-BE"/>
          </a:p>
        </p:txBody>
      </p:sp>
    </p:spTree>
    <p:extLst>
      <p:ext uri="{BB962C8B-B14F-4D97-AF65-F5344CB8AC3E}">
        <p14:creationId xmlns:p14="http://schemas.microsoft.com/office/powerpoint/2010/main" val="795670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CDD37-91D3-C108-B4F8-B41C4C53D7A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Content Placeholder 2">
            <a:extLst>
              <a:ext uri="{FF2B5EF4-FFF2-40B4-BE49-F238E27FC236}">
                <a16:creationId xmlns:a16="http://schemas.microsoft.com/office/drawing/2014/main" id="{01091110-5698-23B8-5181-7683DADB68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Text Placeholder 3">
            <a:extLst>
              <a:ext uri="{FF2B5EF4-FFF2-40B4-BE49-F238E27FC236}">
                <a16:creationId xmlns:a16="http://schemas.microsoft.com/office/drawing/2014/main" id="{2FB7849A-0392-36E2-F23F-FDD5BBFF38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6AC4E9F-0408-5B9E-2FFC-244515F63C7A}"/>
              </a:ext>
            </a:extLst>
          </p:cNvPr>
          <p:cNvSpPr>
            <a:spLocks noGrp="1"/>
          </p:cNvSpPr>
          <p:nvPr>
            <p:ph type="dt" sz="half" idx="10"/>
          </p:nvPr>
        </p:nvSpPr>
        <p:spPr/>
        <p:txBody>
          <a:bodyPr/>
          <a:lstStyle/>
          <a:p>
            <a:fld id="{AACD9B52-54A4-F247-8784-98C6FC85B4AC}" type="datetimeFigureOut">
              <a:rPr lang="en-BE" smtClean="0"/>
              <a:t>3/5/25</a:t>
            </a:fld>
            <a:endParaRPr lang="en-BE"/>
          </a:p>
        </p:txBody>
      </p:sp>
      <p:sp>
        <p:nvSpPr>
          <p:cNvPr id="6" name="Footer Placeholder 5">
            <a:extLst>
              <a:ext uri="{FF2B5EF4-FFF2-40B4-BE49-F238E27FC236}">
                <a16:creationId xmlns:a16="http://schemas.microsoft.com/office/drawing/2014/main" id="{D50C8C34-8A7A-B52C-B699-EB06ED612A22}"/>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BDCD7A2E-8D99-1195-0882-BE70EB51C344}"/>
              </a:ext>
            </a:extLst>
          </p:cNvPr>
          <p:cNvSpPr>
            <a:spLocks noGrp="1"/>
          </p:cNvSpPr>
          <p:nvPr>
            <p:ph type="sldNum" sz="quarter" idx="12"/>
          </p:nvPr>
        </p:nvSpPr>
        <p:spPr/>
        <p:txBody>
          <a:bodyPr/>
          <a:lstStyle/>
          <a:p>
            <a:fld id="{8EFFE34A-65B1-BF42-B8E0-CCF64E971AF7}" type="slidenum">
              <a:rPr lang="en-BE" smtClean="0"/>
              <a:t>‹#›</a:t>
            </a:fld>
            <a:endParaRPr lang="en-BE"/>
          </a:p>
        </p:txBody>
      </p:sp>
    </p:spTree>
    <p:extLst>
      <p:ext uri="{BB962C8B-B14F-4D97-AF65-F5344CB8AC3E}">
        <p14:creationId xmlns:p14="http://schemas.microsoft.com/office/powerpoint/2010/main" val="3425303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CF159-4949-EA44-579D-4EE18BDA5EB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E"/>
          </a:p>
        </p:txBody>
      </p:sp>
      <p:sp>
        <p:nvSpPr>
          <p:cNvPr id="3" name="Picture Placeholder 2">
            <a:extLst>
              <a:ext uri="{FF2B5EF4-FFF2-40B4-BE49-F238E27FC236}">
                <a16:creationId xmlns:a16="http://schemas.microsoft.com/office/drawing/2014/main" id="{DC6C4452-992B-69CE-C3D6-DBE3571C2F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690917ED-76E3-1110-1341-550E47FEDF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F60C553-50C4-2849-6311-A6F7DA635AFA}"/>
              </a:ext>
            </a:extLst>
          </p:cNvPr>
          <p:cNvSpPr>
            <a:spLocks noGrp="1"/>
          </p:cNvSpPr>
          <p:nvPr>
            <p:ph type="dt" sz="half" idx="10"/>
          </p:nvPr>
        </p:nvSpPr>
        <p:spPr/>
        <p:txBody>
          <a:bodyPr/>
          <a:lstStyle/>
          <a:p>
            <a:fld id="{AACD9B52-54A4-F247-8784-98C6FC85B4AC}" type="datetimeFigureOut">
              <a:rPr lang="en-BE" smtClean="0"/>
              <a:t>3/5/25</a:t>
            </a:fld>
            <a:endParaRPr lang="en-BE"/>
          </a:p>
        </p:txBody>
      </p:sp>
      <p:sp>
        <p:nvSpPr>
          <p:cNvPr id="6" name="Footer Placeholder 5">
            <a:extLst>
              <a:ext uri="{FF2B5EF4-FFF2-40B4-BE49-F238E27FC236}">
                <a16:creationId xmlns:a16="http://schemas.microsoft.com/office/drawing/2014/main" id="{0941EBB4-25C3-ACE2-B237-B1FB17A7A8B7}"/>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74765EF1-AB62-58AD-63FC-6728BD3A4DE9}"/>
              </a:ext>
            </a:extLst>
          </p:cNvPr>
          <p:cNvSpPr>
            <a:spLocks noGrp="1"/>
          </p:cNvSpPr>
          <p:nvPr>
            <p:ph type="sldNum" sz="quarter" idx="12"/>
          </p:nvPr>
        </p:nvSpPr>
        <p:spPr/>
        <p:txBody>
          <a:bodyPr/>
          <a:lstStyle/>
          <a:p>
            <a:fld id="{8EFFE34A-65B1-BF42-B8E0-CCF64E971AF7}" type="slidenum">
              <a:rPr lang="en-BE" smtClean="0"/>
              <a:t>‹#›</a:t>
            </a:fld>
            <a:endParaRPr lang="en-BE"/>
          </a:p>
        </p:txBody>
      </p:sp>
    </p:spTree>
    <p:extLst>
      <p:ext uri="{BB962C8B-B14F-4D97-AF65-F5344CB8AC3E}">
        <p14:creationId xmlns:p14="http://schemas.microsoft.com/office/powerpoint/2010/main" val="688846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A08E9A-332E-17C5-3120-76AD43034C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E"/>
          </a:p>
        </p:txBody>
      </p:sp>
      <p:sp>
        <p:nvSpPr>
          <p:cNvPr id="3" name="Text Placeholder 2">
            <a:extLst>
              <a:ext uri="{FF2B5EF4-FFF2-40B4-BE49-F238E27FC236}">
                <a16:creationId xmlns:a16="http://schemas.microsoft.com/office/drawing/2014/main" id="{BC4C05D4-2700-F24A-E87E-E0309290AF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E"/>
          </a:p>
        </p:txBody>
      </p:sp>
      <p:sp>
        <p:nvSpPr>
          <p:cNvPr id="4" name="Date Placeholder 3">
            <a:extLst>
              <a:ext uri="{FF2B5EF4-FFF2-40B4-BE49-F238E27FC236}">
                <a16:creationId xmlns:a16="http://schemas.microsoft.com/office/drawing/2014/main" id="{AEE7EC46-6220-8175-3B75-24BB825D69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CD9B52-54A4-F247-8784-98C6FC85B4AC}" type="datetimeFigureOut">
              <a:rPr lang="en-BE" smtClean="0"/>
              <a:t>3/5/25</a:t>
            </a:fld>
            <a:endParaRPr lang="en-BE"/>
          </a:p>
        </p:txBody>
      </p:sp>
      <p:sp>
        <p:nvSpPr>
          <p:cNvPr id="5" name="Footer Placeholder 4">
            <a:extLst>
              <a:ext uri="{FF2B5EF4-FFF2-40B4-BE49-F238E27FC236}">
                <a16:creationId xmlns:a16="http://schemas.microsoft.com/office/drawing/2014/main" id="{68F3B228-4505-7046-3E9A-BE747E0329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B56AB1BA-955B-89B1-041A-C3962FFB31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FFE34A-65B1-BF42-B8E0-CCF64E971AF7}" type="slidenum">
              <a:rPr lang="en-BE" smtClean="0"/>
              <a:t>‹#›</a:t>
            </a:fld>
            <a:endParaRPr lang="en-BE"/>
          </a:p>
        </p:txBody>
      </p:sp>
    </p:spTree>
    <p:extLst>
      <p:ext uri="{BB962C8B-B14F-4D97-AF65-F5344CB8AC3E}">
        <p14:creationId xmlns:p14="http://schemas.microsoft.com/office/powerpoint/2010/main" val="9324120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3.svg"/><Relationship Id="rId3" Type="http://schemas.openxmlformats.org/officeDocument/2006/relationships/image" Target="../media/image41.svg"/><Relationship Id="rId7" Type="http://schemas.openxmlformats.org/officeDocument/2006/relationships/image" Target="../media/image27.svg"/><Relationship Id="rId12"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5.svg"/><Relationship Id="rId5" Type="http://schemas.openxmlformats.org/officeDocument/2006/relationships/image" Target="../media/image25.svg"/><Relationship Id="rId10" Type="http://schemas.openxmlformats.org/officeDocument/2006/relationships/image" Target="../media/image34.png"/><Relationship Id="rId4" Type="http://schemas.openxmlformats.org/officeDocument/2006/relationships/image" Target="../media/image24.png"/><Relationship Id="rId9" Type="http://schemas.openxmlformats.org/officeDocument/2006/relationships/image" Target="../media/image37.svg"/></Relationships>
</file>

<file path=ppt/slides/_rels/slide103.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svg"/><Relationship Id="rId7" Type="http://schemas.openxmlformats.org/officeDocument/2006/relationships/image" Target="../media/image35.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7.svg"/><Relationship Id="rId5" Type="http://schemas.openxmlformats.org/officeDocument/2006/relationships/image" Target="../media/image27.svg"/><Relationship Id="rId10" Type="http://schemas.openxmlformats.org/officeDocument/2006/relationships/image" Target="../media/image36.png"/><Relationship Id="rId4" Type="http://schemas.openxmlformats.org/officeDocument/2006/relationships/image" Target="../media/image26.png"/><Relationship Id="rId9" Type="http://schemas.openxmlformats.org/officeDocument/2006/relationships/image" Target="../media/image29.sv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caida.org/research/traffic-analysis/pkt_size_distribution/graphs.xml"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2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ripe.net/publications/docs/ripe-738#ir"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www.ietf.org/"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svg"/><Relationship Id="rId7" Type="http://schemas.openxmlformats.org/officeDocument/2006/relationships/image" Target="../media/image35.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7.svg"/><Relationship Id="rId5" Type="http://schemas.openxmlformats.org/officeDocument/2006/relationships/image" Target="../media/image27.svg"/><Relationship Id="rId10" Type="http://schemas.openxmlformats.org/officeDocument/2006/relationships/image" Target="../media/image36.png"/><Relationship Id="rId4" Type="http://schemas.openxmlformats.org/officeDocument/2006/relationships/image" Target="../media/image26.png"/><Relationship Id="rId9" Type="http://schemas.openxmlformats.org/officeDocument/2006/relationships/image" Target="../media/image29.sv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8.png"/></Relationships>
</file>

<file path=ppt/slides/_rels/slide9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38.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397A-E032-439A-7AF5-DD6FF5612ED1}"/>
              </a:ext>
            </a:extLst>
          </p:cNvPr>
          <p:cNvSpPr>
            <a:spLocks noGrp="1"/>
          </p:cNvSpPr>
          <p:nvPr>
            <p:ph type="ctrTitle"/>
          </p:nvPr>
        </p:nvSpPr>
        <p:spPr/>
        <p:txBody>
          <a:bodyPr/>
          <a:lstStyle/>
          <a:p>
            <a:r>
              <a:rPr lang="en-BE"/>
              <a:t>Part 5</a:t>
            </a:r>
            <a:br>
              <a:rPr lang="en-BE"/>
            </a:br>
            <a:r>
              <a:rPr lang="en-BE"/>
              <a:t>Modern TCP and IP</a:t>
            </a:r>
          </a:p>
        </p:txBody>
      </p:sp>
      <p:sp>
        <p:nvSpPr>
          <p:cNvPr id="5" name="Subtitle 4">
            <a:extLst>
              <a:ext uri="{FF2B5EF4-FFF2-40B4-BE49-F238E27FC236}">
                <a16:creationId xmlns:a16="http://schemas.microsoft.com/office/drawing/2014/main" id="{C314C958-3CCA-A1A3-2D37-C145A9EAD250}"/>
              </a:ext>
            </a:extLst>
          </p:cNvPr>
          <p:cNvSpPr>
            <a:spLocks noGrp="1"/>
          </p:cNvSpPr>
          <p:nvPr>
            <p:ph type="subTitle" idx="1"/>
          </p:nvPr>
        </p:nvSpPr>
        <p:spPr/>
        <p:txBody>
          <a:bodyPr/>
          <a:lstStyle/>
          <a:p>
            <a:endParaRPr lang="en-BE"/>
          </a:p>
        </p:txBody>
      </p:sp>
    </p:spTree>
    <p:extLst>
      <p:ext uri="{BB962C8B-B14F-4D97-AF65-F5344CB8AC3E}">
        <p14:creationId xmlns:p14="http://schemas.microsoft.com/office/powerpoint/2010/main" val="1323708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a:xfrm>
            <a:off x="3521554" y="92647"/>
            <a:ext cx="6893811" cy="1021333"/>
          </a:xfrm>
          <a:ln/>
        </p:spPr>
        <p:txBody>
          <a:bodyPr/>
          <a:lstStyle/>
          <a:p>
            <a:pPr>
              <a:lnSpc>
                <a:spcPct val="83000"/>
              </a:lnSpc>
              <a:tabLst>
                <a:tab pos="692257" algn="l"/>
                <a:tab pos="1375159" algn="l"/>
                <a:tab pos="2067415" algn="l"/>
                <a:tab pos="2750317" algn="l"/>
                <a:tab pos="3442574" algn="l"/>
                <a:tab pos="4125476" algn="l"/>
                <a:tab pos="4817732" algn="l"/>
                <a:tab pos="5500634" algn="l"/>
                <a:tab pos="6192891" algn="l"/>
                <a:tab pos="6829019" algn="l"/>
              </a:tabLst>
            </a:pPr>
            <a:r>
              <a:rPr lang="en-US"/>
              <a:t>SYN Cookies</a:t>
            </a:r>
          </a:p>
        </p:txBody>
      </p:sp>
      <p:sp>
        <p:nvSpPr>
          <p:cNvPr id="60418" name="Line 2"/>
          <p:cNvSpPr>
            <a:spLocks noChangeShapeType="1"/>
          </p:cNvSpPr>
          <p:nvPr/>
        </p:nvSpPr>
        <p:spPr bwMode="auto">
          <a:xfrm>
            <a:off x="3677544" y="2581796"/>
            <a:ext cx="2418" cy="393576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60419" name="Line 3"/>
          <p:cNvSpPr>
            <a:spLocks noChangeShapeType="1"/>
          </p:cNvSpPr>
          <p:nvPr/>
        </p:nvSpPr>
        <p:spPr bwMode="auto">
          <a:xfrm>
            <a:off x="6594203" y="2556123"/>
            <a:ext cx="4837" cy="398822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grpSp>
        <p:nvGrpSpPr>
          <p:cNvPr id="60420" name="Group 4"/>
          <p:cNvGrpSpPr>
            <a:grpSpLocks/>
          </p:cNvGrpSpPr>
          <p:nvPr/>
        </p:nvGrpSpPr>
        <p:grpSpPr bwMode="auto">
          <a:xfrm>
            <a:off x="3781537" y="4578698"/>
            <a:ext cx="2838060" cy="645155"/>
            <a:chOff x="0" y="0"/>
            <a:chExt cx="2346" cy="577"/>
          </a:xfrm>
        </p:grpSpPr>
        <p:sp>
          <p:nvSpPr>
            <p:cNvPr id="60421" name="Line 5"/>
            <p:cNvSpPr>
              <a:spLocks noChangeShapeType="1"/>
            </p:cNvSpPr>
            <p:nvPr/>
          </p:nvSpPr>
          <p:spPr bwMode="auto">
            <a:xfrm flipH="1">
              <a:off x="0" y="0"/>
              <a:ext cx="2346" cy="44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60422" name="Rectangle 6"/>
            <p:cNvSpPr>
              <a:spLocks/>
            </p:cNvSpPr>
            <p:nvPr/>
          </p:nvSpPr>
          <p:spPr bwMode="auto">
            <a:xfrm>
              <a:off x="315" y="400"/>
              <a:ext cx="1927" cy="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92257" algn="l"/>
                  <a:tab pos="1375159" algn="l"/>
                  <a:tab pos="2067415" algn="l"/>
                  <a:tab pos="2740962" algn="l"/>
                </a:tabLst>
              </a:pPr>
              <a:r>
                <a:rPr lang="en-US" sz="1500">
                  <a:latin typeface="Helvetica" charset="0"/>
                  <a:ea typeface="ＭＳ Ｐゴシック" charset="0"/>
                  <a:cs typeface="Helvetica" charset="0"/>
                  <a:sym typeface="Helvetica" charset="0"/>
                </a:rPr>
                <a:t>SYN+ACK(ack=</a:t>
              </a:r>
              <a:r>
                <a:rPr lang="en-US" sz="1500">
                  <a:solidFill>
                    <a:srgbClr val="FF0000"/>
                  </a:solidFill>
                  <a:latin typeface="Helvetica" charset="0"/>
                  <a:ea typeface="ＭＳ Ｐゴシック" charset="0"/>
                  <a:cs typeface="Helvetica" charset="0"/>
                  <a:sym typeface="Helvetica" charset="0"/>
                </a:rPr>
                <a:t>x</a:t>
              </a:r>
              <a:r>
                <a:rPr lang="en-US" sz="1500">
                  <a:latin typeface="Helvetica" charset="0"/>
                  <a:ea typeface="ＭＳ Ｐゴシック" charset="0"/>
                  <a:cs typeface="Helvetica" charset="0"/>
                  <a:sym typeface="Helvetica" charset="0"/>
                </a:rPr>
                <a:t>+1,seq=</a:t>
              </a:r>
              <a:r>
                <a:rPr lang="en-US" sz="1500">
                  <a:solidFill>
                    <a:srgbClr val="0000FF"/>
                  </a:solidFill>
                  <a:latin typeface="Helvetica" charset="0"/>
                  <a:ea typeface="ＭＳ Ｐゴシック" charset="0"/>
                  <a:cs typeface="Helvetica" charset="0"/>
                  <a:sym typeface="Helvetica" charset="0"/>
                </a:rPr>
                <a:t>y</a:t>
              </a:r>
              <a:r>
                <a:rPr lang="en-US" sz="1500">
                  <a:latin typeface="Helvetica" charset="0"/>
                  <a:ea typeface="ＭＳ Ｐゴシック" charset="0"/>
                  <a:cs typeface="Helvetica" charset="0"/>
                  <a:sym typeface="Helvetica" charset="0"/>
                </a:rPr>
                <a:t>)‏</a:t>
              </a:r>
            </a:p>
          </p:txBody>
        </p:sp>
      </p:grpSp>
      <p:grpSp>
        <p:nvGrpSpPr>
          <p:cNvPr id="60423" name="Group 7"/>
          <p:cNvGrpSpPr>
            <a:grpSpLocks/>
          </p:cNvGrpSpPr>
          <p:nvPr/>
        </p:nvGrpSpPr>
        <p:grpSpPr bwMode="auto">
          <a:xfrm>
            <a:off x="3758563" y="2773784"/>
            <a:ext cx="2861035" cy="609452"/>
            <a:chOff x="0" y="7"/>
            <a:chExt cx="2366" cy="546"/>
          </a:xfrm>
        </p:grpSpPr>
        <p:sp>
          <p:nvSpPr>
            <p:cNvPr id="60424" name="Rectangle 8"/>
            <p:cNvSpPr>
              <a:spLocks/>
            </p:cNvSpPr>
            <p:nvPr/>
          </p:nvSpPr>
          <p:spPr bwMode="auto">
            <a:xfrm>
              <a:off x="835" y="7"/>
              <a:ext cx="862" cy="1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92257" algn="l"/>
                  <a:tab pos="1365804" algn="l"/>
                </a:tabLst>
              </a:pPr>
              <a:r>
                <a:rPr lang="en-US" sz="1500">
                  <a:latin typeface="Helvetica" charset="0"/>
                  <a:ea typeface="ＭＳ Ｐゴシック" charset="0"/>
                  <a:cs typeface="Helvetica" charset="0"/>
                  <a:sym typeface="Helvetica" charset="0"/>
                </a:rPr>
                <a:t>SYN(seq=</a:t>
              </a:r>
              <a:r>
                <a:rPr lang="en-US" sz="1500">
                  <a:solidFill>
                    <a:srgbClr val="FF0000"/>
                  </a:solidFill>
                  <a:latin typeface="Helvetica" charset="0"/>
                  <a:ea typeface="ＭＳ Ｐゴシック" charset="0"/>
                  <a:cs typeface="Helvetica" charset="0"/>
                  <a:sym typeface="Helvetica" charset="0"/>
                </a:rPr>
                <a:t>x</a:t>
              </a:r>
              <a:r>
                <a:rPr lang="en-US" sz="1500">
                  <a:latin typeface="Helvetica" charset="0"/>
                  <a:ea typeface="ＭＳ Ｐゴシック" charset="0"/>
                  <a:cs typeface="Helvetica" charset="0"/>
                  <a:sym typeface="Helvetica" charset="0"/>
                </a:rPr>
                <a:t>)‏</a:t>
              </a:r>
            </a:p>
          </p:txBody>
        </p:sp>
        <p:sp>
          <p:nvSpPr>
            <p:cNvPr id="60425" name="Line 9"/>
            <p:cNvSpPr>
              <a:spLocks noChangeShapeType="1"/>
            </p:cNvSpPr>
            <p:nvPr/>
          </p:nvSpPr>
          <p:spPr bwMode="auto">
            <a:xfrm>
              <a:off x="0" y="89"/>
              <a:ext cx="2366" cy="464"/>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grpSp>
        <p:nvGrpSpPr>
          <p:cNvPr id="60426" name="Group 10"/>
          <p:cNvGrpSpPr>
            <a:grpSpLocks/>
          </p:cNvGrpSpPr>
          <p:nvPr/>
        </p:nvGrpSpPr>
        <p:grpSpPr bwMode="auto">
          <a:xfrm>
            <a:off x="3770655" y="5459387"/>
            <a:ext cx="2861035" cy="612800"/>
            <a:chOff x="0" y="7"/>
            <a:chExt cx="2366" cy="549"/>
          </a:xfrm>
        </p:grpSpPr>
        <p:sp>
          <p:nvSpPr>
            <p:cNvPr id="60427" name="Line 11"/>
            <p:cNvSpPr>
              <a:spLocks noChangeShapeType="1"/>
            </p:cNvSpPr>
            <p:nvPr/>
          </p:nvSpPr>
          <p:spPr bwMode="auto">
            <a:xfrm>
              <a:off x="0" y="91"/>
              <a:ext cx="2366" cy="46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60428" name="Rectangle 12"/>
            <p:cNvSpPr>
              <a:spLocks/>
            </p:cNvSpPr>
            <p:nvPr/>
          </p:nvSpPr>
          <p:spPr bwMode="auto">
            <a:xfrm>
              <a:off x="574" y="7"/>
              <a:ext cx="1733" cy="1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92257" algn="l"/>
                  <a:tab pos="1375159" algn="l"/>
                  <a:tab pos="2067415" algn="l"/>
                  <a:tab pos="2740962" algn="l"/>
                </a:tabLst>
              </a:pPr>
              <a:r>
                <a:rPr lang="en-US" sz="1500">
                  <a:latin typeface="Helvetica" charset="0"/>
                  <a:ea typeface="ＭＳ Ｐゴシック" charset="0"/>
                  <a:cs typeface="Helvetica" charset="0"/>
                  <a:sym typeface="Helvetica" charset="0"/>
                </a:rPr>
                <a:t>ACK(seq=</a:t>
              </a:r>
              <a:r>
                <a:rPr lang="en-US" sz="1500">
                  <a:solidFill>
                    <a:srgbClr val="FF0000"/>
                  </a:solidFill>
                  <a:latin typeface="Helvetica" charset="0"/>
                  <a:ea typeface="ＭＳ Ｐゴシック" charset="0"/>
                  <a:cs typeface="Helvetica" charset="0"/>
                  <a:sym typeface="Helvetica" charset="0"/>
                </a:rPr>
                <a:t>x</a:t>
              </a:r>
              <a:r>
                <a:rPr lang="en-US" sz="1500">
                  <a:latin typeface="Helvetica" charset="0"/>
                  <a:ea typeface="ＭＳ Ｐゴシック" charset="0"/>
                  <a:cs typeface="Helvetica" charset="0"/>
                  <a:sym typeface="Helvetica" charset="0"/>
                </a:rPr>
                <a:t>+1, </a:t>
              </a:r>
              <a:r>
                <a:rPr lang="en-US" sz="1500">
                  <a:solidFill>
                    <a:srgbClr val="0000FF"/>
                  </a:solidFill>
                  <a:latin typeface="Helvetica" charset="0"/>
                  <a:ea typeface="ＭＳ Ｐゴシック" charset="0"/>
                  <a:cs typeface="Helvetica" charset="0"/>
                  <a:sym typeface="Helvetica" charset="0"/>
                </a:rPr>
                <a:t>ack</a:t>
              </a:r>
              <a:r>
                <a:rPr lang="en-US" sz="1500">
                  <a:latin typeface="Helvetica" charset="0"/>
                  <a:ea typeface="ＭＳ Ｐゴシック" charset="0"/>
                  <a:cs typeface="Helvetica" charset="0"/>
                  <a:sym typeface="Helvetica" charset="0"/>
                </a:rPr>
                <a:t>=</a:t>
              </a:r>
              <a:r>
                <a:rPr lang="en-US" sz="1500">
                  <a:solidFill>
                    <a:srgbClr val="0000FF"/>
                  </a:solidFill>
                  <a:latin typeface="Helvetica" charset="0"/>
                  <a:ea typeface="ＭＳ Ｐゴシック" charset="0"/>
                  <a:cs typeface="Helvetica" charset="0"/>
                  <a:sym typeface="Helvetica" charset="0"/>
                </a:rPr>
                <a:t>y</a:t>
              </a:r>
              <a:r>
                <a:rPr lang="en-US" sz="1500">
                  <a:latin typeface="Helvetica" charset="0"/>
                  <a:ea typeface="ＭＳ Ｐゴシック" charset="0"/>
                  <a:cs typeface="Helvetica" charset="0"/>
                  <a:sym typeface="Helvetica" charset="0"/>
                </a:rPr>
                <a:t>+1)‏</a:t>
              </a:r>
            </a:p>
          </p:txBody>
        </p:sp>
      </p:grpSp>
      <p:grpSp>
        <p:nvGrpSpPr>
          <p:cNvPr id="60429" name="Group 13"/>
          <p:cNvGrpSpPr>
            <a:grpSpLocks/>
          </p:cNvGrpSpPr>
          <p:nvPr/>
        </p:nvGrpSpPr>
        <p:grpSpPr bwMode="auto">
          <a:xfrm>
            <a:off x="1428383" y="2491412"/>
            <a:ext cx="2195954" cy="338183"/>
            <a:chOff x="7" y="8"/>
            <a:chExt cx="1815" cy="302"/>
          </a:xfrm>
        </p:grpSpPr>
        <p:sp>
          <p:nvSpPr>
            <p:cNvPr id="60430" name="Line 14"/>
            <p:cNvSpPr>
              <a:spLocks noChangeShapeType="1"/>
            </p:cNvSpPr>
            <p:nvPr/>
          </p:nvSpPr>
          <p:spPr bwMode="auto">
            <a:xfrm>
              <a:off x="617" y="309"/>
              <a:ext cx="1205" cy="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60431" name="Rectangle 15"/>
            <p:cNvSpPr>
              <a:spLocks/>
            </p:cNvSpPr>
            <p:nvPr/>
          </p:nvSpPr>
          <p:spPr bwMode="auto">
            <a:xfrm>
              <a:off x="7" y="8"/>
              <a:ext cx="1042" cy="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92257" algn="l"/>
                  <a:tab pos="1365804" algn="l"/>
                </a:tabLst>
              </a:pPr>
              <a:r>
                <a:rPr lang="en-US" sz="1500">
                  <a:latin typeface="Helvetica" charset="0"/>
                  <a:ea typeface="ＭＳ Ｐゴシック" charset="0"/>
                  <a:cs typeface="Helvetica" charset="0"/>
                  <a:sym typeface="Helvetica" charset="0"/>
                </a:rPr>
                <a:t>CONNECT.req</a:t>
              </a:r>
            </a:p>
          </p:txBody>
        </p:sp>
      </p:grpSp>
      <p:grpSp>
        <p:nvGrpSpPr>
          <p:cNvPr id="60432" name="Group 16"/>
          <p:cNvGrpSpPr>
            <a:grpSpLocks/>
          </p:cNvGrpSpPr>
          <p:nvPr/>
        </p:nvGrpSpPr>
        <p:grpSpPr bwMode="auto">
          <a:xfrm>
            <a:off x="6618387" y="3033891"/>
            <a:ext cx="1504280" cy="338183"/>
            <a:chOff x="0" y="8"/>
            <a:chExt cx="1244" cy="302"/>
          </a:xfrm>
        </p:grpSpPr>
        <p:sp>
          <p:nvSpPr>
            <p:cNvPr id="60433" name="Rectangle 17"/>
            <p:cNvSpPr>
              <a:spLocks/>
            </p:cNvSpPr>
            <p:nvPr/>
          </p:nvSpPr>
          <p:spPr bwMode="auto">
            <a:xfrm>
              <a:off x="219" y="8"/>
              <a:ext cx="1025" cy="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92257" algn="l"/>
                  <a:tab pos="1365804" algn="l"/>
                </a:tabLst>
              </a:pPr>
              <a:r>
                <a:rPr lang="en-US" sz="1500">
                  <a:latin typeface="Helvetica" charset="0"/>
                  <a:ea typeface="ＭＳ Ｐゴシック" charset="0"/>
                  <a:cs typeface="Helvetica" charset="0"/>
                  <a:sym typeface="Helvetica" charset="0"/>
                </a:rPr>
                <a:t>CONNECT.ind</a:t>
              </a:r>
            </a:p>
          </p:txBody>
        </p:sp>
        <p:sp>
          <p:nvSpPr>
            <p:cNvPr id="60434" name="Line 18"/>
            <p:cNvSpPr>
              <a:spLocks noChangeShapeType="1"/>
            </p:cNvSpPr>
            <p:nvPr/>
          </p:nvSpPr>
          <p:spPr bwMode="auto">
            <a:xfrm>
              <a:off x="0" y="309"/>
              <a:ext cx="1204" cy="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grpSp>
        <p:nvGrpSpPr>
          <p:cNvPr id="60435" name="Group 19"/>
          <p:cNvGrpSpPr>
            <a:grpSpLocks/>
          </p:cNvGrpSpPr>
          <p:nvPr/>
        </p:nvGrpSpPr>
        <p:grpSpPr bwMode="auto">
          <a:xfrm>
            <a:off x="1467074" y="4759524"/>
            <a:ext cx="2250374" cy="337096"/>
            <a:chOff x="7" y="7"/>
            <a:chExt cx="1861" cy="302"/>
          </a:xfrm>
        </p:grpSpPr>
        <p:sp>
          <p:nvSpPr>
            <p:cNvPr id="60436" name="Line 20"/>
            <p:cNvSpPr>
              <a:spLocks noChangeShapeType="1"/>
            </p:cNvSpPr>
            <p:nvPr/>
          </p:nvSpPr>
          <p:spPr bwMode="auto">
            <a:xfrm flipH="1">
              <a:off x="571" y="308"/>
              <a:ext cx="1297" cy="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60437" name="Rectangle 21"/>
            <p:cNvSpPr>
              <a:spLocks/>
            </p:cNvSpPr>
            <p:nvPr/>
          </p:nvSpPr>
          <p:spPr bwMode="auto">
            <a:xfrm>
              <a:off x="7" y="7"/>
              <a:ext cx="1114" cy="1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92257" algn="l"/>
                  <a:tab pos="1375159" algn="l"/>
                  <a:tab pos="2048706" algn="l"/>
                </a:tabLst>
              </a:pPr>
              <a:r>
                <a:rPr lang="en-US" sz="1500">
                  <a:latin typeface="Helvetica" charset="0"/>
                  <a:ea typeface="ＭＳ Ｐゴシック" charset="0"/>
                  <a:cs typeface="Helvetica" charset="0"/>
                  <a:sym typeface="Helvetica" charset="0"/>
                </a:rPr>
                <a:t>CONNECT.conf</a:t>
              </a:r>
            </a:p>
          </p:txBody>
        </p:sp>
      </p:grpSp>
      <p:grpSp>
        <p:nvGrpSpPr>
          <p:cNvPr id="60438" name="Group 22"/>
          <p:cNvGrpSpPr>
            <a:grpSpLocks/>
          </p:cNvGrpSpPr>
          <p:nvPr/>
        </p:nvGrpSpPr>
        <p:grpSpPr bwMode="auto">
          <a:xfrm>
            <a:off x="6018610" y="3670103"/>
            <a:ext cx="3327797" cy="606103"/>
            <a:chOff x="0" y="0"/>
            <a:chExt cx="2751" cy="543"/>
          </a:xfrm>
        </p:grpSpPr>
        <p:sp>
          <p:nvSpPr>
            <p:cNvPr id="60439" name="Rectangle 23"/>
            <p:cNvSpPr>
              <a:spLocks/>
            </p:cNvSpPr>
            <p:nvPr/>
          </p:nvSpPr>
          <p:spPr bwMode="auto">
            <a:xfrm>
              <a:off x="0" y="0"/>
              <a:ext cx="2751" cy="543"/>
            </a:xfrm>
            <a:prstGeom prst="rect">
              <a:avLst/>
            </a:prstGeom>
            <a:solidFill>
              <a:schemeClr val="bg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0440" name="Rectangle 24"/>
            <p:cNvSpPr>
              <a:spLocks/>
            </p:cNvSpPr>
            <p:nvPr/>
          </p:nvSpPr>
          <p:spPr bwMode="auto">
            <a:xfrm>
              <a:off x="12" y="27"/>
              <a:ext cx="2618" cy="4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92257" algn="l"/>
                  <a:tab pos="1375159" algn="l"/>
                  <a:tab pos="2067415" algn="l"/>
                  <a:tab pos="2750317" algn="l"/>
                  <a:tab pos="3414509" algn="l"/>
                  <a:tab pos="692257" algn="l"/>
                  <a:tab pos="1375159" algn="l"/>
                  <a:tab pos="2067415" algn="l"/>
                  <a:tab pos="2750317" algn="l"/>
                  <a:tab pos="3414509" algn="l"/>
                </a:tabLst>
              </a:pPr>
              <a:r>
                <a:rPr lang="en-US">
                  <a:latin typeface="Helvetica" charset="0"/>
                  <a:ea typeface="ＭＳ Ｐゴシック" charset="0"/>
                  <a:cs typeface="Helvetica" charset="0"/>
                  <a:sym typeface="Helvetica" charset="0"/>
                </a:rPr>
                <a:t>No state created</a:t>
              </a:r>
            </a:p>
            <a:p>
              <a:pPr>
                <a:lnSpc>
                  <a:spcPct val="83000"/>
                </a:lnSpc>
                <a:tabLst>
                  <a:tab pos="692257" algn="l"/>
                  <a:tab pos="1375159" algn="l"/>
                  <a:tab pos="2067415" algn="l"/>
                  <a:tab pos="2750317" algn="l"/>
                  <a:tab pos="3414509" algn="l"/>
                  <a:tab pos="692257" algn="l"/>
                  <a:tab pos="1375159" algn="l"/>
                  <a:tab pos="2067415" algn="l"/>
                  <a:tab pos="2750317" algn="l"/>
                  <a:tab pos="3414509" algn="l"/>
                </a:tabLst>
              </a:pPr>
              <a:r>
                <a:rPr lang="en-US">
                  <a:solidFill>
                    <a:srgbClr val="0000FF"/>
                  </a:solidFill>
                  <a:latin typeface="Helvetica" charset="0"/>
                  <a:ea typeface="ＭＳ Ｐゴシック" charset="0"/>
                  <a:cs typeface="Helvetica" charset="0"/>
                  <a:sym typeface="Helvetica" charset="0"/>
                </a:rPr>
                <a:t>y</a:t>
              </a:r>
              <a:r>
                <a:rPr lang="en-US">
                  <a:latin typeface="Helvetica" charset="0"/>
                  <a:ea typeface="ＭＳ Ｐゴシック" charset="0"/>
                  <a:cs typeface="Helvetica" charset="0"/>
                  <a:sym typeface="Helvetica" charset="0"/>
                </a:rPr>
                <a:t>=Hash(</a:t>
              </a:r>
              <a:r>
                <a:rPr lang="en-US" err="1">
                  <a:latin typeface="Helvetica" charset="0"/>
                  <a:ea typeface="ＭＳ Ｐゴシック" charset="0"/>
                  <a:cs typeface="Helvetica" charset="0"/>
                  <a:sym typeface="Helvetica" charset="0"/>
                </a:rPr>
                <a:t>IP</a:t>
              </a:r>
              <a:r>
                <a:rPr lang="en-US" baseline="-29000" err="1">
                  <a:latin typeface="Helvetica" charset="0"/>
                  <a:ea typeface="ＭＳ Ｐゴシック" charset="0"/>
                  <a:cs typeface="Helvetica" charset="0"/>
                  <a:sym typeface="Helvetica" charset="0"/>
                </a:rPr>
                <a:t>Client</a:t>
              </a:r>
              <a:r>
                <a:rPr lang="en-US" err="1">
                  <a:latin typeface="Helvetica" charset="0"/>
                  <a:ea typeface="ＭＳ Ｐゴシック" charset="0"/>
                  <a:cs typeface="Helvetica" charset="0"/>
                  <a:sym typeface="Helvetica" charset="0"/>
                </a:rPr>
                <a:t>,Port</a:t>
              </a:r>
              <a:r>
                <a:rPr lang="en-US" baseline="-29000" err="1">
                  <a:latin typeface="Helvetica" charset="0"/>
                  <a:ea typeface="ＭＳ Ｐゴシック" charset="0"/>
                  <a:cs typeface="Helvetica" charset="0"/>
                  <a:sym typeface="Helvetica" charset="0"/>
                </a:rPr>
                <a:t>Client</a:t>
              </a:r>
              <a:r>
                <a:rPr lang="en-US" err="1">
                  <a:latin typeface="Helvetica" charset="0"/>
                  <a:ea typeface="ＭＳ Ｐゴシック" charset="0"/>
                  <a:cs typeface="Helvetica" charset="0"/>
                  <a:sym typeface="Helvetica" charset="0"/>
                </a:rPr>
                <a:t>,</a:t>
              </a:r>
              <a:r>
                <a:rPr lang="en-US" i="1" err="1">
                  <a:latin typeface="Helvetica" charset="0"/>
                  <a:ea typeface="ＭＳ Ｐゴシック" charset="0"/>
                  <a:cs typeface="Helvetica" charset="0"/>
                  <a:sym typeface="Helvetica" charset="0"/>
                </a:rPr>
                <a:t>Secret</a:t>
              </a:r>
              <a:r>
                <a:rPr lang="en-US">
                  <a:latin typeface="Helvetica" charset="0"/>
                  <a:ea typeface="ＭＳ Ｐゴシック" charset="0"/>
                  <a:cs typeface="Helvetica" charset="0"/>
                  <a:sym typeface="Helvetica" charset="0"/>
                </a:rPr>
                <a:t>)‏</a:t>
              </a:r>
            </a:p>
          </p:txBody>
        </p:sp>
      </p:grpSp>
      <p:grpSp>
        <p:nvGrpSpPr>
          <p:cNvPr id="60441" name="Group 25"/>
          <p:cNvGrpSpPr>
            <a:grpSpLocks/>
          </p:cNvGrpSpPr>
          <p:nvPr/>
        </p:nvGrpSpPr>
        <p:grpSpPr bwMode="auto">
          <a:xfrm>
            <a:off x="6715126" y="5652493"/>
            <a:ext cx="3882833" cy="870645"/>
            <a:chOff x="0" y="0"/>
            <a:chExt cx="3211" cy="780"/>
          </a:xfrm>
        </p:grpSpPr>
        <p:sp>
          <p:nvSpPr>
            <p:cNvPr id="60442" name="Rectangle 26"/>
            <p:cNvSpPr>
              <a:spLocks/>
            </p:cNvSpPr>
            <p:nvPr/>
          </p:nvSpPr>
          <p:spPr bwMode="auto">
            <a:xfrm>
              <a:off x="0" y="0"/>
              <a:ext cx="3211" cy="780"/>
            </a:xfrm>
            <a:prstGeom prst="rect">
              <a:avLst/>
            </a:prstGeom>
            <a:solidFill>
              <a:schemeClr val="bg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60443" name="Rectangle 27"/>
            <p:cNvSpPr>
              <a:spLocks/>
            </p:cNvSpPr>
            <p:nvPr/>
          </p:nvSpPr>
          <p:spPr bwMode="auto">
            <a:xfrm>
              <a:off x="13" y="16"/>
              <a:ext cx="3038" cy="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92257" algn="l"/>
                  <a:tab pos="1375159" algn="l"/>
                  <a:tab pos="2067415" algn="l"/>
                  <a:tab pos="2750317" algn="l"/>
                  <a:tab pos="3442574" algn="l"/>
                  <a:tab pos="4106766" algn="l"/>
                  <a:tab pos="692257" algn="l"/>
                  <a:tab pos="1375159" algn="l"/>
                  <a:tab pos="2067415" algn="l"/>
                  <a:tab pos="2750317" algn="l"/>
                  <a:tab pos="3442574" algn="l"/>
                  <a:tab pos="4106766" algn="l"/>
                  <a:tab pos="692257" algn="l"/>
                  <a:tab pos="1375159" algn="l"/>
                  <a:tab pos="2067415" algn="l"/>
                  <a:tab pos="2750317" algn="l"/>
                  <a:tab pos="3442574" algn="l"/>
                  <a:tab pos="4106766" algn="l"/>
                </a:tabLst>
              </a:pPr>
              <a:r>
                <a:rPr lang="en-US">
                  <a:latin typeface="Helvetica" charset="0"/>
                  <a:ea typeface="ＭＳ Ｐゴシック" charset="0"/>
                  <a:cs typeface="Helvetica" charset="0"/>
                  <a:sym typeface="Helvetica" charset="0"/>
                </a:rPr>
                <a:t>Verify that</a:t>
              </a:r>
            </a:p>
            <a:p>
              <a:pPr>
                <a:lnSpc>
                  <a:spcPct val="83000"/>
                </a:lnSpc>
                <a:tabLst>
                  <a:tab pos="692257" algn="l"/>
                  <a:tab pos="1375159" algn="l"/>
                  <a:tab pos="2067415" algn="l"/>
                  <a:tab pos="2750317" algn="l"/>
                  <a:tab pos="3442574" algn="l"/>
                  <a:tab pos="4106766" algn="l"/>
                  <a:tab pos="692257" algn="l"/>
                  <a:tab pos="1375159" algn="l"/>
                  <a:tab pos="2067415" algn="l"/>
                  <a:tab pos="2750317" algn="l"/>
                  <a:tab pos="3442574" algn="l"/>
                  <a:tab pos="4106766" algn="l"/>
                  <a:tab pos="692257" algn="l"/>
                  <a:tab pos="1375159" algn="l"/>
                  <a:tab pos="2067415" algn="l"/>
                  <a:tab pos="2750317" algn="l"/>
                  <a:tab pos="3442574" algn="l"/>
                  <a:tab pos="4106766" algn="l"/>
                </a:tabLst>
              </a:pPr>
              <a:r>
                <a:rPr lang="en-US">
                  <a:solidFill>
                    <a:srgbClr val="0000FF"/>
                  </a:solidFill>
                  <a:latin typeface="Helvetica" charset="0"/>
                  <a:ea typeface="ＭＳ Ｐゴシック" charset="0"/>
                  <a:cs typeface="Helvetica" charset="0"/>
                  <a:sym typeface="Helvetica" charset="0"/>
                </a:rPr>
                <a:t>ack</a:t>
              </a:r>
              <a:r>
                <a:rPr lang="en-US">
                  <a:latin typeface="Helvetica" charset="0"/>
                  <a:ea typeface="ＭＳ Ｐゴシック" charset="0"/>
                  <a:cs typeface="Helvetica" charset="0"/>
                  <a:sym typeface="Helvetica" charset="0"/>
                </a:rPr>
                <a:t>=1+Hash(IP</a:t>
              </a:r>
              <a:r>
                <a:rPr lang="en-US" baseline="-29000">
                  <a:latin typeface="Helvetica" charset="0"/>
                  <a:ea typeface="ＭＳ Ｐゴシック" charset="0"/>
                  <a:cs typeface="Helvetica" charset="0"/>
                  <a:sym typeface="Helvetica" charset="0"/>
                </a:rPr>
                <a:t>Client</a:t>
              </a:r>
              <a:r>
                <a:rPr lang="en-US">
                  <a:latin typeface="Helvetica" charset="0"/>
                  <a:ea typeface="ＭＳ Ｐゴシック" charset="0"/>
                  <a:cs typeface="Helvetica" charset="0"/>
                  <a:sym typeface="Helvetica" charset="0"/>
                </a:rPr>
                <a:t>,Port</a:t>
              </a:r>
              <a:r>
                <a:rPr lang="en-US" baseline="-29000">
                  <a:latin typeface="Helvetica" charset="0"/>
                  <a:ea typeface="ＭＳ Ｐゴシック" charset="0"/>
                  <a:cs typeface="Helvetica" charset="0"/>
                  <a:sym typeface="Helvetica" charset="0"/>
                </a:rPr>
                <a:t>Client</a:t>
              </a:r>
              <a:r>
                <a:rPr lang="en-US">
                  <a:latin typeface="Helvetica" charset="0"/>
                  <a:ea typeface="ＭＳ Ｐゴシック" charset="0"/>
                  <a:cs typeface="Helvetica" charset="0"/>
                  <a:sym typeface="Helvetica" charset="0"/>
                </a:rPr>
                <a:t>,</a:t>
              </a:r>
              <a:r>
                <a:rPr lang="en-US" i="1">
                  <a:latin typeface="Helvetica" charset="0"/>
                  <a:ea typeface="ＭＳ Ｐゴシック" charset="0"/>
                  <a:cs typeface="Helvetica" charset="0"/>
                  <a:sym typeface="Helvetica" charset="0"/>
                </a:rPr>
                <a:t>Secret</a:t>
              </a:r>
              <a:r>
                <a:rPr lang="en-US">
                  <a:latin typeface="Helvetica" charset="0"/>
                  <a:ea typeface="ＭＳ Ｐゴシック" charset="0"/>
                  <a:cs typeface="Helvetica" charset="0"/>
                  <a:sym typeface="Helvetica" charset="0"/>
                </a:rPr>
                <a:t>)‏</a:t>
              </a:r>
            </a:p>
            <a:p>
              <a:pPr>
                <a:lnSpc>
                  <a:spcPct val="83000"/>
                </a:lnSpc>
                <a:tabLst>
                  <a:tab pos="692257" algn="l"/>
                  <a:tab pos="1375159" algn="l"/>
                  <a:tab pos="2067415" algn="l"/>
                  <a:tab pos="2750317" algn="l"/>
                  <a:tab pos="3442574" algn="l"/>
                  <a:tab pos="4106766" algn="l"/>
                  <a:tab pos="692257" algn="l"/>
                  <a:tab pos="1375159" algn="l"/>
                  <a:tab pos="2067415" algn="l"/>
                  <a:tab pos="2750317" algn="l"/>
                  <a:tab pos="3442574" algn="l"/>
                  <a:tab pos="4106766" algn="l"/>
                  <a:tab pos="692257" algn="l"/>
                  <a:tab pos="1375159" algn="l"/>
                  <a:tab pos="2067415" algn="l"/>
                  <a:tab pos="2750317" algn="l"/>
                  <a:tab pos="3442574" algn="l"/>
                  <a:tab pos="4106766" algn="l"/>
                </a:tabLst>
              </a:pPr>
              <a:r>
                <a:rPr lang="en-US">
                  <a:latin typeface="Helvetica" charset="0"/>
                  <a:ea typeface="ＭＳ Ｐゴシック" charset="0"/>
                  <a:cs typeface="Helvetica" charset="0"/>
                  <a:sym typeface="Helvetica" charset="0"/>
                </a:rPr>
                <a:t>State is created</a:t>
              </a:r>
            </a:p>
          </p:txBody>
        </p:sp>
      </p:grpSp>
      <p:sp>
        <p:nvSpPr>
          <p:cNvPr id="60444" name="Rectangle 28"/>
          <p:cNvSpPr>
            <a:spLocks/>
          </p:cNvSpPr>
          <p:nvPr/>
        </p:nvSpPr>
        <p:spPr bwMode="auto">
          <a:xfrm>
            <a:off x="1303829" y="-293793"/>
            <a:ext cx="7971234" cy="4018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420967" indent="-420967">
              <a:spcBef>
                <a:spcPts val="1768"/>
              </a:spcBef>
              <a:buSzPct val="171000"/>
              <a:buFont typeface="Gill Sans" charset="0"/>
              <a:buChar char="•"/>
            </a:pPr>
            <a:r>
              <a:rPr lang="en-US" sz="2800">
                <a:ea typeface="ＭＳ Ｐゴシック" charset="0"/>
                <a:cs typeface="Gill Sans" charset="0"/>
              </a:rPr>
              <a:t>Server verifies third </a:t>
            </a:r>
            <a:r>
              <a:rPr lang="en-US" sz="2800" err="1">
                <a:ea typeface="ＭＳ Ｐゴシック" charset="0"/>
                <a:cs typeface="Gill Sans" charset="0"/>
              </a:rPr>
              <a:t>ack</a:t>
            </a:r>
            <a:r>
              <a:rPr lang="en-US" sz="2800">
                <a:ea typeface="ＭＳ Ｐゴシック" charset="0"/>
                <a:cs typeface="Gill Sans" charset="0"/>
              </a:rPr>
              <a:t> without any state</a:t>
            </a:r>
          </a:p>
        </p:txBody>
      </p:sp>
      <p:sp>
        <p:nvSpPr>
          <p:cNvPr id="31" name="Rectangle 30">
            <a:extLst>
              <a:ext uri="{FF2B5EF4-FFF2-40B4-BE49-F238E27FC236}">
                <a16:creationId xmlns:a16="http://schemas.microsoft.com/office/drawing/2014/main" id="{D774B306-E8F4-3B4D-972D-6D245D40596A}"/>
              </a:ext>
            </a:extLst>
          </p:cNvPr>
          <p:cNvSpPr/>
          <p:nvPr/>
        </p:nvSpPr>
        <p:spPr>
          <a:xfrm>
            <a:off x="6826171" y="4391045"/>
            <a:ext cx="6045080" cy="646331"/>
          </a:xfrm>
          <a:prstGeom prst="rect">
            <a:avLst/>
          </a:prstGeom>
        </p:spPr>
        <p:txBody>
          <a:bodyPr wrap="square">
            <a:spAutoFit/>
          </a:bodyPr>
          <a:lstStyle/>
          <a:p>
            <a:r>
              <a:rPr lang="en-BE"/>
              <a:t>How should the </a:t>
            </a:r>
            <a:br>
              <a:rPr lang="en-BE"/>
            </a:br>
            <a:r>
              <a:rPr lang="en-BE"/>
              <a:t>server select </a:t>
            </a:r>
            <a:r>
              <a:rPr lang="en-BE">
                <a:solidFill>
                  <a:srgbClr val="0070C0"/>
                </a:solidFill>
              </a:rPr>
              <a:t>y</a:t>
            </a:r>
            <a:r>
              <a:rPr lang="en-BE"/>
              <a:t> ?</a:t>
            </a:r>
          </a:p>
        </p:txBody>
      </p:sp>
      <p:sp>
        <p:nvSpPr>
          <p:cNvPr id="3" name="Rectangle 2">
            <a:extLst>
              <a:ext uri="{FF2B5EF4-FFF2-40B4-BE49-F238E27FC236}">
                <a16:creationId xmlns:a16="http://schemas.microsoft.com/office/drawing/2014/main" id="{A1DFFAEC-B0C0-CA8E-290D-ABAFC8D219E0}"/>
              </a:ext>
            </a:extLst>
          </p:cNvPr>
          <p:cNvSpPr/>
          <p:nvPr/>
        </p:nvSpPr>
        <p:spPr>
          <a:xfrm>
            <a:off x="8680492" y="4360679"/>
            <a:ext cx="577402" cy="1107996"/>
          </a:xfrm>
          <a:prstGeom prst="rect">
            <a:avLst/>
          </a:prstGeom>
          <a:noFill/>
          <a:ln>
            <a:noFill/>
          </a:ln>
        </p:spPr>
        <p:txBody>
          <a:bodyPr wrap="none" lIns="91440" tIns="45720" rIns="91440" bIns="45720">
            <a:spAutoFit/>
          </a:bodyPr>
          <a:lstStyle/>
          <a:p>
            <a:pPr algn="ctr"/>
            <a:r>
              <a:rPr lang="en-US" sz="6600" b="1" cap="none" spc="0">
                <a:ln w="0"/>
                <a:solidFill>
                  <a:srgbClr val="00B0F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8402808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0429"/>
                                        </p:tgtEl>
                                        <p:attrNameLst>
                                          <p:attrName>style.visibility</p:attrName>
                                        </p:attrNameLst>
                                      </p:cBhvr>
                                      <p:to>
                                        <p:strVal val="visible"/>
                                      </p:to>
                                    </p:set>
                                  </p:childTnLst>
                                </p:cTn>
                              </p:par>
                            </p:childTnLst>
                          </p:cTn>
                        </p:par>
                        <p:par>
                          <p:cTn id="7" fill="hold" nodeType="with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60423"/>
                                        </p:tgtEl>
                                        <p:attrNameLst>
                                          <p:attrName>style.visibility</p:attrName>
                                        </p:attrNameLst>
                                      </p:cBhvr>
                                      <p:to>
                                        <p:strVal val="visible"/>
                                      </p:to>
                                    </p:set>
                                  </p:childTnLst>
                                </p:cTn>
                              </p:par>
                            </p:childTnLst>
                          </p:cTn>
                        </p:par>
                        <p:par>
                          <p:cTn id="10" fill="hold" nodeType="with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6043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60420"/>
                                        </p:tgtEl>
                                        <p:attrNameLst>
                                          <p:attrName>style.visibility</p:attrName>
                                        </p:attrNameLst>
                                      </p:cBhvr>
                                      <p:to>
                                        <p:strVal val="visible"/>
                                      </p:to>
                                    </p:set>
                                  </p:childTnLst>
                                </p:cTn>
                              </p:par>
                            </p:childTnLst>
                          </p:cTn>
                        </p:par>
                        <p:par>
                          <p:cTn id="17" fill="hold" nodeType="with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6043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6042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6043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604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13B60-39C5-5863-45F4-2420A3E361FA}"/>
              </a:ext>
            </a:extLst>
          </p:cNvPr>
          <p:cNvSpPr>
            <a:spLocks noGrp="1"/>
          </p:cNvSpPr>
          <p:nvPr>
            <p:ph type="title"/>
          </p:nvPr>
        </p:nvSpPr>
        <p:spPr/>
        <p:txBody>
          <a:bodyPr/>
          <a:lstStyle/>
          <a:p>
            <a:r>
              <a:rPr lang="en-BE"/>
              <a:t>IPv4 packet carrying </a:t>
            </a:r>
            <a:br>
              <a:rPr lang="en-BE"/>
            </a:br>
            <a:r>
              <a:rPr lang="en-BE"/>
              <a:t>a TCP segment</a:t>
            </a:r>
          </a:p>
        </p:txBody>
      </p:sp>
      <p:sp>
        <p:nvSpPr>
          <p:cNvPr id="3" name="Content Placeholder 2">
            <a:extLst>
              <a:ext uri="{FF2B5EF4-FFF2-40B4-BE49-F238E27FC236}">
                <a16:creationId xmlns:a16="http://schemas.microsoft.com/office/drawing/2014/main" id="{930B8F84-891D-1817-41BC-82170299A1F8}"/>
              </a:ext>
            </a:extLst>
          </p:cNvPr>
          <p:cNvSpPr>
            <a:spLocks noGrp="1"/>
          </p:cNvSpPr>
          <p:nvPr>
            <p:ph idx="1"/>
          </p:nvPr>
        </p:nvSpPr>
        <p:spPr/>
        <p:txBody>
          <a:bodyPr/>
          <a:lstStyle/>
          <a:p>
            <a:endParaRPr lang="en-BE"/>
          </a:p>
        </p:txBody>
      </p:sp>
      <p:grpSp>
        <p:nvGrpSpPr>
          <p:cNvPr id="4" name="Grouper 50">
            <a:extLst>
              <a:ext uri="{FF2B5EF4-FFF2-40B4-BE49-F238E27FC236}">
                <a16:creationId xmlns:a16="http://schemas.microsoft.com/office/drawing/2014/main" id="{BD415C8C-A772-3E62-75C7-BE60987863CE}"/>
              </a:ext>
            </a:extLst>
          </p:cNvPr>
          <p:cNvGrpSpPr/>
          <p:nvPr/>
        </p:nvGrpSpPr>
        <p:grpSpPr>
          <a:xfrm>
            <a:off x="6272212" y="1223964"/>
            <a:ext cx="3448050" cy="4613275"/>
            <a:chOff x="739775" y="2006601"/>
            <a:chExt cx="3448050" cy="4613275"/>
          </a:xfrm>
        </p:grpSpPr>
        <p:grpSp>
          <p:nvGrpSpPr>
            <p:cNvPr id="5" name="Group 5">
              <a:extLst>
                <a:ext uri="{FF2B5EF4-FFF2-40B4-BE49-F238E27FC236}">
                  <a16:creationId xmlns:a16="http://schemas.microsoft.com/office/drawing/2014/main" id="{17CBCF33-D626-E405-DF0D-558DDBC76406}"/>
                </a:ext>
              </a:extLst>
            </p:cNvPr>
            <p:cNvGrpSpPr>
              <a:grpSpLocks/>
            </p:cNvGrpSpPr>
            <p:nvPr/>
          </p:nvGrpSpPr>
          <p:grpSpPr bwMode="auto">
            <a:xfrm>
              <a:off x="739775" y="3622676"/>
              <a:ext cx="3444875" cy="1611312"/>
              <a:chOff x="0" y="0"/>
              <a:chExt cx="2170" cy="1015"/>
            </a:xfrm>
          </p:grpSpPr>
          <p:sp>
            <p:nvSpPr>
              <p:cNvPr id="47" name="AutoShape 6">
                <a:extLst>
                  <a:ext uri="{FF2B5EF4-FFF2-40B4-BE49-F238E27FC236}">
                    <a16:creationId xmlns:a16="http://schemas.microsoft.com/office/drawing/2014/main" id="{3B24AE98-5BA2-C8FF-C0FD-1848B1F30C37}"/>
                  </a:ext>
                </a:extLst>
              </p:cNvPr>
              <p:cNvSpPr>
                <a:spLocks/>
              </p:cNvSpPr>
              <p:nvPr/>
            </p:nvSpPr>
            <p:spPr bwMode="auto">
              <a:xfrm>
                <a:off x="0" y="0"/>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48" name="AutoShape 7">
                <a:extLst>
                  <a:ext uri="{FF2B5EF4-FFF2-40B4-BE49-F238E27FC236}">
                    <a16:creationId xmlns:a16="http://schemas.microsoft.com/office/drawing/2014/main" id="{F0FE767E-C5CC-2CBF-F28F-E31CBC76AC41}"/>
                  </a:ext>
                </a:extLst>
              </p:cNvPr>
              <p:cNvSpPr>
                <a:spLocks/>
              </p:cNvSpPr>
              <p:nvPr/>
            </p:nvSpPr>
            <p:spPr bwMode="auto">
              <a:xfrm>
                <a:off x="0" y="203"/>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49" name="AutoShape 8">
                <a:extLst>
                  <a:ext uri="{FF2B5EF4-FFF2-40B4-BE49-F238E27FC236}">
                    <a16:creationId xmlns:a16="http://schemas.microsoft.com/office/drawing/2014/main" id="{3ACB3CE1-7E17-6C78-2B21-AFFF1D1BAF5E}"/>
                  </a:ext>
                </a:extLst>
              </p:cNvPr>
              <p:cNvSpPr>
                <a:spLocks/>
              </p:cNvSpPr>
              <p:nvPr/>
            </p:nvSpPr>
            <p:spPr bwMode="auto">
              <a:xfrm>
                <a:off x="0" y="406"/>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50" name="AutoShape 9">
                <a:extLst>
                  <a:ext uri="{FF2B5EF4-FFF2-40B4-BE49-F238E27FC236}">
                    <a16:creationId xmlns:a16="http://schemas.microsoft.com/office/drawing/2014/main" id="{1B5C073E-C5DB-BB1E-7235-61012864A4CE}"/>
                  </a:ext>
                </a:extLst>
              </p:cNvPr>
              <p:cNvSpPr>
                <a:spLocks/>
              </p:cNvSpPr>
              <p:nvPr/>
            </p:nvSpPr>
            <p:spPr bwMode="auto">
              <a:xfrm>
                <a:off x="0" y="609"/>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51" name="AutoShape 10">
                <a:extLst>
                  <a:ext uri="{FF2B5EF4-FFF2-40B4-BE49-F238E27FC236}">
                    <a16:creationId xmlns:a16="http://schemas.microsoft.com/office/drawing/2014/main" id="{095CAEC3-4E24-003B-9595-D6CD1418927A}"/>
                  </a:ext>
                </a:extLst>
              </p:cNvPr>
              <p:cNvSpPr>
                <a:spLocks/>
              </p:cNvSpPr>
              <p:nvPr/>
            </p:nvSpPr>
            <p:spPr bwMode="auto">
              <a:xfrm>
                <a:off x="0" y="812"/>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grpSp>
        <p:sp>
          <p:nvSpPr>
            <p:cNvPr id="6" name="Rectangle 11">
              <a:extLst>
                <a:ext uri="{FF2B5EF4-FFF2-40B4-BE49-F238E27FC236}">
                  <a16:creationId xmlns:a16="http://schemas.microsoft.com/office/drawing/2014/main" id="{347BEEE2-8EE6-33FA-FA2E-9BC19E24F5FA}"/>
                </a:ext>
              </a:extLst>
            </p:cNvPr>
            <p:cNvSpPr>
              <a:spLocks/>
            </p:cNvSpPr>
            <p:nvPr/>
          </p:nvSpPr>
          <p:spPr bwMode="auto">
            <a:xfrm>
              <a:off x="1062038" y="3676651"/>
              <a:ext cx="924933"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Source port</a:t>
              </a:r>
            </a:p>
          </p:txBody>
        </p:sp>
        <p:sp>
          <p:nvSpPr>
            <p:cNvPr id="7" name="Rectangle 12">
              <a:extLst>
                <a:ext uri="{FF2B5EF4-FFF2-40B4-BE49-F238E27FC236}">
                  <a16:creationId xmlns:a16="http://schemas.microsoft.com/office/drawing/2014/main" id="{78713979-955B-D28E-D207-13A3B18A9620}"/>
                </a:ext>
              </a:extLst>
            </p:cNvPr>
            <p:cNvSpPr>
              <a:spLocks/>
            </p:cNvSpPr>
            <p:nvPr/>
          </p:nvSpPr>
          <p:spPr bwMode="auto">
            <a:xfrm>
              <a:off x="2692400" y="3676651"/>
              <a:ext cx="1253548"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Destination port</a:t>
              </a:r>
            </a:p>
          </p:txBody>
        </p:sp>
        <p:sp>
          <p:nvSpPr>
            <p:cNvPr id="8" name="Line 13">
              <a:extLst>
                <a:ext uri="{FF2B5EF4-FFF2-40B4-BE49-F238E27FC236}">
                  <a16:creationId xmlns:a16="http://schemas.microsoft.com/office/drawing/2014/main" id="{B482E9E2-117B-1777-5186-B2D5E5FB193C}"/>
                </a:ext>
              </a:extLst>
            </p:cNvPr>
            <p:cNvSpPr>
              <a:spLocks noChangeShapeType="1"/>
            </p:cNvSpPr>
            <p:nvPr/>
          </p:nvSpPr>
          <p:spPr bwMode="auto">
            <a:xfrm>
              <a:off x="2498725" y="3640138"/>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9" name="Rectangle 14">
              <a:extLst>
                <a:ext uri="{FF2B5EF4-FFF2-40B4-BE49-F238E27FC236}">
                  <a16:creationId xmlns:a16="http://schemas.microsoft.com/office/drawing/2014/main" id="{D35B9585-C6B5-C48B-8B3B-0A29496FC2DA}"/>
                </a:ext>
              </a:extLst>
            </p:cNvPr>
            <p:cNvSpPr>
              <a:spLocks/>
            </p:cNvSpPr>
            <p:nvPr/>
          </p:nvSpPr>
          <p:spPr bwMode="auto">
            <a:xfrm>
              <a:off x="1093788" y="4987926"/>
              <a:ext cx="846386"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Checksum</a:t>
              </a:r>
            </a:p>
          </p:txBody>
        </p:sp>
        <p:sp>
          <p:nvSpPr>
            <p:cNvPr id="10" name="Line 15">
              <a:extLst>
                <a:ext uri="{FF2B5EF4-FFF2-40B4-BE49-F238E27FC236}">
                  <a16:creationId xmlns:a16="http://schemas.microsoft.com/office/drawing/2014/main" id="{BC5BE996-30CC-A269-1D7F-2BF0A8E774D4}"/>
                </a:ext>
              </a:extLst>
            </p:cNvPr>
            <p:cNvSpPr>
              <a:spLocks noChangeShapeType="1"/>
            </p:cNvSpPr>
            <p:nvPr/>
          </p:nvSpPr>
          <p:spPr bwMode="auto">
            <a:xfrm>
              <a:off x="2501900" y="491490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11" name="Rectangle 16">
              <a:extLst>
                <a:ext uri="{FF2B5EF4-FFF2-40B4-BE49-F238E27FC236}">
                  <a16:creationId xmlns:a16="http://schemas.microsoft.com/office/drawing/2014/main" id="{5125151A-1AB5-A246-2DC6-B938B738F744}"/>
                </a:ext>
              </a:extLst>
            </p:cNvPr>
            <p:cNvSpPr>
              <a:spLocks/>
            </p:cNvSpPr>
            <p:nvPr/>
          </p:nvSpPr>
          <p:spPr bwMode="auto">
            <a:xfrm>
              <a:off x="2820988" y="4965701"/>
              <a:ext cx="1133324"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Urgent pointer</a:t>
              </a:r>
            </a:p>
          </p:txBody>
        </p:sp>
        <p:sp>
          <p:nvSpPr>
            <p:cNvPr id="12" name="Rectangle 17">
              <a:extLst>
                <a:ext uri="{FF2B5EF4-FFF2-40B4-BE49-F238E27FC236}">
                  <a16:creationId xmlns:a16="http://schemas.microsoft.com/office/drawing/2014/main" id="{B2D4EECE-A0D8-F7E3-792E-32A08DA7972D}"/>
                </a:ext>
              </a:extLst>
            </p:cNvPr>
            <p:cNvSpPr>
              <a:spLocks/>
            </p:cNvSpPr>
            <p:nvPr/>
          </p:nvSpPr>
          <p:spPr bwMode="auto">
            <a:xfrm>
              <a:off x="777875" y="4643438"/>
              <a:ext cx="1734257"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THL  Reserved  Flags</a:t>
              </a:r>
            </a:p>
          </p:txBody>
        </p:sp>
        <p:sp>
          <p:nvSpPr>
            <p:cNvPr id="13" name="Line 18">
              <a:extLst>
                <a:ext uri="{FF2B5EF4-FFF2-40B4-BE49-F238E27FC236}">
                  <a16:creationId xmlns:a16="http://schemas.microsoft.com/office/drawing/2014/main" id="{86F9DAC0-B3C6-9808-D3F2-2276CDBDD0E5}"/>
                </a:ext>
              </a:extLst>
            </p:cNvPr>
            <p:cNvSpPr>
              <a:spLocks noChangeShapeType="1"/>
            </p:cNvSpPr>
            <p:nvPr/>
          </p:nvSpPr>
          <p:spPr bwMode="auto">
            <a:xfrm>
              <a:off x="2501900" y="461010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14" name="Line 19">
              <a:extLst>
                <a:ext uri="{FF2B5EF4-FFF2-40B4-BE49-F238E27FC236}">
                  <a16:creationId xmlns:a16="http://schemas.microsoft.com/office/drawing/2014/main" id="{9B21365E-C9A8-CDB3-B7F0-32514F21869D}"/>
                </a:ext>
              </a:extLst>
            </p:cNvPr>
            <p:cNvSpPr>
              <a:spLocks noChangeShapeType="1"/>
            </p:cNvSpPr>
            <p:nvPr/>
          </p:nvSpPr>
          <p:spPr bwMode="auto">
            <a:xfrm>
              <a:off x="1123950" y="4595813"/>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15" name="Line 20">
              <a:extLst>
                <a:ext uri="{FF2B5EF4-FFF2-40B4-BE49-F238E27FC236}">
                  <a16:creationId xmlns:a16="http://schemas.microsoft.com/office/drawing/2014/main" id="{54604A99-CB76-1930-3559-47E4DD8B3BFC}"/>
                </a:ext>
              </a:extLst>
            </p:cNvPr>
            <p:cNvSpPr>
              <a:spLocks noChangeShapeType="1"/>
            </p:cNvSpPr>
            <p:nvPr/>
          </p:nvSpPr>
          <p:spPr bwMode="auto">
            <a:xfrm>
              <a:off x="1998663" y="4598988"/>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16" name="Rectangle 21">
              <a:extLst>
                <a:ext uri="{FF2B5EF4-FFF2-40B4-BE49-F238E27FC236}">
                  <a16:creationId xmlns:a16="http://schemas.microsoft.com/office/drawing/2014/main" id="{82EAAF76-DF7C-F87C-99B1-9C1068DD46E0}"/>
                </a:ext>
              </a:extLst>
            </p:cNvPr>
            <p:cNvSpPr>
              <a:spLocks/>
            </p:cNvSpPr>
            <p:nvPr/>
          </p:nvSpPr>
          <p:spPr bwMode="auto">
            <a:xfrm>
              <a:off x="1554163" y="4322763"/>
              <a:ext cx="2019784"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Acknowledgment number</a:t>
              </a:r>
            </a:p>
          </p:txBody>
        </p:sp>
        <p:sp>
          <p:nvSpPr>
            <p:cNvPr id="17" name="Rectangle 22">
              <a:extLst>
                <a:ext uri="{FF2B5EF4-FFF2-40B4-BE49-F238E27FC236}">
                  <a16:creationId xmlns:a16="http://schemas.microsoft.com/office/drawing/2014/main" id="{A6112580-59D5-36FB-A8DB-59F827132F98}"/>
                </a:ext>
              </a:extLst>
            </p:cNvPr>
            <p:cNvSpPr>
              <a:spLocks/>
            </p:cNvSpPr>
            <p:nvPr/>
          </p:nvSpPr>
          <p:spPr bwMode="auto">
            <a:xfrm>
              <a:off x="1554163" y="4000501"/>
              <a:ext cx="1461939"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Sequence number</a:t>
              </a:r>
            </a:p>
          </p:txBody>
        </p:sp>
        <p:sp>
          <p:nvSpPr>
            <p:cNvPr id="18" name="Rectangle 23">
              <a:extLst>
                <a:ext uri="{FF2B5EF4-FFF2-40B4-BE49-F238E27FC236}">
                  <a16:creationId xmlns:a16="http://schemas.microsoft.com/office/drawing/2014/main" id="{DF3791BB-ED43-0D73-85D9-D9252FB68D25}"/>
                </a:ext>
              </a:extLst>
            </p:cNvPr>
            <p:cNvSpPr>
              <a:spLocks/>
            </p:cNvSpPr>
            <p:nvPr/>
          </p:nvSpPr>
          <p:spPr bwMode="auto">
            <a:xfrm>
              <a:off x="2820988" y="4656138"/>
              <a:ext cx="637995"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pPr>
              <a:r>
                <a:rPr lang="en-US" sz="1400">
                  <a:latin typeface="Helvetica" charset="0"/>
                  <a:ea typeface="ＭＳ Ｐゴシック" charset="0"/>
                  <a:cs typeface="Helvetica" charset="0"/>
                  <a:sym typeface="Helvetica" charset="0"/>
                </a:rPr>
                <a:t>Window</a:t>
              </a:r>
            </a:p>
          </p:txBody>
        </p:sp>
        <p:grpSp>
          <p:nvGrpSpPr>
            <p:cNvPr id="19" name="Group 24">
              <a:extLst>
                <a:ext uri="{FF2B5EF4-FFF2-40B4-BE49-F238E27FC236}">
                  <a16:creationId xmlns:a16="http://schemas.microsoft.com/office/drawing/2014/main" id="{9899CD78-0C5D-CEB7-7D26-70372E81F12D}"/>
                </a:ext>
              </a:extLst>
            </p:cNvPr>
            <p:cNvGrpSpPr>
              <a:grpSpLocks/>
            </p:cNvGrpSpPr>
            <p:nvPr/>
          </p:nvGrpSpPr>
          <p:grpSpPr bwMode="auto">
            <a:xfrm>
              <a:off x="742950" y="2014538"/>
              <a:ext cx="3444875" cy="1611313"/>
              <a:chOff x="0" y="0"/>
              <a:chExt cx="2170" cy="1015"/>
            </a:xfrm>
          </p:grpSpPr>
          <p:sp>
            <p:nvSpPr>
              <p:cNvPr id="42" name="AutoShape 25">
                <a:extLst>
                  <a:ext uri="{FF2B5EF4-FFF2-40B4-BE49-F238E27FC236}">
                    <a16:creationId xmlns:a16="http://schemas.microsoft.com/office/drawing/2014/main" id="{D17480C2-2CF5-8639-0D09-6A5F8E3570D6}"/>
                  </a:ext>
                </a:extLst>
              </p:cNvPr>
              <p:cNvSpPr>
                <a:spLocks/>
              </p:cNvSpPr>
              <p:nvPr/>
            </p:nvSpPr>
            <p:spPr bwMode="auto">
              <a:xfrm>
                <a:off x="0" y="0"/>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43" name="AutoShape 26">
                <a:extLst>
                  <a:ext uri="{FF2B5EF4-FFF2-40B4-BE49-F238E27FC236}">
                    <a16:creationId xmlns:a16="http://schemas.microsoft.com/office/drawing/2014/main" id="{FF5BA5EF-A36F-5DA7-47A8-4005CFDFAE3A}"/>
                  </a:ext>
                </a:extLst>
              </p:cNvPr>
              <p:cNvSpPr>
                <a:spLocks/>
              </p:cNvSpPr>
              <p:nvPr/>
            </p:nvSpPr>
            <p:spPr bwMode="auto">
              <a:xfrm>
                <a:off x="0" y="204"/>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44" name="AutoShape 27">
                <a:extLst>
                  <a:ext uri="{FF2B5EF4-FFF2-40B4-BE49-F238E27FC236}">
                    <a16:creationId xmlns:a16="http://schemas.microsoft.com/office/drawing/2014/main" id="{EEAB992B-8F10-E8EF-3203-D439D92BA34F}"/>
                  </a:ext>
                </a:extLst>
              </p:cNvPr>
              <p:cNvSpPr>
                <a:spLocks/>
              </p:cNvSpPr>
              <p:nvPr/>
            </p:nvSpPr>
            <p:spPr bwMode="auto">
              <a:xfrm>
                <a:off x="0" y="407"/>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45" name="AutoShape 28">
                <a:extLst>
                  <a:ext uri="{FF2B5EF4-FFF2-40B4-BE49-F238E27FC236}">
                    <a16:creationId xmlns:a16="http://schemas.microsoft.com/office/drawing/2014/main" id="{7B3D6BF3-C15C-5EF7-E105-C9822FE7228A}"/>
                  </a:ext>
                </a:extLst>
              </p:cNvPr>
              <p:cNvSpPr>
                <a:spLocks/>
              </p:cNvSpPr>
              <p:nvPr/>
            </p:nvSpPr>
            <p:spPr bwMode="auto">
              <a:xfrm>
                <a:off x="0" y="609"/>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46" name="AutoShape 29">
                <a:extLst>
                  <a:ext uri="{FF2B5EF4-FFF2-40B4-BE49-F238E27FC236}">
                    <a16:creationId xmlns:a16="http://schemas.microsoft.com/office/drawing/2014/main" id="{E66E7C4D-BCD0-EF1A-8E8C-E71094E196BD}"/>
                  </a:ext>
                </a:extLst>
              </p:cNvPr>
              <p:cNvSpPr>
                <a:spLocks/>
              </p:cNvSpPr>
              <p:nvPr/>
            </p:nvSpPr>
            <p:spPr bwMode="auto">
              <a:xfrm>
                <a:off x="0" y="812"/>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grpSp>
        <p:sp>
          <p:nvSpPr>
            <p:cNvPr id="20" name="Rectangle 30">
              <a:extLst>
                <a:ext uri="{FF2B5EF4-FFF2-40B4-BE49-F238E27FC236}">
                  <a16:creationId xmlns:a16="http://schemas.microsoft.com/office/drawing/2014/main" id="{6D94D431-1E14-5871-33F8-4E21675387D8}"/>
                </a:ext>
              </a:extLst>
            </p:cNvPr>
            <p:cNvSpPr>
              <a:spLocks/>
            </p:cNvSpPr>
            <p:nvPr/>
          </p:nvSpPr>
          <p:spPr bwMode="auto">
            <a:xfrm>
              <a:off x="828675" y="2068513"/>
              <a:ext cx="1446486"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err="1">
                  <a:latin typeface="Helvetica" charset="0"/>
                  <a:ea typeface="ＭＳ Ｐゴシック" charset="0"/>
                  <a:cs typeface="Helvetica" charset="0"/>
                  <a:sym typeface="Helvetica" charset="0"/>
                </a:rPr>
                <a:t>Ver</a:t>
              </a:r>
              <a:r>
                <a:rPr lang="en-US" sz="1400">
                  <a:latin typeface="Helvetica" charset="0"/>
                  <a:ea typeface="ＭＳ Ｐゴシック" charset="0"/>
                  <a:cs typeface="Helvetica" charset="0"/>
                  <a:sym typeface="Helvetica" charset="0"/>
                </a:rPr>
                <a:t>    IHL       </a:t>
              </a:r>
              <a:r>
                <a:rPr lang="en-US" sz="1400" b="1">
                  <a:latin typeface="Helvetica" charset="0"/>
                  <a:ea typeface="ＭＳ Ｐゴシック" charset="0"/>
                  <a:cs typeface="Helvetica" charset="0"/>
                  <a:sym typeface="Helvetica" charset="0"/>
                </a:rPr>
                <a:t> </a:t>
              </a:r>
              <a:r>
                <a:rPr lang="en-US" sz="1400" err="1">
                  <a:latin typeface="Helvetica" charset="0"/>
                  <a:ea typeface="ＭＳ Ｐゴシック" charset="0"/>
                  <a:cs typeface="Helvetica" charset="0"/>
                  <a:sym typeface="Helvetica" charset="0"/>
                </a:rPr>
                <a:t>ToS</a:t>
              </a:r>
              <a:endParaRPr lang="en-US" sz="1400">
                <a:latin typeface="Helvetica" charset="0"/>
                <a:ea typeface="ＭＳ Ｐゴシック" charset="0"/>
                <a:cs typeface="Helvetica" charset="0"/>
                <a:sym typeface="Helvetica" charset="0"/>
              </a:endParaRPr>
            </a:p>
          </p:txBody>
        </p:sp>
        <p:sp>
          <p:nvSpPr>
            <p:cNvPr id="21" name="Rectangle 31">
              <a:extLst>
                <a:ext uri="{FF2B5EF4-FFF2-40B4-BE49-F238E27FC236}">
                  <a16:creationId xmlns:a16="http://schemas.microsoft.com/office/drawing/2014/main" id="{032BC4FB-D250-1C3B-7538-2069EDDA5A2A}"/>
                </a:ext>
              </a:extLst>
            </p:cNvPr>
            <p:cNvSpPr>
              <a:spLocks/>
            </p:cNvSpPr>
            <p:nvPr/>
          </p:nvSpPr>
          <p:spPr bwMode="auto">
            <a:xfrm>
              <a:off x="2862263" y="2070101"/>
              <a:ext cx="914674"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Total length</a:t>
              </a:r>
            </a:p>
          </p:txBody>
        </p:sp>
        <p:sp>
          <p:nvSpPr>
            <p:cNvPr id="22" name="Line 32">
              <a:extLst>
                <a:ext uri="{FF2B5EF4-FFF2-40B4-BE49-F238E27FC236}">
                  <a16:creationId xmlns:a16="http://schemas.microsoft.com/office/drawing/2014/main" id="{E3F5FACD-9B77-BC2C-0749-348C3F4444C4}"/>
                </a:ext>
              </a:extLst>
            </p:cNvPr>
            <p:cNvSpPr>
              <a:spLocks noChangeShapeType="1"/>
            </p:cNvSpPr>
            <p:nvPr/>
          </p:nvSpPr>
          <p:spPr bwMode="auto">
            <a:xfrm>
              <a:off x="2487613" y="2006601"/>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23" name="Rectangle 33">
              <a:extLst>
                <a:ext uri="{FF2B5EF4-FFF2-40B4-BE49-F238E27FC236}">
                  <a16:creationId xmlns:a16="http://schemas.microsoft.com/office/drawing/2014/main" id="{AEC5C78F-5E2C-04C7-B0A0-DAC7EFDF5EAB}"/>
                </a:ext>
              </a:extLst>
            </p:cNvPr>
            <p:cNvSpPr>
              <a:spLocks/>
            </p:cNvSpPr>
            <p:nvPr/>
          </p:nvSpPr>
          <p:spPr bwMode="auto">
            <a:xfrm>
              <a:off x="2840038" y="2711451"/>
              <a:ext cx="846386"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Checksum</a:t>
              </a:r>
            </a:p>
          </p:txBody>
        </p:sp>
        <p:sp>
          <p:nvSpPr>
            <p:cNvPr id="24" name="Rectangle 34">
              <a:extLst>
                <a:ext uri="{FF2B5EF4-FFF2-40B4-BE49-F238E27FC236}">
                  <a16:creationId xmlns:a16="http://schemas.microsoft.com/office/drawing/2014/main" id="{1F71D437-8729-5959-DEAE-4F38D7A02678}"/>
                </a:ext>
              </a:extLst>
            </p:cNvPr>
            <p:cNvSpPr>
              <a:spLocks/>
            </p:cNvSpPr>
            <p:nvPr/>
          </p:nvSpPr>
          <p:spPr bwMode="auto">
            <a:xfrm>
              <a:off x="914400" y="2717801"/>
              <a:ext cx="1511504"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    TTL       Protocol</a:t>
              </a:r>
            </a:p>
          </p:txBody>
        </p:sp>
        <p:sp>
          <p:nvSpPr>
            <p:cNvPr id="25" name="Rectangle 35">
              <a:extLst>
                <a:ext uri="{FF2B5EF4-FFF2-40B4-BE49-F238E27FC236}">
                  <a16:creationId xmlns:a16="http://schemas.microsoft.com/office/drawing/2014/main" id="{7EB06BF9-EB81-0BA8-F46C-91F7469EB0AA}"/>
                </a:ext>
              </a:extLst>
            </p:cNvPr>
            <p:cNvSpPr>
              <a:spLocks/>
            </p:cNvSpPr>
            <p:nvPr/>
          </p:nvSpPr>
          <p:spPr bwMode="auto">
            <a:xfrm>
              <a:off x="2549525" y="2408238"/>
              <a:ext cx="1428340"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Flags Frag. Offset</a:t>
              </a:r>
            </a:p>
          </p:txBody>
        </p:sp>
        <p:sp>
          <p:nvSpPr>
            <p:cNvPr id="26" name="Rectangle 36">
              <a:extLst>
                <a:ext uri="{FF2B5EF4-FFF2-40B4-BE49-F238E27FC236}">
                  <a16:creationId xmlns:a16="http://schemas.microsoft.com/office/drawing/2014/main" id="{96AC4408-D34B-7160-EB32-B7CF3F589772}"/>
                </a:ext>
              </a:extLst>
            </p:cNvPr>
            <p:cNvSpPr>
              <a:spLocks/>
            </p:cNvSpPr>
            <p:nvPr/>
          </p:nvSpPr>
          <p:spPr bwMode="auto">
            <a:xfrm>
              <a:off x="1625600" y="3041651"/>
              <a:ext cx="1519711"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Source IP address </a:t>
              </a:r>
            </a:p>
          </p:txBody>
        </p:sp>
        <p:sp>
          <p:nvSpPr>
            <p:cNvPr id="27" name="Rectangle 37">
              <a:extLst>
                <a:ext uri="{FF2B5EF4-FFF2-40B4-BE49-F238E27FC236}">
                  <a16:creationId xmlns:a16="http://schemas.microsoft.com/office/drawing/2014/main" id="{43151B09-C5C1-5B29-BD8E-C735E70207EB}"/>
                </a:ext>
              </a:extLst>
            </p:cNvPr>
            <p:cNvSpPr>
              <a:spLocks/>
            </p:cNvSpPr>
            <p:nvPr/>
          </p:nvSpPr>
          <p:spPr bwMode="auto">
            <a:xfrm>
              <a:off x="1114425" y="2406651"/>
              <a:ext cx="1005083"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Identification</a:t>
              </a:r>
            </a:p>
          </p:txBody>
        </p:sp>
        <p:sp>
          <p:nvSpPr>
            <p:cNvPr id="28" name="Line 38">
              <a:extLst>
                <a:ext uri="{FF2B5EF4-FFF2-40B4-BE49-F238E27FC236}">
                  <a16:creationId xmlns:a16="http://schemas.microsoft.com/office/drawing/2014/main" id="{5F37A1A1-957F-AF9E-DC1F-65577F19EB9B}"/>
                </a:ext>
              </a:extLst>
            </p:cNvPr>
            <p:cNvSpPr>
              <a:spLocks noChangeShapeType="1"/>
            </p:cNvSpPr>
            <p:nvPr/>
          </p:nvSpPr>
          <p:spPr bwMode="auto">
            <a:xfrm>
              <a:off x="1168400" y="2028826"/>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29" name="Line 39">
              <a:extLst>
                <a:ext uri="{FF2B5EF4-FFF2-40B4-BE49-F238E27FC236}">
                  <a16:creationId xmlns:a16="http://schemas.microsoft.com/office/drawing/2014/main" id="{2949839B-735F-8D9B-7938-45E0DBF055C8}"/>
                </a:ext>
              </a:extLst>
            </p:cNvPr>
            <p:cNvSpPr>
              <a:spLocks noChangeShapeType="1"/>
            </p:cNvSpPr>
            <p:nvPr/>
          </p:nvSpPr>
          <p:spPr bwMode="auto">
            <a:xfrm>
              <a:off x="1708150" y="2028826"/>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30" name="Line 40">
              <a:extLst>
                <a:ext uri="{FF2B5EF4-FFF2-40B4-BE49-F238E27FC236}">
                  <a16:creationId xmlns:a16="http://schemas.microsoft.com/office/drawing/2014/main" id="{7AD1E956-BB16-E98B-46BE-E69268371EB4}"/>
                </a:ext>
              </a:extLst>
            </p:cNvPr>
            <p:cNvSpPr>
              <a:spLocks noChangeShapeType="1"/>
            </p:cNvSpPr>
            <p:nvPr/>
          </p:nvSpPr>
          <p:spPr bwMode="auto">
            <a:xfrm>
              <a:off x="2484438" y="2355851"/>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31" name="Line 41">
              <a:extLst>
                <a:ext uri="{FF2B5EF4-FFF2-40B4-BE49-F238E27FC236}">
                  <a16:creationId xmlns:a16="http://schemas.microsoft.com/office/drawing/2014/main" id="{68B30E3D-1589-2342-3ED0-B6E6ED692CE9}"/>
                </a:ext>
              </a:extLst>
            </p:cNvPr>
            <p:cNvSpPr>
              <a:spLocks noChangeShapeType="1"/>
            </p:cNvSpPr>
            <p:nvPr/>
          </p:nvSpPr>
          <p:spPr bwMode="auto">
            <a:xfrm>
              <a:off x="3003550" y="235585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32" name="Line 42">
              <a:extLst>
                <a:ext uri="{FF2B5EF4-FFF2-40B4-BE49-F238E27FC236}">
                  <a16:creationId xmlns:a16="http://schemas.microsoft.com/office/drawing/2014/main" id="{8610101A-D496-0C9B-3765-02E084671FCA}"/>
                </a:ext>
              </a:extLst>
            </p:cNvPr>
            <p:cNvSpPr>
              <a:spLocks noChangeShapeType="1"/>
            </p:cNvSpPr>
            <p:nvPr/>
          </p:nvSpPr>
          <p:spPr bwMode="auto">
            <a:xfrm>
              <a:off x="2484438" y="2670176"/>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33" name="Line 43">
              <a:extLst>
                <a:ext uri="{FF2B5EF4-FFF2-40B4-BE49-F238E27FC236}">
                  <a16:creationId xmlns:a16="http://schemas.microsoft.com/office/drawing/2014/main" id="{86EF21EF-8C05-3D6C-DAB2-9A8087F4C4EA}"/>
                </a:ext>
              </a:extLst>
            </p:cNvPr>
            <p:cNvSpPr>
              <a:spLocks noChangeShapeType="1"/>
            </p:cNvSpPr>
            <p:nvPr/>
          </p:nvSpPr>
          <p:spPr bwMode="auto">
            <a:xfrm>
              <a:off x="1704975" y="267970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34" name="Rectangle 44">
              <a:extLst>
                <a:ext uri="{FF2B5EF4-FFF2-40B4-BE49-F238E27FC236}">
                  <a16:creationId xmlns:a16="http://schemas.microsoft.com/office/drawing/2014/main" id="{410B114F-7E03-0594-8BDF-CC14A9074401}"/>
                </a:ext>
              </a:extLst>
            </p:cNvPr>
            <p:cNvSpPr>
              <a:spLocks/>
            </p:cNvSpPr>
            <p:nvPr/>
          </p:nvSpPr>
          <p:spPr bwMode="auto">
            <a:xfrm>
              <a:off x="1446213" y="3355976"/>
              <a:ext cx="1848326"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Destination IP address </a:t>
              </a:r>
            </a:p>
          </p:txBody>
        </p:sp>
        <p:sp>
          <p:nvSpPr>
            <p:cNvPr id="35" name="Line 45">
              <a:extLst>
                <a:ext uri="{FF2B5EF4-FFF2-40B4-BE49-F238E27FC236}">
                  <a16:creationId xmlns:a16="http://schemas.microsoft.com/office/drawing/2014/main" id="{B758D81B-9D12-8709-F91F-443B43DBAACE}"/>
                </a:ext>
              </a:extLst>
            </p:cNvPr>
            <p:cNvSpPr>
              <a:spLocks noChangeShapeType="1"/>
            </p:cNvSpPr>
            <p:nvPr/>
          </p:nvSpPr>
          <p:spPr bwMode="auto">
            <a:xfrm>
              <a:off x="742950" y="5060951"/>
              <a:ext cx="1588" cy="458787"/>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36" name="Line 46">
              <a:extLst>
                <a:ext uri="{FF2B5EF4-FFF2-40B4-BE49-F238E27FC236}">
                  <a16:creationId xmlns:a16="http://schemas.microsoft.com/office/drawing/2014/main" id="{8FDF5C45-AAE7-1EB8-5BC6-6D0656BCC81A}"/>
                </a:ext>
              </a:extLst>
            </p:cNvPr>
            <p:cNvSpPr>
              <a:spLocks noChangeShapeType="1"/>
            </p:cNvSpPr>
            <p:nvPr/>
          </p:nvSpPr>
          <p:spPr bwMode="auto">
            <a:xfrm>
              <a:off x="4186238" y="5062538"/>
              <a:ext cx="1587" cy="457200"/>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37" name="AutoShape 47">
              <a:extLst>
                <a:ext uri="{FF2B5EF4-FFF2-40B4-BE49-F238E27FC236}">
                  <a16:creationId xmlns:a16="http://schemas.microsoft.com/office/drawing/2014/main" id="{52577FEC-03EB-7C55-C3A8-50D226F464A7}"/>
                </a:ext>
              </a:extLst>
            </p:cNvPr>
            <p:cNvSpPr>
              <a:spLocks/>
            </p:cNvSpPr>
            <p:nvPr/>
          </p:nvSpPr>
          <p:spPr bwMode="auto">
            <a:xfrm>
              <a:off x="742950" y="5235576"/>
              <a:ext cx="3441700" cy="1384300"/>
            </a:xfrm>
            <a:prstGeom prst="roundRect">
              <a:avLst>
                <a:gd name="adj" fmla="val 10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38" name="Rectangle 48">
              <a:extLst>
                <a:ext uri="{FF2B5EF4-FFF2-40B4-BE49-F238E27FC236}">
                  <a16:creationId xmlns:a16="http://schemas.microsoft.com/office/drawing/2014/main" id="{6B514C02-0015-F103-ADF5-7A279229E2FC}"/>
                </a:ext>
              </a:extLst>
            </p:cNvPr>
            <p:cNvSpPr>
              <a:spLocks/>
            </p:cNvSpPr>
            <p:nvPr/>
          </p:nvSpPr>
          <p:spPr bwMode="auto">
            <a:xfrm>
              <a:off x="2257425" y="6107113"/>
              <a:ext cx="647613"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pPr>
              <a:r>
                <a:rPr lang="en-US" sz="1400">
                  <a:latin typeface="Helvetica" charset="0"/>
                  <a:ea typeface="ＭＳ Ｐゴシック" charset="0"/>
                  <a:cs typeface="Helvetica" charset="0"/>
                  <a:sym typeface="Helvetica" charset="0"/>
                </a:rPr>
                <a:t>Payload</a:t>
              </a:r>
            </a:p>
          </p:txBody>
        </p:sp>
        <p:sp>
          <p:nvSpPr>
            <p:cNvPr id="39" name="Rectangle 49">
              <a:extLst>
                <a:ext uri="{FF2B5EF4-FFF2-40B4-BE49-F238E27FC236}">
                  <a16:creationId xmlns:a16="http://schemas.microsoft.com/office/drawing/2014/main" id="{4B1EE711-9D9D-C1A3-A973-12BAE1F71C45}"/>
                </a:ext>
              </a:extLst>
            </p:cNvPr>
            <p:cNvSpPr>
              <a:spLocks/>
            </p:cNvSpPr>
            <p:nvPr/>
          </p:nvSpPr>
          <p:spPr bwMode="auto">
            <a:xfrm>
              <a:off x="2152650" y="5259388"/>
              <a:ext cx="617157"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i="1">
                  <a:latin typeface="Helvetica" charset="0"/>
                  <a:ea typeface="ＭＳ Ｐゴシック" charset="0"/>
                  <a:cs typeface="Helvetica" charset="0"/>
                  <a:sym typeface="Helvetica" charset="0"/>
                </a:rPr>
                <a:t>Options</a:t>
              </a:r>
            </a:p>
          </p:txBody>
        </p:sp>
        <p:sp>
          <p:nvSpPr>
            <p:cNvPr id="40" name="Rectangle 50">
              <a:extLst>
                <a:ext uri="{FF2B5EF4-FFF2-40B4-BE49-F238E27FC236}">
                  <a16:creationId xmlns:a16="http://schemas.microsoft.com/office/drawing/2014/main" id="{24EC6F5E-7259-D51F-7FF7-33D954D30E10}"/>
                </a:ext>
              </a:extLst>
            </p:cNvPr>
            <p:cNvSpPr>
              <a:spLocks/>
            </p:cNvSpPr>
            <p:nvPr/>
          </p:nvSpPr>
          <p:spPr bwMode="auto">
            <a:xfrm>
              <a:off x="2152650" y="5602288"/>
              <a:ext cx="65"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endParaRPr lang="en-US" sz="1400" i="1">
                <a:latin typeface="Helvetica" charset="0"/>
                <a:ea typeface="ＭＳ Ｐゴシック" charset="0"/>
                <a:cs typeface="Helvetica" charset="0"/>
                <a:sym typeface="Helvetica" charset="0"/>
              </a:endParaRPr>
            </a:p>
          </p:txBody>
        </p:sp>
        <p:sp>
          <p:nvSpPr>
            <p:cNvPr id="41" name="Line 51">
              <a:extLst>
                <a:ext uri="{FF2B5EF4-FFF2-40B4-BE49-F238E27FC236}">
                  <a16:creationId xmlns:a16="http://schemas.microsoft.com/office/drawing/2014/main" id="{0F1B1509-904E-94AE-3A3A-09B542125991}"/>
                </a:ext>
              </a:extLst>
            </p:cNvPr>
            <p:cNvSpPr>
              <a:spLocks noChangeShapeType="1"/>
            </p:cNvSpPr>
            <p:nvPr/>
          </p:nvSpPr>
          <p:spPr bwMode="auto">
            <a:xfrm rot="10800000" flipH="1">
              <a:off x="762000" y="5545138"/>
              <a:ext cx="3400425" cy="9525"/>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grpSp>
      <p:cxnSp>
        <p:nvCxnSpPr>
          <p:cNvPr id="52" name="Connecteur droit avec flèche 52">
            <a:extLst>
              <a:ext uri="{FF2B5EF4-FFF2-40B4-BE49-F238E27FC236}">
                <a16:creationId xmlns:a16="http://schemas.microsoft.com/office/drawing/2014/main" id="{092D459B-4FC8-A91A-1BD2-BDE8733B936D}"/>
              </a:ext>
            </a:extLst>
          </p:cNvPr>
          <p:cNvCxnSpPr/>
          <p:nvPr/>
        </p:nvCxnSpPr>
        <p:spPr>
          <a:xfrm>
            <a:off x="6010065" y="1231900"/>
            <a:ext cx="12330" cy="1557338"/>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53" name="Connecteur droit avec flèche 102">
            <a:extLst>
              <a:ext uri="{FF2B5EF4-FFF2-40B4-BE49-F238E27FC236}">
                <a16:creationId xmlns:a16="http://schemas.microsoft.com/office/drawing/2014/main" id="{C709DCE0-96C5-C592-6852-9B370C6D91A7}"/>
              </a:ext>
            </a:extLst>
          </p:cNvPr>
          <p:cNvCxnSpPr/>
          <p:nvPr/>
        </p:nvCxnSpPr>
        <p:spPr>
          <a:xfrm>
            <a:off x="6022395" y="2789238"/>
            <a:ext cx="12330" cy="305752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4" name="Rectangle 30">
            <a:extLst>
              <a:ext uri="{FF2B5EF4-FFF2-40B4-BE49-F238E27FC236}">
                <a16:creationId xmlns:a16="http://schemas.microsoft.com/office/drawing/2014/main" id="{1CAF77FA-1019-CE46-5DF3-BE9C1083B81C}"/>
              </a:ext>
            </a:extLst>
          </p:cNvPr>
          <p:cNvSpPr>
            <a:spLocks/>
          </p:cNvSpPr>
          <p:nvPr/>
        </p:nvSpPr>
        <p:spPr bwMode="auto">
          <a:xfrm>
            <a:off x="5937580" y="1859879"/>
            <a:ext cx="169630" cy="186718"/>
          </a:xfrm>
          <a:prstGeom prst="rect">
            <a:avLst/>
          </a:prstGeom>
          <a:solidFill>
            <a:srgbClr val="FFFFFF"/>
          </a:solidFill>
          <a:ln w="12700">
            <a:noFill/>
            <a:miter lim="800000"/>
            <a:headEnd type="none" w="med" len="med"/>
            <a:tailEnd type="none" w="med" len="med"/>
          </a:ln>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IP</a:t>
            </a:r>
          </a:p>
        </p:txBody>
      </p:sp>
      <p:sp>
        <p:nvSpPr>
          <p:cNvPr id="55" name="Rectangle 30">
            <a:extLst>
              <a:ext uri="{FF2B5EF4-FFF2-40B4-BE49-F238E27FC236}">
                <a16:creationId xmlns:a16="http://schemas.microsoft.com/office/drawing/2014/main" id="{F3B2C921-A02D-06A0-A9C3-F59B4EF93BFF}"/>
              </a:ext>
            </a:extLst>
          </p:cNvPr>
          <p:cNvSpPr>
            <a:spLocks/>
          </p:cNvSpPr>
          <p:nvPr/>
        </p:nvSpPr>
        <p:spPr bwMode="auto">
          <a:xfrm>
            <a:off x="5826611" y="3793012"/>
            <a:ext cx="359073" cy="186718"/>
          </a:xfrm>
          <a:prstGeom prst="rect">
            <a:avLst/>
          </a:prstGeom>
          <a:solidFill>
            <a:srgbClr val="FFFFFF"/>
          </a:solidFill>
          <a:ln w="12700">
            <a:noFill/>
            <a:miter lim="800000"/>
            <a:headEnd type="none" w="med" len="med"/>
            <a:tailEnd type="none" w="med" len="med"/>
          </a:ln>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TCP</a:t>
            </a:r>
          </a:p>
        </p:txBody>
      </p:sp>
      <p:sp>
        <p:nvSpPr>
          <p:cNvPr id="56" name="Oval Callout 55">
            <a:extLst>
              <a:ext uri="{FF2B5EF4-FFF2-40B4-BE49-F238E27FC236}">
                <a16:creationId xmlns:a16="http://schemas.microsoft.com/office/drawing/2014/main" id="{7BFA8607-31F8-A62C-5A07-1326D312476D}"/>
              </a:ext>
            </a:extLst>
          </p:cNvPr>
          <p:cNvSpPr/>
          <p:nvPr/>
        </p:nvSpPr>
        <p:spPr>
          <a:xfrm>
            <a:off x="10063162" y="3268531"/>
            <a:ext cx="2200275" cy="871537"/>
          </a:xfrm>
          <a:prstGeom prst="wedgeEllipseCallout">
            <a:avLst>
              <a:gd name="adj1" fmla="val -148755"/>
              <a:gd name="adj2" fmla="val -180124"/>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BE"/>
              <a:t>6 for TCP</a:t>
            </a:r>
          </a:p>
        </p:txBody>
      </p:sp>
    </p:spTree>
    <p:extLst>
      <p:ext uri="{BB962C8B-B14F-4D97-AF65-F5344CB8AC3E}">
        <p14:creationId xmlns:p14="http://schemas.microsoft.com/office/powerpoint/2010/main" val="3330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a:t>TCP segments </a:t>
            </a:r>
            <a:r>
              <a:rPr lang="fr-FR" err="1"/>
              <a:t>processed</a:t>
            </a:r>
            <a:r>
              <a:rPr lang="fr-FR"/>
              <a:t> by a router</a:t>
            </a:r>
          </a:p>
        </p:txBody>
      </p:sp>
      <p:grpSp>
        <p:nvGrpSpPr>
          <p:cNvPr id="51" name="Grouper 50"/>
          <p:cNvGrpSpPr/>
          <p:nvPr/>
        </p:nvGrpSpPr>
        <p:grpSpPr>
          <a:xfrm>
            <a:off x="2057400" y="1709739"/>
            <a:ext cx="3448050" cy="4613275"/>
            <a:chOff x="739775" y="2006601"/>
            <a:chExt cx="3448050" cy="4613275"/>
          </a:xfrm>
        </p:grpSpPr>
        <p:grpSp>
          <p:nvGrpSpPr>
            <p:cNvPr id="4" name="Group 5"/>
            <p:cNvGrpSpPr>
              <a:grpSpLocks/>
            </p:cNvGrpSpPr>
            <p:nvPr/>
          </p:nvGrpSpPr>
          <p:grpSpPr bwMode="auto">
            <a:xfrm>
              <a:off x="739775" y="3622676"/>
              <a:ext cx="3444875" cy="1611312"/>
              <a:chOff x="0" y="0"/>
              <a:chExt cx="2170" cy="1015"/>
            </a:xfrm>
          </p:grpSpPr>
          <p:sp>
            <p:nvSpPr>
              <p:cNvPr id="5" name="AutoShape 6"/>
              <p:cNvSpPr>
                <a:spLocks/>
              </p:cNvSpPr>
              <p:nvPr/>
            </p:nvSpPr>
            <p:spPr bwMode="auto">
              <a:xfrm>
                <a:off x="0" y="0"/>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6" name="AutoShape 7"/>
              <p:cNvSpPr>
                <a:spLocks/>
              </p:cNvSpPr>
              <p:nvPr/>
            </p:nvSpPr>
            <p:spPr bwMode="auto">
              <a:xfrm>
                <a:off x="0" y="203"/>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7" name="AutoShape 8"/>
              <p:cNvSpPr>
                <a:spLocks/>
              </p:cNvSpPr>
              <p:nvPr/>
            </p:nvSpPr>
            <p:spPr bwMode="auto">
              <a:xfrm>
                <a:off x="0" y="406"/>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8" name="AutoShape 9"/>
              <p:cNvSpPr>
                <a:spLocks/>
              </p:cNvSpPr>
              <p:nvPr/>
            </p:nvSpPr>
            <p:spPr bwMode="auto">
              <a:xfrm>
                <a:off x="0" y="609"/>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9" name="AutoShape 10"/>
              <p:cNvSpPr>
                <a:spLocks/>
              </p:cNvSpPr>
              <p:nvPr/>
            </p:nvSpPr>
            <p:spPr bwMode="auto">
              <a:xfrm>
                <a:off x="0" y="812"/>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grpSp>
        <p:sp>
          <p:nvSpPr>
            <p:cNvPr id="10" name="Rectangle 11"/>
            <p:cNvSpPr>
              <a:spLocks/>
            </p:cNvSpPr>
            <p:nvPr/>
          </p:nvSpPr>
          <p:spPr bwMode="auto">
            <a:xfrm>
              <a:off x="1062038" y="3676651"/>
              <a:ext cx="924933"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Source port</a:t>
              </a:r>
            </a:p>
          </p:txBody>
        </p:sp>
        <p:sp>
          <p:nvSpPr>
            <p:cNvPr id="11" name="Rectangle 12"/>
            <p:cNvSpPr>
              <a:spLocks/>
            </p:cNvSpPr>
            <p:nvPr/>
          </p:nvSpPr>
          <p:spPr bwMode="auto">
            <a:xfrm>
              <a:off x="2692400" y="3676651"/>
              <a:ext cx="1253548"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Destination port</a:t>
              </a:r>
            </a:p>
          </p:txBody>
        </p:sp>
        <p:sp>
          <p:nvSpPr>
            <p:cNvPr id="12" name="Line 13"/>
            <p:cNvSpPr>
              <a:spLocks noChangeShapeType="1"/>
            </p:cNvSpPr>
            <p:nvPr/>
          </p:nvSpPr>
          <p:spPr bwMode="auto">
            <a:xfrm>
              <a:off x="2498725" y="3640138"/>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13" name="Rectangle 14"/>
            <p:cNvSpPr>
              <a:spLocks/>
            </p:cNvSpPr>
            <p:nvPr/>
          </p:nvSpPr>
          <p:spPr bwMode="auto">
            <a:xfrm>
              <a:off x="1093788" y="4987926"/>
              <a:ext cx="846386"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Checksum</a:t>
              </a:r>
            </a:p>
          </p:txBody>
        </p:sp>
        <p:sp>
          <p:nvSpPr>
            <p:cNvPr id="14" name="Line 15"/>
            <p:cNvSpPr>
              <a:spLocks noChangeShapeType="1"/>
            </p:cNvSpPr>
            <p:nvPr/>
          </p:nvSpPr>
          <p:spPr bwMode="auto">
            <a:xfrm>
              <a:off x="2501900" y="491490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15" name="Rectangle 16"/>
            <p:cNvSpPr>
              <a:spLocks/>
            </p:cNvSpPr>
            <p:nvPr/>
          </p:nvSpPr>
          <p:spPr bwMode="auto">
            <a:xfrm>
              <a:off x="2820988" y="4965701"/>
              <a:ext cx="1133324"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Urgent pointer</a:t>
              </a:r>
            </a:p>
          </p:txBody>
        </p:sp>
        <p:sp>
          <p:nvSpPr>
            <p:cNvPr id="16" name="Rectangle 17"/>
            <p:cNvSpPr>
              <a:spLocks/>
            </p:cNvSpPr>
            <p:nvPr/>
          </p:nvSpPr>
          <p:spPr bwMode="auto">
            <a:xfrm>
              <a:off x="777875" y="4643438"/>
              <a:ext cx="1734257"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THL  Reserved  Flags</a:t>
              </a:r>
            </a:p>
          </p:txBody>
        </p:sp>
        <p:sp>
          <p:nvSpPr>
            <p:cNvPr id="17" name="Line 18"/>
            <p:cNvSpPr>
              <a:spLocks noChangeShapeType="1"/>
            </p:cNvSpPr>
            <p:nvPr/>
          </p:nvSpPr>
          <p:spPr bwMode="auto">
            <a:xfrm>
              <a:off x="2501900" y="461010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18" name="Line 19"/>
            <p:cNvSpPr>
              <a:spLocks noChangeShapeType="1"/>
            </p:cNvSpPr>
            <p:nvPr/>
          </p:nvSpPr>
          <p:spPr bwMode="auto">
            <a:xfrm>
              <a:off x="1123950" y="4595813"/>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19" name="Line 20"/>
            <p:cNvSpPr>
              <a:spLocks noChangeShapeType="1"/>
            </p:cNvSpPr>
            <p:nvPr/>
          </p:nvSpPr>
          <p:spPr bwMode="auto">
            <a:xfrm>
              <a:off x="1998663" y="4598988"/>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20" name="Rectangle 21"/>
            <p:cNvSpPr>
              <a:spLocks/>
            </p:cNvSpPr>
            <p:nvPr/>
          </p:nvSpPr>
          <p:spPr bwMode="auto">
            <a:xfrm>
              <a:off x="1554163" y="4322763"/>
              <a:ext cx="2019784"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Acknowledgment number</a:t>
              </a:r>
            </a:p>
          </p:txBody>
        </p:sp>
        <p:sp>
          <p:nvSpPr>
            <p:cNvPr id="21" name="Rectangle 22"/>
            <p:cNvSpPr>
              <a:spLocks/>
            </p:cNvSpPr>
            <p:nvPr/>
          </p:nvSpPr>
          <p:spPr bwMode="auto">
            <a:xfrm>
              <a:off x="1554163" y="4000501"/>
              <a:ext cx="1461939"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Sequence number</a:t>
              </a:r>
            </a:p>
          </p:txBody>
        </p:sp>
        <p:sp>
          <p:nvSpPr>
            <p:cNvPr id="22" name="Rectangle 23"/>
            <p:cNvSpPr>
              <a:spLocks/>
            </p:cNvSpPr>
            <p:nvPr/>
          </p:nvSpPr>
          <p:spPr bwMode="auto">
            <a:xfrm>
              <a:off x="2820988" y="4656138"/>
              <a:ext cx="637995"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pPr>
              <a:r>
                <a:rPr lang="en-US" sz="1400">
                  <a:latin typeface="Helvetica" charset="0"/>
                  <a:ea typeface="ＭＳ Ｐゴシック" charset="0"/>
                  <a:cs typeface="Helvetica" charset="0"/>
                  <a:sym typeface="Helvetica" charset="0"/>
                </a:rPr>
                <a:t>Window</a:t>
              </a:r>
            </a:p>
          </p:txBody>
        </p:sp>
        <p:grpSp>
          <p:nvGrpSpPr>
            <p:cNvPr id="23" name="Group 24"/>
            <p:cNvGrpSpPr>
              <a:grpSpLocks/>
            </p:cNvGrpSpPr>
            <p:nvPr/>
          </p:nvGrpSpPr>
          <p:grpSpPr bwMode="auto">
            <a:xfrm>
              <a:off x="742950" y="2014538"/>
              <a:ext cx="3444875" cy="1611313"/>
              <a:chOff x="0" y="0"/>
              <a:chExt cx="2170" cy="1015"/>
            </a:xfrm>
          </p:grpSpPr>
          <p:sp>
            <p:nvSpPr>
              <p:cNvPr id="24" name="AutoShape 25"/>
              <p:cNvSpPr>
                <a:spLocks/>
              </p:cNvSpPr>
              <p:nvPr/>
            </p:nvSpPr>
            <p:spPr bwMode="auto">
              <a:xfrm>
                <a:off x="0" y="0"/>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25" name="AutoShape 26"/>
              <p:cNvSpPr>
                <a:spLocks/>
              </p:cNvSpPr>
              <p:nvPr/>
            </p:nvSpPr>
            <p:spPr bwMode="auto">
              <a:xfrm>
                <a:off x="0" y="204"/>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26" name="AutoShape 27"/>
              <p:cNvSpPr>
                <a:spLocks/>
              </p:cNvSpPr>
              <p:nvPr/>
            </p:nvSpPr>
            <p:spPr bwMode="auto">
              <a:xfrm>
                <a:off x="0" y="407"/>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27" name="AutoShape 28"/>
              <p:cNvSpPr>
                <a:spLocks/>
              </p:cNvSpPr>
              <p:nvPr/>
            </p:nvSpPr>
            <p:spPr bwMode="auto">
              <a:xfrm>
                <a:off x="0" y="609"/>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28" name="AutoShape 29"/>
              <p:cNvSpPr>
                <a:spLocks/>
              </p:cNvSpPr>
              <p:nvPr/>
            </p:nvSpPr>
            <p:spPr bwMode="auto">
              <a:xfrm>
                <a:off x="0" y="812"/>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grpSp>
        <p:sp>
          <p:nvSpPr>
            <p:cNvPr id="29" name="Rectangle 30"/>
            <p:cNvSpPr>
              <a:spLocks/>
            </p:cNvSpPr>
            <p:nvPr/>
          </p:nvSpPr>
          <p:spPr bwMode="auto">
            <a:xfrm>
              <a:off x="828675" y="2068513"/>
              <a:ext cx="1446486"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err="1">
                  <a:latin typeface="Helvetica" charset="0"/>
                  <a:ea typeface="ＭＳ Ｐゴシック" charset="0"/>
                  <a:cs typeface="Helvetica" charset="0"/>
                  <a:sym typeface="Helvetica" charset="0"/>
                </a:rPr>
                <a:t>Ver</a:t>
              </a:r>
              <a:r>
                <a:rPr lang="en-US" sz="1400">
                  <a:latin typeface="Helvetica" charset="0"/>
                  <a:ea typeface="ＭＳ Ｐゴシック" charset="0"/>
                  <a:cs typeface="Helvetica" charset="0"/>
                  <a:sym typeface="Helvetica" charset="0"/>
                </a:rPr>
                <a:t>    IHL       </a:t>
              </a:r>
              <a:r>
                <a:rPr lang="en-US" sz="1400" b="1">
                  <a:latin typeface="Helvetica" charset="0"/>
                  <a:ea typeface="ＭＳ Ｐゴシック" charset="0"/>
                  <a:cs typeface="Helvetica" charset="0"/>
                  <a:sym typeface="Helvetica" charset="0"/>
                </a:rPr>
                <a:t> </a:t>
              </a:r>
              <a:r>
                <a:rPr lang="en-US" sz="1400" err="1">
                  <a:latin typeface="Helvetica" charset="0"/>
                  <a:ea typeface="ＭＳ Ｐゴシック" charset="0"/>
                  <a:cs typeface="Helvetica" charset="0"/>
                  <a:sym typeface="Helvetica" charset="0"/>
                </a:rPr>
                <a:t>ToS</a:t>
              </a:r>
              <a:endParaRPr lang="en-US" sz="1400">
                <a:latin typeface="Helvetica" charset="0"/>
                <a:ea typeface="ＭＳ Ｐゴシック" charset="0"/>
                <a:cs typeface="Helvetica" charset="0"/>
                <a:sym typeface="Helvetica" charset="0"/>
              </a:endParaRPr>
            </a:p>
          </p:txBody>
        </p:sp>
        <p:sp>
          <p:nvSpPr>
            <p:cNvPr id="30" name="Rectangle 31"/>
            <p:cNvSpPr>
              <a:spLocks/>
            </p:cNvSpPr>
            <p:nvPr/>
          </p:nvSpPr>
          <p:spPr bwMode="auto">
            <a:xfrm>
              <a:off x="2862263" y="2070101"/>
              <a:ext cx="914674"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Total length</a:t>
              </a:r>
            </a:p>
          </p:txBody>
        </p:sp>
        <p:sp>
          <p:nvSpPr>
            <p:cNvPr id="31" name="Line 32"/>
            <p:cNvSpPr>
              <a:spLocks noChangeShapeType="1"/>
            </p:cNvSpPr>
            <p:nvPr/>
          </p:nvSpPr>
          <p:spPr bwMode="auto">
            <a:xfrm>
              <a:off x="2487613" y="2006601"/>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32" name="Rectangle 33"/>
            <p:cNvSpPr>
              <a:spLocks/>
            </p:cNvSpPr>
            <p:nvPr/>
          </p:nvSpPr>
          <p:spPr bwMode="auto">
            <a:xfrm>
              <a:off x="2840038" y="2711451"/>
              <a:ext cx="846386"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Checksum</a:t>
              </a:r>
            </a:p>
          </p:txBody>
        </p:sp>
        <p:sp>
          <p:nvSpPr>
            <p:cNvPr id="33" name="Rectangle 34"/>
            <p:cNvSpPr>
              <a:spLocks/>
            </p:cNvSpPr>
            <p:nvPr/>
          </p:nvSpPr>
          <p:spPr bwMode="auto">
            <a:xfrm>
              <a:off x="914400" y="2717801"/>
              <a:ext cx="1511504"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    TTL       Protocol</a:t>
              </a:r>
            </a:p>
          </p:txBody>
        </p:sp>
        <p:sp>
          <p:nvSpPr>
            <p:cNvPr id="34" name="Rectangle 35"/>
            <p:cNvSpPr>
              <a:spLocks/>
            </p:cNvSpPr>
            <p:nvPr/>
          </p:nvSpPr>
          <p:spPr bwMode="auto">
            <a:xfrm>
              <a:off x="2549525" y="2408238"/>
              <a:ext cx="1428340"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Flags Frag. Offset</a:t>
              </a:r>
            </a:p>
          </p:txBody>
        </p:sp>
        <p:sp>
          <p:nvSpPr>
            <p:cNvPr id="35" name="Rectangle 36"/>
            <p:cNvSpPr>
              <a:spLocks/>
            </p:cNvSpPr>
            <p:nvPr/>
          </p:nvSpPr>
          <p:spPr bwMode="auto">
            <a:xfrm>
              <a:off x="1625600" y="3041651"/>
              <a:ext cx="1519711"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Source IP address </a:t>
              </a:r>
            </a:p>
          </p:txBody>
        </p:sp>
        <p:sp>
          <p:nvSpPr>
            <p:cNvPr id="36" name="Rectangle 37"/>
            <p:cNvSpPr>
              <a:spLocks/>
            </p:cNvSpPr>
            <p:nvPr/>
          </p:nvSpPr>
          <p:spPr bwMode="auto">
            <a:xfrm>
              <a:off x="1114425" y="2406651"/>
              <a:ext cx="1005083"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Identification</a:t>
              </a:r>
            </a:p>
          </p:txBody>
        </p:sp>
        <p:sp>
          <p:nvSpPr>
            <p:cNvPr id="37" name="Line 38"/>
            <p:cNvSpPr>
              <a:spLocks noChangeShapeType="1"/>
            </p:cNvSpPr>
            <p:nvPr/>
          </p:nvSpPr>
          <p:spPr bwMode="auto">
            <a:xfrm>
              <a:off x="1168400" y="2028826"/>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38" name="Line 39"/>
            <p:cNvSpPr>
              <a:spLocks noChangeShapeType="1"/>
            </p:cNvSpPr>
            <p:nvPr/>
          </p:nvSpPr>
          <p:spPr bwMode="auto">
            <a:xfrm>
              <a:off x="1708150" y="2028826"/>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39" name="Line 40"/>
            <p:cNvSpPr>
              <a:spLocks noChangeShapeType="1"/>
            </p:cNvSpPr>
            <p:nvPr/>
          </p:nvSpPr>
          <p:spPr bwMode="auto">
            <a:xfrm>
              <a:off x="2484438" y="2355851"/>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40" name="Line 41"/>
            <p:cNvSpPr>
              <a:spLocks noChangeShapeType="1"/>
            </p:cNvSpPr>
            <p:nvPr/>
          </p:nvSpPr>
          <p:spPr bwMode="auto">
            <a:xfrm>
              <a:off x="3003550" y="235585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41" name="Line 42"/>
            <p:cNvSpPr>
              <a:spLocks noChangeShapeType="1"/>
            </p:cNvSpPr>
            <p:nvPr/>
          </p:nvSpPr>
          <p:spPr bwMode="auto">
            <a:xfrm>
              <a:off x="2484438" y="2670176"/>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42" name="Line 43"/>
            <p:cNvSpPr>
              <a:spLocks noChangeShapeType="1"/>
            </p:cNvSpPr>
            <p:nvPr/>
          </p:nvSpPr>
          <p:spPr bwMode="auto">
            <a:xfrm>
              <a:off x="1704975" y="267970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43" name="Rectangle 44"/>
            <p:cNvSpPr>
              <a:spLocks/>
            </p:cNvSpPr>
            <p:nvPr/>
          </p:nvSpPr>
          <p:spPr bwMode="auto">
            <a:xfrm>
              <a:off x="1446213" y="3355976"/>
              <a:ext cx="1848326"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Destination IP address </a:t>
              </a:r>
            </a:p>
          </p:txBody>
        </p:sp>
        <p:sp>
          <p:nvSpPr>
            <p:cNvPr id="44" name="Line 45"/>
            <p:cNvSpPr>
              <a:spLocks noChangeShapeType="1"/>
            </p:cNvSpPr>
            <p:nvPr/>
          </p:nvSpPr>
          <p:spPr bwMode="auto">
            <a:xfrm>
              <a:off x="742950" y="5060951"/>
              <a:ext cx="1588" cy="458787"/>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45" name="Line 46"/>
            <p:cNvSpPr>
              <a:spLocks noChangeShapeType="1"/>
            </p:cNvSpPr>
            <p:nvPr/>
          </p:nvSpPr>
          <p:spPr bwMode="auto">
            <a:xfrm>
              <a:off x="4186238" y="5062538"/>
              <a:ext cx="1587" cy="457200"/>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46" name="AutoShape 47"/>
            <p:cNvSpPr>
              <a:spLocks/>
            </p:cNvSpPr>
            <p:nvPr/>
          </p:nvSpPr>
          <p:spPr bwMode="auto">
            <a:xfrm>
              <a:off x="742950" y="5235576"/>
              <a:ext cx="3441700" cy="1384300"/>
            </a:xfrm>
            <a:prstGeom prst="roundRect">
              <a:avLst>
                <a:gd name="adj" fmla="val 10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47" name="Rectangle 48"/>
            <p:cNvSpPr>
              <a:spLocks/>
            </p:cNvSpPr>
            <p:nvPr/>
          </p:nvSpPr>
          <p:spPr bwMode="auto">
            <a:xfrm>
              <a:off x="2257425" y="6107113"/>
              <a:ext cx="647613"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pPr>
              <a:r>
                <a:rPr lang="en-US" sz="1400">
                  <a:latin typeface="Helvetica" charset="0"/>
                  <a:ea typeface="ＭＳ Ｐゴシック" charset="0"/>
                  <a:cs typeface="Helvetica" charset="0"/>
                  <a:sym typeface="Helvetica" charset="0"/>
                </a:rPr>
                <a:t>Payload</a:t>
              </a:r>
            </a:p>
          </p:txBody>
        </p:sp>
        <p:sp>
          <p:nvSpPr>
            <p:cNvPr id="48" name="Rectangle 49"/>
            <p:cNvSpPr>
              <a:spLocks/>
            </p:cNvSpPr>
            <p:nvPr/>
          </p:nvSpPr>
          <p:spPr bwMode="auto">
            <a:xfrm>
              <a:off x="2152650" y="5259388"/>
              <a:ext cx="617157"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i="1">
                  <a:latin typeface="Helvetica" charset="0"/>
                  <a:ea typeface="ＭＳ Ｐゴシック" charset="0"/>
                  <a:cs typeface="Helvetica" charset="0"/>
                  <a:sym typeface="Helvetica" charset="0"/>
                </a:rPr>
                <a:t>Options</a:t>
              </a:r>
            </a:p>
          </p:txBody>
        </p:sp>
        <p:sp>
          <p:nvSpPr>
            <p:cNvPr id="49" name="Rectangle 50"/>
            <p:cNvSpPr>
              <a:spLocks/>
            </p:cNvSpPr>
            <p:nvPr/>
          </p:nvSpPr>
          <p:spPr bwMode="auto">
            <a:xfrm>
              <a:off x="2152650" y="5602288"/>
              <a:ext cx="65"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endParaRPr lang="en-US" sz="1400" i="1">
                <a:latin typeface="Helvetica" charset="0"/>
                <a:ea typeface="ＭＳ Ｐゴシック" charset="0"/>
                <a:cs typeface="Helvetica" charset="0"/>
                <a:sym typeface="Helvetica" charset="0"/>
              </a:endParaRPr>
            </a:p>
          </p:txBody>
        </p:sp>
        <p:sp>
          <p:nvSpPr>
            <p:cNvPr id="50" name="Line 51"/>
            <p:cNvSpPr>
              <a:spLocks noChangeShapeType="1"/>
            </p:cNvSpPr>
            <p:nvPr/>
          </p:nvSpPr>
          <p:spPr bwMode="auto">
            <a:xfrm rot="10800000" flipH="1">
              <a:off x="762000" y="5545138"/>
              <a:ext cx="3400425" cy="9525"/>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grpSp>
      <p:pic>
        <p:nvPicPr>
          <p:cNvPr id="52" name="Image 51" descr="Rout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6370" y="3059114"/>
            <a:ext cx="1078429" cy="793561"/>
          </a:xfrm>
          <a:prstGeom prst="rect">
            <a:avLst/>
          </a:prstGeom>
        </p:spPr>
      </p:pic>
      <p:cxnSp>
        <p:nvCxnSpPr>
          <p:cNvPr id="54" name="Connecteur droit avec flèche 53"/>
          <p:cNvCxnSpPr/>
          <p:nvPr/>
        </p:nvCxnSpPr>
        <p:spPr>
          <a:xfrm>
            <a:off x="5716370" y="4241800"/>
            <a:ext cx="1078429"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55" name="Grouper 54"/>
          <p:cNvGrpSpPr/>
          <p:nvPr/>
        </p:nvGrpSpPr>
        <p:grpSpPr>
          <a:xfrm>
            <a:off x="6988175" y="1719263"/>
            <a:ext cx="3448050" cy="4613275"/>
            <a:chOff x="739775" y="2006601"/>
            <a:chExt cx="3448050" cy="4613275"/>
          </a:xfrm>
        </p:grpSpPr>
        <p:grpSp>
          <p:nvGrpSpPr>
            <p:cNvPr id="56" name="Group 5"/>
            <p:cNvGrpSpPr>
              <a:grpSpLocks/>
            </p:cNvGrpSpPr>
            <p:nvPr/>
          </p:nvGrpSpPr>
          <p:grpSpPr bwMode="auto">
            <a:xfrm>
              <a:off x="739775" y="3622676"/>
              <a:ext cx="3444875" cy="1611312"/>
              <a:chOff x="0" y="0"/>
              <a:chExt cx="2170" cy="1015"/>
            </a:xfrm>
          </p:grpSpPr>
          <p:sp>
            <p:nvSpPr>
              <p:cNvPr id="98" name="AutoShape 6"/>
              <p:cNvSpPr>
                <a:spLocks/>
              </p:cNvSpPr>
              <p:nvPr/>
            </p:nvSpPr>
            <p:spPr bwMode="auto">
              <a:xfrm>
                <a:off x="0" y="0"/>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99" name="AutoShape 7"/>
              <p:cNvSpPr>
                <a:spLocks/>
              </p:cNvSpPr>
              <p:nvPr/>
            </p:nvSpPr>
            <p:spPr bwMode="auto">
              <a:xfrm>
                <a:off x="0" y="203"/>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100" name="AutoShape 8"/>
              <p:cNvSpPr>
                <a:spLocks/>
              </p:cNvSpPr>
              <p:nvPr/>
            </p:nvSpPr>
            <p:spPr bwMode="auto">
              <a:xfrm>
                <a:off x="0" y="406"/>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101" name="AutoShape 9"/>
              <p:cNvSpPr>
                <a:spLocks/>
              </p:cNvSpPr>
              <p:nvPr/>
            </p:nvSpPr>
            <p:spPr bwMode="auto">
              <a:xfrm>
                <a:off x="0" y="609"/>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102" name="AutoShape 10"/>
              <p:cNvSpPr>
                <a:spLocks/>
              </p:cNvSpPr>
              <p:nvPr/>
            </p:nvSpPr>
            <p:spPr bwMode="auto">
              <a:xfrm>
                <a:off x="0" y="812"/>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grpSp>
        <p:sp>
          <p:nvSpPr>
            <p:cNvPr id="57" name="Rectangle 11"/>
            <p:cNvSpPr>
              <a:spLocks/>
            </p:cNvSpPr>
            <p:nvPr/>
          </p:nvSpPr>
          <p:spPr bwMode="auto">
            <a:xfrm>
              <a:off x="1062038" y="3676651"/>
              <a:ext cx="924933"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Source port</a:t>
              </a:r>
            </a:p>
          </p:txBody>
        </p:sp>
        <p:sp>
          <p:nvSpPr>
            <p:cNvPr id="58" name="Rectangle 12"/>
            <p:cNvSpPr>
              <a:spLocks/>
            </p:cNvSpPr>
            <p:nvPr/>
          </p:nvSpPr>
          <p:spPr bwMode="auto">
            <a:xfrm>
              <a:off x="2692400" y="3676651"/>
              <a:ext cx="1253548"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Destination port</a:t>
              </a:r>
            </a:p>
          </p:txBody>
        </p:sp>
        <p:sp>
          <p:nvSpPr>
            <p:cNvPr id="59" name="Line 13"/>
            <p:cNvSpPr>
              <a:spLocks noChangeShapeType="1"/>
            </p:cNvSpPr>
            <p:nvPr/>
          </p:nvSpPr>
          <p:spPr bwMode="auto">
            <a:xfrm>
              <a:off x="2498725" y="3640138"/>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60" name="Rectangle 14"/>
            <p:cNvSpPr>
              <a:spLocks/>
            </p:cNvSpPr>
            <p:nvPr/>
          </p:nvSpPr>
          <p:spPr bwMode="auto">
            <a:xfrm>
              <a:off x="1093788" y="4987926"/>
              <a:ext cx="846386"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Checksum</a:t>
              </a:r>
            </a:p>
          </p:txBody>
        </p:sp>
        <p:sp>
          <p:nvSpPr>
            <p:cNvPr id="61" name="Line 15"/>
            <p:cNvSpPr>
              <a:spLocks noChangeShapeType="1"/>
            </p:cNvSpPr>
            <p:nvPr/>
          </p:nvSpPr>
          <p:spPr bwMode="auto">
            <a:xfrm>
              <a:off x="2501900" y="491490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62" name="Rectangle 16"/>
            <p:cNvSpPr>
              <a:spLocks/>
            </p:cNvSpPr>
            <p:nvPr/>
          </p:nvSpPr>
          <p:spPr bwMode="auto">
            <a:xfrm>
              <a:off x="2820988" y="4965701"/>
              <a:ext cx="1133324"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Urgent pointer</a:t>
              </a:r>
            </a:p>
          </p:txBody>
        </p:sp>
        <p:sp>
          <p:nvSpPr>
            <p:cNvPr id="63" name="Rectangle 17"/>
            <p:cNvSpPr>
              <a:spLocks/>
            </p:cNvSpPr>
            <p:nvPr/>
          </p:nvSpPr>
          <p:spPr bwMode="auto">
            <a:xfrm>
              <a:off x="777875" y="4643438"/>
              <a:ext cx="1734257"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THL  Reserved  Flags</a:t>
              </a:r>
            </a:p>
          </p:txBody>
        </p:sp>
        <p:sp>
          <p:nvSpPr>
            <p:cNvPr id="64" name="Line 18"/>
            <p:cNvSpPr>
              <a:spLocks noChangeShapeType="1"/>
            </p:cNvSpPr>
            <p:nvPr/>
          </p:nvSpPr>
          <p:spPr bwMode="auto">
            <a:xfrm>
              <a:off x="2501900" y="461010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65" name="Line 19"/>
            <p:cNvSpPr>
              <a:spLocks noChangeShapeType="1"/>
            </p:cNvSpPr>
            <p:nvPr/>
          </p:nvSpPr>
          <p:spPr bwMode="auto">
            <a:xfrm>
              <a:off x="1123950" y="4595813"/>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66" name="Line 20"/>
            <p:cNvSpPr>
              <a:spLocks noChangeShapeType="1"/>
            </p:cNvSpPr>
            <p:nvPr/>
          </p:nvSpPr>
          <p:spPr bwMode="auto">
            <a:xfrm>
              <a:off x="1998663" y="4598988"/>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67" name="Rectangle 21"/>
            <p:cNvSpPr>
              <a:spLocks/>
            </p:cNvSpPr>
            <p:nvPr/>
          </p:nvSpPr>
          <p:spPr bwMode="auto">
            <a:xfrm>
              <a:off x="1554163" y="4322763"/>
              <a:ext cx="2019784"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Acknowledgment number</a:t>
              </a:r>
            </a:p>
          </p:txBody>
        </p:sp>
        <p:sp>
          <p:nvSpPr>
            <p:cNvPr id="68" name="Rectangle 22"/>
            <p:cNvSpPr>
              <a:spLocks/>
            </p:cNvSpPr>
            <p:nvPr/>
          </p:nvSpPr>
          <p:spPr bwMode="auto">
            <a:xfrm>
              <a:off x="1554163" y="4000501"/>
              <a:ext cx="1461939"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Sequence number</a:t>
              </a:r>
            </a:p>
          </p:txBody>
        </p:sp>
        <p:sp>
          <p:nvSpPr>
            <p:cNvPr id="69" name="Rectangle 23"/>
            <p:cNvSpPr>
              <a:spLocks/>
            </p:cNvSpPr>
            <p:nvPr/>
          </p:nvSpPr>
          <p:spPr bwMode="auto">
            <a:xfrm>
              <a:off x="2820988" y="4656138"/>
              <a:ext cx="637995"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pPr>
              <a:r>
                <a:rPr lang="en-US" sz="1400">
                  <a:latin typeface="Helvetica" charset="0"/>
                  <a:ea typeface="ＭＳ Ｐゴシック" charset="0"/>
                  <a:cs typeface="Helvetica" charset="0"/>
                  <a:sym typeface="Helvetica" charset="0"/>
                </a:rPr>
                <a:t>Window</a:t>
              </a:r>
            </a:p>
          </p:txBody>
        </p:sp>
        <p:grpSp>
          <p:nvGrpSpPr>
            <p:cNvPr id="70" name="Group 24"/>
            <p:cNvGrpSpPr>
              <a:grpSpLocks/>
            </p:cNvGrpSpPr>
            <p:nvPr/>
          </p:nvGrpSpPr>
          <p:grpSpPr bwMode="auto">
            <a:xfrm>
              <a:off x="742950" y="2014538"/>
              <a:ext cx="3444875" cy="1611313"/>
              <a:chOff x="0" y="0"/>
              <a:chExt cx="2170" cy="1015"/>
            </a:xfrm>
          </p:grpSpPr>
          <p:sp>
            <p:nvSpPr>
              <p:cNvPr id="93" name="AutoShape 25"/>
              <p:cNvSpPr>
                <a:spLocks/>
              </p:cNvSpPr>
              <p:nvPr/>
            </p:nvSpPr>
            <p:spPr bwMode="auto">
              <a:xfrm>
                <a:off x="0" y="0"/>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94" name="AutoShape 26"/>
              <p:cNvSpPr>
                <a:spLocks/>
              </p:cNvSpPr>
              <p:nvPr/>
            </p:nvSpPr>
            <p:spPr bwMode="auto">
              <a:xfrm>
                <a:off x="0" y="204"/>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95" name="AutoShape 27"/>
              <p:cNvSpPr>
                <a:spLocks/>
              </p:cNvSpPr>
              <p:nvPr/>
            </p:nvSpPr>
            <p:spPr bwMode="auto">
              <a:xfrm>
                <a:off x="0" y="407"/>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96" name="AutoShape 28"/>
              <p:cNvSpPr>
                <a:spLocks/>
              </p:cNvSpPr>
              <p:nvPr/>
            </p:nvSpPr>
            <p:spPr bwMode="auto">
              <a:xfrm>
                <a:off x="0" y="609"/>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97" name="AutoShape 29"/>
              <p:cNvSpPr>
                <a:spLocks/>
              </p:cNvSpPr>
              <p:nvPr/>
            </p:nvSpPr>
            <p:spPr bwMode="auto">
              <a:xfrm>
                <a:off x="0" y="812"/>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grpSp>
        <p:sp>
          <p:nvSpPr>
            <p:cNvPr id="71" name="Rectangle 30"/>
            <p:cNvSpPr>
              <a:spLocks/>
            </p:cNvSpPr>
            <p:nvPr/>
          </p:nvSpPr>
          <p:spPr bwMode="auto">
            <a:xfrm>
              <a:off x="828675" y="2068513"/>
              <a:ext cx="1496760" cy="1867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err="1">
                  <a:latin typeface="Helvetica" charset="0"/>
                  <a:ea typeface="ＭＳ Ｐゴシック" charset="0"/>
                  <a:cs typeface="Helvetica" charset="0"/>
                  <a:sym typeface="Helvetica" charset="0"/>
                </a:rPr>
                <a:t>Ver</a:t>
              </a:r>
              <a:r>
                <a:rPr lang="en-US" sz="1400">
                  <a:latin typeface="Helvetica" charset="0"/>
                  <a:ea typeface="ＭＳ Ｐゴシック" charset="0"/>
                  <a:cs typeface="Helvetica" charset="0"/>
                  <a:sym typeface="Helvetica" charset="0"/>
                </a:rPr>
                <a:t>    IHL       </a:t>
              </a:r>
              <a:r>
                <a:rPr lang="en-US" sz="1400" b="1">
                  <a:latin typeface="Helvetica" charset="0"/>
                  <a:ea typeface="ＭＳ Ｐゴシック" charset="0"/>
                  <a:cs typeface="Helvetica" charset="0"/>
                  <a:sym typeface="Helvetica" charset="0"/>
                </a:rPr>
                <a:t> </a:t>
              </a:r>
              <a:r>
                <a:rPr lang="en-US" sz="1400" b="1" i="1" err="1">
                  <a:solidFill>
                    <a:srgbClr val="FF6600"/>
                  </a:solidFill>
                  <a:latin typeface="Helvetica" charset="0"/>
                  <a:ea typeface="ＭＳ Ｐゴシック" charset="0"/>
                  <a:cs typeface="Helvetica" charset="0"/>
                  <a:sym typeface="Helvetica" charset="0"/>
                </a:rPr>
                <a:t>ToS</a:t>
              </a:r>
              <a:endParaRPr lang="en-US" sz="1400" b="1" i="1">
                <a:solidFill>
                  <a:srgbClr val="FF6600"/>
                </a:solidFill>
                <a:latin typeface="Helvetica" charset="0"/>
                <a:ea typeface="ＭＳ Ｐゴシック" charset="0"/>
                <a:cs typeface="Helvetica" charset="0"/>
                <a:sym typeface="Helvetica" charset="0"/>
              </a:endParaRPr>
            </a:p>
          </p:txBody>
        </p:sp>
        <p:sp>
          <p:nvSpPr>
            <p:cNvPr id="72" name="Rectangle 31"/>
            <p:cNvSpPr>
              <a:spLocks/>
            </p:cNvSpPr>
            <p:nvPr/>
          </p:nvSpPr>
          <p:spPr bwMode="auto">
            <a:xfrm>
              <a:off x="2862263" y="2070101"/>
              <a:ext cx="998287"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b="1" i="1">
                  <a:solidFill>
                    <a:srgbClr val="FF6600"/>
                  </a:solidFill>
                  <a:latin typeface="Helvetica" charset="0"/>
                  <a:ea typeface="ＭＳ Ｐゴシック" charset="0"/>
                  <a:cs typeface="Helvetica" charset="0"/>
                  <a:sym typeface="Helvetica" charset="0"/>
                </a:rPr>
                <a:t>Total length</a:t>
              </a:r>
            </a:p>
          </p:txBody>
        </p:sp>
        <p:sp>
          <p:nvSpPr>
            <p:cNvPr id="73" name="Line 32"/>
            <p:cNvSpPr>
              <a:spLocks noChangeShapeType="1"/>
            </p:cNvSpPr>
            <p:nvPr/>
          </p:nvSpPr>
          <p:spPr bwMode="auto">
            <a:xfrm>
              <a:off x="2487613" y="2006601"/>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74" name="Rectangle 33"/>
            <p:cNvSpPr>
              <a:spLocks/>
            </p:cNvSpPr>
            <p:nvPr/>
          </p:nvSpPr>
          <p:spPr bwMode="auto">
            <a:xfrm>
              <a:off x="2840038" y="2711451"/>
              <a:ext cx="908026" cy="1867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b="1">
                  <a:solidFill>
                    <a:srgbClr val="FF0000"/>
                  </a:solidFill>
                  <a:latin typeface="Helvetica" charset="0"/>
                  <a:ea typeface="ＭＳ Ｐゴシック" charset="0"/>
                  <a:cs typeface="Helvetica" charset="0"/>
                  <a:sym typeface="Helvetica" charset="0"/>
                </a:rPr>
                <a:t>Checksum</a:t>
              </a:r>
            </a:p>
          </p:txBody>
        </p:sp>
        <p:sp>
          <p:nvSpPr>
            <p:cNvPr id="75" name="Rectangle 34"/>
            <p:cNvSpPr>
              <a:spLocks/>
            </p:cNvSpPr>
            <p:nvPr/>
          </p:nvSpPr>
          <p:spPr bwMode="auto">
            <a:xfrm>
              <a:off x="914400" y="2717801"/>
              <a:ext cx="1533160" cy="1867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    </a:t>
              </a:r>
              <a:r>
                <a:rPr lang="en-US" sz="1400" b="1">
                  <a:solidFill>
                    <a:srgbClr val="FF0000"/>
                  </a:solidFill>
                  <a:latin typeface="Helvetica" charset="0"/>
                  <a:ea typeface="ＭＳ Ｐゴシック" charset="0"/>
                  <a:cs typeface="Helvetica" charset="0"/>
                  <a:sym typeface="Helvetica" charset="0"/>
                </a:rPr>
                <a:t>TTL </a:t>
              </a:r>
              <a:r>
                <a:rPr lang="en-US" sz="1400">
                  <a:latin typeface="Helvetica" charset="0"/>
                  <a:ea typeface="ＭＳ Ｐゴシック" charset="0"/>
                  <a:cs typeface="Helvetica" charset="0"/>
                  <a:sym typeface="Helvetica" charset="0"/>
                </a:rPr>
                <a:t>      Protocol</a:t>
              </a:r>
            </a:p>
          </p:txBody>
        </p:sp>
        <p:sp>
          <p:nvSpPr>
            <p:cNvPr id="76" name="Rectangle 35"/>
            <p:cNvSpPr>
              <a:spLocks/>
            </p:cNvSpPr>
            <p:nvPr/>
          </p:nvSpPr>
          <p:spPr bwMode="auto">
            <a:xfrm>
              <a:off x="2549525" y="2408238"/>
              <a:ext cx="1564456" cy="1867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b="1" i="1">
                  <a:solidFill>
                    <a:srgbClr val="FF6600"/>
                  </a:solidFill>
                  <a:latin typeface="Helvetica" charset="0"/>
                  <a:ea typeface="ＭＳ Ｐゴシック" charset="0"/>
                  <a:cs typeface="Helvetica" charset="0"/>
                  <a:sym typeface="Helvetica" charset="0"/>
                </a:rPr>
                <a:t>Flags Frag. Offset</a:t>
              </a:r>
            </a:p>
          </p:txBody>
        </p:sp>
        <p:sp>
          <p:nvSpPr>
            <p:cNvPr id="77" name="Rectangle 36"/>
            <p:cNvSpPr>
              <a:spLocks/>
            </p:cNvSpPr>
            <p:nvPr/>
          </p:nvSpPr>
          <p:spPr bwMode="auto">
            <a:xfrm>
              <a:off x="1625600" y="3041651"/>
              <a:ext cx="1519711"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Source IP address </a:t>
              </a:r>
            </a:p>
          </p:txBody>
        </p:sp>
        <p:sp>
          <p:nvSpPr>
            <p:cNvPr id="78" name="Rectangle 37"/>
            <p:cNvSpPr>
              <a:spLocks/>
            </p:cNvSpPr>
            <p:nvPr/>
          </p:nvSpPr>
          <p:spPr bwMode="auto">
            <a:xfrm>
              <a:off x="1114425" y="2406651"/>
              <a:ext cx="1005083"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Identification</a:t>
              </a:r>
            </a:p>
          </p:txBody>
        </p:sp>
        <p:sp>
          <p:nvSpPr>
            <p:cNvPr id="79" name="Line 38"/>
            <p:cNvSpPr>
              <a:spLocks noChangeShapeType="1"/>
            </p:cNvSpPr>
            <p:nvPr/>
          </p:nvSpPr>
          <p:spPr bwMode="auto">
            <a:xfrm>
              <a:off x="1168400" y="2028826"/>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80" name="Line 39"/>
            <p:cNvSpPr>
              <a:spLocks noChangeShapeType="1"/>
            </p:cNvSpPr>
            <p:nvPr/>
          </p:nvSpPr>
          <p:spPr bwMode="auto">
            <a:xfrm>
              <a:off x="1708150" y="2028826"/>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81" name="Line 40"/>
            <p:cNvSpPr>
              <a:spLocks noChangeShapeType="1"/>
            </p:cNvSpPr>
            <p:nvPr/>
          </p:nvSpPr>
          <p:spPr bwMode="auto">
            <a:xfrm>
              <a:off x="2484438" y="2355851"/>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82" name="Line 41"/>
            <p:cNvSpPr>
              <a:spLocks noChangeShapeType="1"/>
            </p:cNvSpPr>
            <p:nvPr/>
          </p:nvSpPr>
          <p:spPr bwMode="auto">
            <a:xfrm>
              <a:off x="3003550" y="235585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83" name="Line 42"/>
            <p:cNvSpPr>
              <a:spLocks noChangeShapeType="1"/>
            </p:cNvSpPr>
            <p:nvPr/>
          </p:nvSpPr>
          <p:spPr bwMode="auto">
            <a:xfrm>
              <a:off x="2484438" y="2670176"/>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84" name="Line 43"/>
            <p:cNvSpPr>
              <a:spLocks noChangeShapeType="1"/>
            </p:cNvSpPr>
            <p:nvPr/>
          </p:nvSpPr>
          <p:spPr bwMode="auto">
            <a:xfrm>
              <a:off x="1704975" y="267970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85" name="Rectangle 44"/>
            <p:cNvSpPr>
              <a:spLocks/>
            </p:cNvSpPr>
            <p:nvPr/>
          </p:nvSpPr>
          <p:spPr bwMode="auto">
            <a:xfrm>
              <a:off x="1446213" y="3355976"/>
              <a:ext cx="1848326"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Destination IP address </a:t>
              </a:r>
            </a:p>
          </p:txBody>
        </p:sp>
        <p:sp>
          <p:nvSpPr>
            <p:cNvPr id="86" name="Line 45"/>
            <p:cNvSpPr>
              <a:spLocks noChangeShapeType="1"/>
            </p:cNvSpPr>
            <p:nvPr/>
          </p:nvSpPr>
          <p:spPr bwMode="auto">
            <a:xfrm>
              <a:off x="742950" y="5060951"/>
              <a:ext cx="1588" cy="458787"/>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87" name="Line 46"/>
            <p:cNvSpPr>
              <a:spLocks noChangeShapeType="1"/>
            </p:cNvSpPr>
            <p:nvPr/>
          </p:nvSpPr>
          <p:spPr bwMode="auto">
            <a:xfrm>
              <a:off x="4186238" y="5062538"/>
              <a:ext cx="1587" cy="457200"/>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88" name="AutoShape 47"/>
            <p:cNvSpPr>
              <a:spLocks/>
            </p:cNvSpPr>
            <p:nvPr/>
          </p:nvSpPr>
          <p:spPr bwMode="auto">
            <a:xfrm>
              <a:off x="742950" y="5235576"/>
              <a:ext cx="3441700" cy="1384300"/>
            </a:xfrm>
            <a:prstGeom prst="roundRect">
              <a:avLst>
                <a:gd name="adj" fmla="val 10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89" name="Rectangle 48"/>
            <p:cNvSpPr>
              <a:spLocks/>
            </p:cNvSpPr>
            <p:nvPr/>
          </p:nvSpPr>
          <p:spPr bwMode="auto">
            <a:xfrm>
              <a:off x="2257425" y="6107113"/>
              <a:ext cx="647613"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pPr>
              <a:r>
                <a:rPr lang="en-US" sz="1400">
                  <a:latin typeface="Helvetica" charset="0"/>
                  <a:ea typeface="ＭＳ Ｐゴシック" charset="0"/>
                  <a:cs typeface="Helvetica" charset="0"/>
                  <a:sym typeface="Helvetica" charset="0"/>
                </a:rPr>
                <a:t>Payload</a:t>
              </a:r>
            </a:p>
          </p:txBody>
        </p:sp>
        <p:sp>
          <p:nvSpPr>
            <p:cNvPr id="90" name="Rectangle 49"/>
            <p:cNvSpPr>
              <a:spLocks/>
            </p:cNvSpPr>
            <p:nvPr/>
          </p:nvSpPr>
          <p:spPr bwMode="auto">
            <a:xfrm>
              <a:off x="2152650" y="5259388"/>
              <a:ext cx="617157"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i="1">
                  <a:latin typeface="Helvetica" charset="0"/>
                  <a:ea typeface="ＭＳ Ｐゴシック" charset="0"/>
                  <a:cs typeface="Helvetica" charset="0"/>
                  <a:sym typeface="Helvetica" charset="0"/>
                </a:rPr>
                <a:t>Options</a:t>
              </a:r>
            </a:p>
          </p:txBody>
        </p:sp>
        <p:sp>
          <p:nvSpPr>
            <p:cNvPr id="91" name="Rectangle 50"/>
            <p:cNvSpPr>
              <a:spLocks/>
            </p:cNvSpPr>
            <p:nvPr/>
          </p:nvSpPr>
          <p:spPr bwMode="auto">
            <a:xfrm>
              <a:off x="2152650" y="5602288"/>
              <a:ext cx="65"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endParaRPr lang="en-US" sz="1400" i="1">
                <a:latin typeface="Helvetica" charset="0"/>
                <a:ea typeface="ＭＳ Ｐゴシック" charset="0"/>
                <a:cs typeface="Helvetica" charset="0"/>
                <a:sym typeface="Helvetica" charset="0"/>
              </a:endParaRPr>
            </a:p>
          </p:txBody>
        </p:sp>
        <p:sp>
          <p:nvSpPr>
            <p:cNvPr id="92" name="Line 51"/>
            <p:cNvSpPr>
              <a:spLocks noChangeShapeType="1"/>
            </p:cNvSpPr>
            <p:nvPr/>
          </p:nvSpPr>
          <p:spPr bwMode="auto">
            <a:xfrm rot="10800000" flipH="1">
              <a:off x="762000" y="5545138"/>
              <a:ext cx="3400425" cy="9525"/>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grpSp>
      <p:cxnSp>
        <p:nvCxnSpPr>
          <p:cNvPr id="53" name="Connecteur droit avec flèche 52"/>
          <p:cNvCxnSpPr/>
          <p:nvPr/>
        </p:nvCxnSpPr>
        <p:spPr>
          <a:xfrm>
            <a:off x="1795253" y="1717675"/>
            <a:ext cx="12330" cy="1557338"/>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03" name="Connecteur droit avec flèche 102"/>
          <p:cNvCxnSpPr/>
          <p:nvPr/>
        </p:nvCxnSpPr>
        <p:spPr>
          <a:xfrm>
            <a:off x="1807583" y="3275013"/>
            <a:ext cx="12330" cy="305752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05" name="Rectangle 30"/>
          <p:cNvSpPr>
            <a:spLocks/>
          </p:cNvSpPr>
          <p:nvPr/>
        </p:nvSpPr>
        <p:spPr bwMode="auto">
          <a:xfrm>
            <a:off x="1722768" y="2345654"/>
            <a:ext cx="169630" cy="186718"/>
          </a:xfrm>
          <a:prstGeom prst="rect">
            <a:avLst/>
          </a:prstGeom>
          <a:solidFill>
            <a:srgbClr val="FFFFFF"/>
          </a:solidFill>
          <a:ln w="12700">
            <a:noFill/>
            <a:miter lim="800000"/>
            <a:headEnd type="none" w="med" len="med"/>
            <a:tailEnd type="none" w="med" len="med"/>
          </a:ln>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IP</a:t>
            </a:r>
          </a:p>
        </p:txBody>
      </p:sp>
      <p:sp>
        <p:nvSpPr>
          <p:cNvPr id="106" name="Rectangle 30"/>
          <p:cNvSpPr>
            <a:spLocks/>
          </p:cNvSpPr>
          <p:nvPr/>
        </p:nvSpPr>
        <p:spPr bwMode="auto">
          <a:xfrm>
            <a:off x="1611799" y="4278787"/>
            <a:ext cx="359073" cy="186718"/>
          </a:xfrm>
          <a:prstGeom prst="rect">
            <a:avLst/>
          </a:prstGeom>
          <a:solidFill>
            <a:srgbClr val="FFFFFF"/>
          </a:solidFill>
          <a:ln w="12700">
            <a:noFill/>
            <a:miter lim="800000"/>
            <a:headEnd type="none" w="med" len="med"/>
            <a:tailEnd type="none" w="med" len="med"/>
          </a:ln>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TCP</a:t>
            </a:r>
          </a:p>
        </p:txBody>
      </p:sp>
    </p:spTree>
    <p:extLst>
      <p:ext uri="{BB962C8B-B14F-4D97-AF65-F5344CB8AC3E}">
        <p14:creationId xmlns:p14="http://schemas.microsoft.com/office/powerpoint/2010/main" val="384913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1A1B0-4A59-071A-B249-61DEC7D83E77}"/>
              </a:ext>
            </a:extLst>
          </p:cNvPr>
          <p:cNvSpPr>
            <a:spLocks noGrp="1"/>
          </p:cNvSpPr>
          <p:nvPr>
            <p:ph type="title"/>
          </p:nvPr>
        </p:nvSpPr>
        <p:spPr/>
        <p:txBody>
          <a:bodyPr/>
          <a:lstStyle/>
          <a:p>
            <a:r>
              <a:rPr lang="en-BE"/>
              <a:t>Network Address Translation (NAT)</a:t>
            </a:r>
          </a:p>
        </p:txBody>
      </p:sp>
      <p:sp>
        <p:nvSpPr>
          <p:cNvPr id="3" name="Content Placeholder 2">
            <a:extLst>
              <a:ext uri="{FF2B5EF4-FFF2-40B4-BE49-F238E27FC236}">
                <a16:creationId xmlns:a16="http://schemas.microsoft.com/office/drawing/2014/main" id="{3C2FA635-CA12-AF16-9DD8-83CCE9222621}"/>
              </a:ext>
            </a:extLst>
          </p:cNvPr>
          <p:cNvSpPr>
            <a:spLocks noGrp="1"/>
          </p:cNvSpPr>
          <p:nvPr>
            <p:ph idx="1"/>
          </p:nvPr>
        </p:nvSpPr>
        <p:spPr/>
        <p:txBody>
          <a:bodyPr/>
          <a:lstStyle/>
          <a:p>
            <a:r>
              <a:rPr lang="en-BE"/>
              <a:t>A NAT allows to share a single public IP address among several hosts</a:t>
            </a:r>
          </a:p>
        </p:txBody>
      </p:sp>
      <p:sp>
        <p:nvSpPr>
          <p:cNvPr id="4" name="Cloud 3">
            <a:extLst>
              <a:ext uri="{FF2B5EF4-FFF2-40B4-BE49-F238E27FC236}">
                <a16:creationId xmlns:a16="http://schemas.microsoft.com/office/drawing/2014/main" id="{AA29DF3A-CC38-8D66-B6E4-71310E5F3341}"/>
              </a:ext>
            </a:extLst>
          </p:cNvPr>
          <p:cNvSpPr/>
          <p:nvPr/>
        </p:nvSpPr>
        <p:spPr>
          <a:xfrm>
            <a:off x="6096000" y="3100387"/>
            <a:ext cx="3128962" cy="16002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a:t>Internet</a:t>
            </a:r>
          </a:p>
        </p:txBody>
      </p:sp>
      <p:pic>
        <p:nvPicPr>
          <p:cNvPr id="6" name="Graphic 5" descr="Internet with solid fill">
            <a:extLst>
              <a:ext uri="{FF2B5EF4-FFF2-40B4-BE49-F238E27FC236}">
                <a16:creationId xmlns:a16="http://schemas.microsoft.com/office/drawing/2014/main" id="{A991270E-3AA3-8696-349F-7510AEAC5B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3066" y="3786187"/>
            <a:ext cx="914400" cy="914400"/>
          </a:xfrm>
          <a:prstGeom prst="rect">
            <a:avLst/>
          </a:prstGeom>
        </p:spPr>
      </p:pic>
      <p:pic>
        <p:nvPicPr>
          <p:cNvPr id="8" name="Graphic 7" descr="Laptop with solid fill">
            <a:extLst>
              <a:ext uri="{FF2B5EF4-FFF2-40B4-BE49-F238E27FC236}">
                <a16:creationId xmlns:a16="http://schemas.microsoft.com/office/drawing/2014/main" id="{5D595F52-46BB-43ED-9511-931197D51E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0894" y="2643187"/>
            <a:ext cx="914400" cy="914400"/>
          </a:xfrm>
          <a:prstGeom prst="rect">
            <a:avLst/>
          </a:prstGeom>
        </p:spPr>
      </p:pic>
      <p:pic>
        <p:nvPicPr>
          <p:cNvPr id="10" name="Graphic 9" descr="Smart Phone with solid fill">
            <a:extLst>
              <a:ext uri="{FF2B5EF4-FFF2-40B4-BE49-F238E27FC236}">
                <a16:creationId xmlns:a16="http://schemas.microsoft.com/office/drawing/2014/main" id="{017E835A-0B49-6CCE-2105-2758CE8264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09926" y="4976813"/>
            <a:ext cx="914400" cy="914400"/>
          </a:xfrm>
          <a:prstGeom prst="rect">
            <a:avLst/>
          </a:prstGeom>
        </p:spPr>
      </p:pic>
      <p:pic>
        <p:nvPicPr>
          <p:cNvPr id="12" name="Graphic 11" descr="Smart Phone outline">
            <a:extLst>
              <a:ext uri="{FF2B5EF4-FFF2-40B4-BE49-F238E27FC236}">
                <a16:creationId xmlns:a16="http://schemas.microsoft.com/office/drawing/2014/main" id="{878CF627-E49D-35AC-1C89-C39A3C34AE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19595" y="5262563"/>
            <a:ext cx="914400" cy="914400"/>
          </a:xfrm>
          <a:prstGeom prst="rect">
            <a:avLst/>
          </a:prstGeom>
        </p:spPr>
      </p:pic>
      <p:pic>
        <p:nvPicPr>
          <p:cNvPr id="14" name="Graphic 13" descr="Wireless router outline">
            <a:extLst>
              <a:ext uri="{FF2B5EF4-FFF2-40B4-BE49-F238E27FC236}">
                <a16:creationId xmlns:a16="http://schemas.microsoft.com/office/drawing/2014/main" id="{A7F80ED1-2FC9-BDDC-17C4-D860EF9F90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60160" y="3421460"/>
            <a:ext cx="914400" cy="914400"/>
          </a:xfrm>
          <a:prstGeom prst="rect">
            <a:avLst/>
          </a:prstGeom>
        </p:spPr>
      </p:pic>
      <p:cxnSp>
        <p:nvCxnSpPr>
          <p:cNvPr id="16" name="Straight Connector 15">
            <a:extLst>
              <a:ext uri="{FF2B5EF4-FFF2-40B4-BE49-F238E27FC236}">
                <a16:creationId xmlns:a16="http://schemas.microsoft.com/office/drawing/2014/main" id="{B4829B05-9587-48E2-0321-7CC8191A79C1}"/>
              </a:ext>
            </a:extLst>
          </p:cNvPr>
          <p:cNvCxnSpPr/>
          <p:nvPr/>
        </p:nvCxnSpPr>
        <p:spPr>
          <a:xfrm flipV="1">
            <a:off x="5629275" y="4001294"/>
            <a:ext cx="628650" cy="113506"/>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Graphic 17" descr="Server outline">
            <a:extLst>
              <a:ext uri="{FF2B5EF4-FFF2-40B4-BE49-F238E27FC236}">
                <a16:creationId xmlns:a16="http://schemas.microsoft.com/office/drawing/2014/main" id="{13D74F84-44A1-C5D2-1CE5-A684A57F3BC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24962" y="2699856"/>
            <a:ext cx="914400" cy="914400"/>
          </a:xfrm>
          <a:prstGeom prst="rect">
            <a:avLst/>
          </a:prstGeom>
        </p:spPr>
      </p:pic>
      <p:cxnSp>
        <p:nvCxnSpPr>
          <p:cNvPr id="20" name="Straight Connector 19">
            <a:extLst>
              <a:ext uri="{FF2B5EF4-FFF2-40B4-BE49-F238E27FC236}">
                <a16:creationId xmlns:a16="http://schemas.microsoft.com/office/drawing/2014/main" id="{127C0645-D065-DD4D-C730-4AD9C74B4535}"/>
              </a:ext>
            </a:extLst>
          </p:cNvPr>
          <p:cNvCxnSpPr/>
          <p:nvPr/>
        </p:nvCxnSpPr>
        <p:spPr>
          <a:xfrm>
            <a:off x="3844533" y="3421460"/>
            <a:ext cx="1015627" cy="636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1534B59-0394-DE47-8A55-725D3BD6A18D}"/>
              </a:ext>
            </a:extLst>
          </p:cNvPr>
          <p:cNvCxnSpPr>
            <a:cxnSpLocks/>
          </p:cNvCxnSpPr>
          <p:nvPr/>
        </p:nvCxnSpPr>
        <p:spPr>
          <a:xfrm flipV="1">
            <a:off x="2471140" y="4114800"/>
            <a:ext cx="238902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44C277E-5E1E-47DE-166D-64CF3B6A65EB}"/>
              </a:ext>
            </a:extLst>
          </p:cNvPr>
          <p:cNvCxnSpPr>
            <a:cxnSpLocks/>
          </p:cNvCxnSpPr>
          <p:nvPr/>
        </p:nvCxnSpPr>
        <p:spPr>
          <a:xfrm flipV="1">
            <a:off x="3648094" y="4195762"/>
            <a:ext cx="1370742" cy="886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49B40B9-269B-CB05-9FDF-3C9764E442CA}"/>
              </a:ext>
            </a:extLst>
          </p:cNvPr>
          <p:cNvCxnSpPr>
            <a:cxnSpLocks/>
          </p:cNvCxnSpPr>
          <p:nvPr/>
        </p:nvCxnSpPr>
        <p:spPr>
          <a:xfrm flipV="1">
            <a:off x="4839953" y="4172743"/>
            <a:ext cx="341647" cy="108982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4720C40-779C-0D94-90FA-177287678284}"/>
              </a:ext>
            </a:extLst>
          </p:cNvPr>
          <p:cNvSpPr txBox="1"/>
          <p:nvPr/>
        </p:nvSpPr>
        <p:spPr>
          <a:xfrm>
            <a:off x="4191108" y="6267054"/>
            <a:ext cx="942887" cy="369332"/>
          </a:xfrm>
          <a:prstGeom prst="rect">
            <a:avLst/>
          </a:prstGeom>
          <a:noFill/>
        </p:spPr>
        <p:txBody>
          <a:bodyPr wrap="none" rtlCol="0">
            <a:spAutoFit/>
          </a:bodyPr>
          <a:lstStyle/>
          <a:p>
            <a:r>
              <a:rPr lang="en-BE"/>
              <a:t>10.0.0.9</a:t>
            </a:r>
          </a:p>
        </p:txBody>
      </p:sp>
      <p:sp>
        <p:nvSpPr>
          <p:cNvPr id="29" name="TextBox 28">
            <a:extLst>
              <a:ext uri="{FF2B5EF4-FFF2-40B4-BE49-F238E27FC236}">
                <a16:creationId xmlns:a16="http://schemas.microsoft.com/office/drawing/2014/main" id="{0816F493-BB1A-5FF9-5B1C-BFE6F2264797}"/>
              </a:ext>
            </a:extLst>
          </p:cNvPr>
          <p:cNvSpPr txBox="1"/>
          <p:nvPr/>
        </p:nvSpPr>
        <p:spPr>
          <a:xfrm>
            <a:off x="2705207" y="5897920"/>
            <a:ext cx="1059906" cy="369332"/>
          </a:xfrm>
          <a:prstGeom prst="rect">
            <a:avLst/>
          </a:prstGeom>
          <a:noFill/>
        </p:spPr>
        <p:txBody>
          <a:bodyPr wrap="none" rtlCol="0">
            <a:spAutoFit/>
          </a:bodyPr>
          <a:lstStyle/>
          <a:p>
            <a:r>
              <a:rPr lang="en-BE"/>
              <a:t>10.0.0.12</a:t>
            </a:r>
          </a:p>
        </p:txBody>
      </p:sp>
      <p:sp>
        <p:nvSpPr>
          <p:cNvPr id="30" name="TextBox 29">
            <a:extLst>
              <a:ext uri="{FF2B5EF4-FFF2-40B4-BE49-F238E27FC236}">
                <a16:creationId xmlns:a16="http://schemas.microsoft.com/office/drawing/2014/main" id="{ACF71F44-76C6-C0FD-56AB-E539D43619BA}"/>
              </a:ext>
            </a:extLst>
          </p:cNvPr>
          <p:cNvSpPr txBox="1"/>
          <p:nvPr/>
        </p:nvSpPr>
        <p:spPr>
          <a:xfrm>
            <a:off x="1487921" y="4555410"/>
            <a:ext cx="942887" cy="369332"/>
          </a:xfrm>
          <a:prstGeom prst="rect">
            <a:avLst/>
          </a:prstGeom>
          <a:noFill/>
        </p:spPr>
        <p:txBody>
          <a:bodyPr wrap="none" rtlCol="0">
            <a:spAutoFit/>
          </a:bodyPr>
          <a:lstStyle/>
          <a:p>
            <a:r>
              <a:rPr lang="en-BE"/>
              <a:t>10.0.0.6</a:t>
            </a:r>
          </a:p>
        </p:txBody>
      </p:sp>
      <p:sp>
        <p:nvSpPr>
          <p:cNvPr id="31" name="TextBox 30">
            <a:extLst>
              <a:ext uri="{FF2B5EF4-FFF2-40B4-BE49-F238E27FC236}">
                <a16:creationId xmlns:a16="http://schemas.microsoft.com/office/drawing/2014/main" id="{31FC3E83-B59E-F157-7336-78817C1697BB}"/>
              </a:ext>
            </a:extLst>
          </p:cNvPr>
          <p:cNvSpPr txBox="1"/>
          <p:nvPr/>
        </p:nvSpPr>
        <p:spPr>
          <a:xfrm>
            <a:off x="2851684" y="3357921"/>
            <a:ext cx="942887" cy="369332"/>
          </a:xfrm>
          <a:prstGeom prst="rect">
            <a:avLst/>
          </a:prstGeom>
          <a:noFill/>
        </p:spPr>
        <p:txBody>
          <a:bodyPr wrap="none" rtlCol="0">
            <a:spAutoFit/>
          </a:bodyPr>
          <a:lstStyle/>
          <a:p>
            <a:r>
              <a:rPr lang="en-BE"/>
              <a:t>10.0.0.8</a:t>
            </a:r>
          </a:p>
        </p:txBody>
      </p:sp>
      <p:sp>
        <p:nvSpPr>
          <p:cNvPr id="32" name="TextBox 31">
            <a:extLst>
              <a:ext uri="{FF2B5EF4-FFF2-40B4-BE49-F238E27FC236}">
                <a16:creationId xmlns:a16="http://schemas.microsoft.com/office/drawing/2014/main" id="{B4A96A0C-F302-8BAA-0388-1DE85126FE56}"/>
              </a:ext>
            </a:extLst>
          </p:cNvPr>
          <p:cNvSpPr txBox="1"/>
          <p:nvPr/>
        </p:nvSpPr>
        <p:spPr>
          <a:xfrm>
            <a:off x="5240702" y="4298990"/>
            <a:ext cx="825867" cy="369332"/>
          </a:xfrm>
          <a:prstGeom prst="rect">
            <a:avLst/>
          </a:prstGeom>
          <a:noFill/>
        </p:spPr>
        <p:txBody>
          <a:bodyPr wrap="none" rtlCol="0">
            <a:spAutoFit/>
          </a:bodyPr>
          <a:lstStyle/>
          <a:p>
            <a:r>
              <a:rPr lang="en-BE">
                <a:ln>
                  <a:solidFill>
                    <a:srgbClr val="FF0000"/>
                  </a:solidFill>
                </a:ln>
              </a:rPr>
              <a:t>1.2.3.4</a:t>
            </a:r>
          </a:p>
        </p:txBody>
      </p:sp>
      <p:sp>
        <p:nvSpPr>
          <p:cNvPr id="33" name="TextBox 32">
            <a:extLst>
              <a:ext uri="{FF2B5EF4-FFF2-40B4-BE49-F238E27FC236}">
                <a16:creationId xmlns:a16="http://schemas.microsoft.com/office/drawing/2014/main" id="{F4375EE0-D95D-F074-7BD1-CF8079CA3155}"/>
              </a:ext>
            </a:extLst>
          </p:cNvPr>
          <p:cNvSpPr txBox="1"/>
          <p:nvPr/>
        </p:nvSpPr>
        <p:spPr>
          <a:xfrm>
            <a:off x="9419247" y="3555087"/>
            <a:ext cx="825867" cy="369332"/>
          </a:xfrm>
          <a:prstGeom prst="rect">
            <a:avLst/>
          </a:prstGeom>
          <a:noFill/>
        </p:spPr>
        <p:txBody>
          <a:bodyPr wrap="none" rtlCol="0">
            <a:spAutoFit/>
          </a:bodyPr>
          <a:lstStyle/>
          <a:p>
            <a:r>
              <a:rPr lang="en-BE">
                <a:ln>
                  <a:solidFill>
                    <a:srgbClr val="FF0000"/>
                  </a:solidFill>
                </a:ln>
                <a:noFill/>
              </a:rPr>
              <a:t>5.6.7.8</a:t>
            </a:r>
          </a:p>
        </p:txBody>
      </p:sp>
      <p:sp>
        <p:nvSpPr>
          <p:cNvPr id="34" name="TextBox 33">
            <a:extLst>
              <a:ext uri="{FF2B5EF4-FFF2-40B4-BE49-F238E27FC236}">
                <a16:creationId xmlns:a16="http://schemas.microsoft.com/office/drawing/2014/main" id="{62820456-488B-5642-307C-CE23630FCC9D}"/>
              </a:ext>
            </a:extLst>
          </p:cNvPr>
          <p:cNvSpPr txBox="1"/>
          <p:nvPr/>
        </p:nvSpPr>
        <p:spPr>
          <a:xfrm>
            <a:off x="5943600" y="5165110"/>
            <a:ext cx="4681282" cy="646331"/>
          </a:xfrm>
          <a:prstGeom prst="rect">
            <a:avLst/>
          </a:prstGeom>
          <a:noFill/>
        </p:spPr>
        <p:txBody>
          <a:bodyPr wrap="none" rtlCol="0">
            <a:spAutoFit/>
          </a:bodyPr>
          <a:lstStyle/>
          <a:p>
            <a:r>
              <a:rPr lang="en-BE"/>
              <a:t>How can a NAT share the same public IP among </a:t>
            </a:r>
            <a:br>
              <a:rPr lang="en-BE"/>
            </a:br>
            <a:r>
              <a:rPr lang="en-BE"/>
              <a:t>different hosts using private addresses ?</a:t>
            </a:r>
          </a:p>
        </p:txBody>
      </p:sp>
    </p:spTree>
    <p:extLst>
      <p:ext uri="{BB962C8B-B14F-4D97-AF65-F5344CB8AC3E}">
        <p14:creationId xmlns:p14="http://schemas.microsoft.com/office/powerpoint/2010/main" val="39130852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a:t>TCP segments </a:t>
            </a:r>
            <a:r>
              <a:rPr lang="fr-FR" err="1"/>
              <a:t>processed</a:t>
            </a:r>
            <a:r>
              <a:rPr lang="fr-FR"/>
              <a:t> by a NAT</a:t>
            </a:r>
          </a:p>
        </p:txBody>
      </p:sp>
      <p:grpSp>
        <p:nvGrpSpPr>
          <p:cNvPr id="51" name="Grouper 50"/>
          <p:cNvGrpSpPr/>
          <p:nvPr/>
        </p:nvGrpSpPr>
        <p:grpSpPr>
          <a:xfrm>
            <a:off x="2057400" y="1709739"/>
            <a:ext cx="3448050" cy="4613275"/>
            <a:chOff x="739775" y="2006601"/>
            <a:chExt cx="3448050" cy="4613275"/>
          </a:xfrm>
        </p:grpSpPr>
        <p:grpSp>
          <p:nvGrpSpPr>
            <p:cNvPr id="4" name="Group 5"/>
            <p:cNvGrpSpPr>
              <a:grpSpLocks/>
            </p:cNvGrpSpPr>
            <p:nvPr/>
          </p:nvGrpSpPr>
          <p:grpSpPr bwMode="auto">
            <a:xfrm>
              <a:off x="739775" y="3622676"/>
              <a:ext cx="3444875" cy="1611312"/>
              <a:chOff x="0" y="0"/>
              <a:chExt cx="2170" cy="1015"/>
            </a:xfrm>
          </p:grpSpPr>
          <p:sp>
            <p:nvSpPr>
              <p:cNvPr id="5" name="AutoShape 6"/>
              <p:cNvSpPr>
                <a:spLocks/>
              </p:cNvSpPr>
              <p:nvPr/>
            </p:nvSpPr>
            <p:spPr bwMode="auto">
              <a:xfrm>
                <a:off x="0" y="0"/>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6" name="AutoShape 7"/>
              <p:cNvSpPr>
                <a:spLocks/>
              </p:cNvSpPr>
              <p:nvPr/>
            </p:nvSpPr>
            <p:spPr bwMode="auto">
              <a:xfrm>
                <a:off x="0" y="203"/>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7" name="AutoShape 8"/>
              <p:cNvSpPr>
                <a:spLocks/>
              </p:cNvSpPr>
              <p:nvPr/>
            </p:nvSpPr>
            <p:spPr bwMode="auto">
              <a:xfrm>
                <a:off x="0" y="406"/>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8" name="AutoShape 9"/>
              <p:cNvSpPr>
                <a:spLocks/>
              </p:cNvSpPr>
              <p:nvPr/>
            </p:nvSpPr>
            <p:spPr bwMode="auto">
              <a:xfrm>
                <a:off x="0" y="609"/>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9" name="AutoShape 10"/>
              <p:cNvSpPr>
                <a:spLocks/>
              </p:cNvSpPr>
              <p:nvPr/>
            </p:nvSpPr>
            <p:spPr bwMode="auto">
              <a:xfrm>
                <a:off x="0" y="812"/>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grpSp>
        <p:sp>
          <p:nvSpPr>
            <p:cNvPr id="10" name="Rectangle 11"/>
            <p:cNvSpPr>
              <a:spLocks/>
            </p:cNvSpPr>
            <p:nvPr/>
          </p:nvSpPr>
          <p:spPr bwMode="auto">
            <a:xfrm>
              <a:off x="1062038" y="3676651"/>
              <a:ext cx="924933"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Source port</a:t>
              </a:r>
            </a:p>
          </p:txBody>
        </p:sp>
        <p:sp>
          <p:nvSpPr>
            <p:cNvPr id="11" name="Rectangle 12"/>
            <p:cNvSpPr>
              <a:spLocks/>
            </p:cNvSpPr>
            <p:nvPr/>
          </p:nvSpPr>
          <p:spPr bwMode="auto">
            <a:xfrm>
              <a:off x="2692400" y="3676651"/>
              <a:ext cx="1253548"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Destination port</a:t>
              </a:r>
            </a:p>
          </p:txBody>
        </p:sp>
        <p:sp>
          <p:nvSpPr>
            <p:cNvPr id="12" name="Line 13"/>
            <p:cNvSpPr>
              <a:spLocks noChangeShapeType="1"/>
            </p:cNvSpPr>
            <p:nvPr/>
          </p:nvSpPr>
          <p:spPr bwMode="auto">
            <a:xfrm>
              <a:off x="2498725" y="3640138"/>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13" name="Rectangle 14"/>
            <p:cNvSpPr>
              <a:spLocks/>
            </p:cNvSpPr>
            <p:nvPr/>
          </p:nvSpPr>
          <p:spPr bwMode="auto">
            <a:xfrm>
              <a:off x="1093788" y="4987926"/>
              <a:ext cx="846386"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Checksum</a:t>
              </a:r>
            </a:p>
          </p:txBody>
        </p:sp>
        <p:sp>
          <p:nvSpPr>
            <p:cNvPr id="14" name="Line 15"/>
            <p:cNvSpPr>
              <a:spLocks noChangeShapeType="1"/>
            </p:cNvSpPr>
            <p:nvPr/>
          </p:nvSpPr>
          <p:spPr bwMode="auto">
            <a:xfrm>
              <a:off x="2501900" y="491490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15" name="Rectangle 16"/>
            <p:cNvSpPr>
              <a:spLocks/>
            </p:cNvSpPr>
            <p:nvPr/>
          </p:nvSpPr>
          <p:spPr bwMode="auto">
            <a:xfrm>
              <a:off x="2820988" y="4965701"/>
              <a:ext cx="1133324"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Urgent pointer</a:t>
              </a:r>
            </a:p>
          </p:txBody>
        </p:sp>
        <p:sp>
          <p:nvSpPr>
            <p:cNvPr id="16" name="Rectangle 17"/>
            <p:cNvSpPr>
              <a:spLocks/>
            </p:cNvSpPr>
            <p:nvPr/>
          </p:nvSpPr>
          <p:spPr bwMode="auto">
            <a:xfrm>
              <a:off x="777875" y="4643438"/>
              <a:ext cx="1734257"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THL  Reserved  Flags</a:t>
              </a:r>
            </a:p>
          </p:txBody>
        </p:sp>
        <p:sp>
          <p:nvSpPr>
            <p:cNvPr id="17" name="Line 18"/>
            <p:cNvSpPr>
              <a:spLocks noChangeShapeType="1"/>
            </p:cNvSpPr>
            <p:nvPr/>
          </p:nvSpPr>
          <p:spPr bwMode="auto">
            <a:xfrm>
              <a:off x="2501900" y="461010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18" name="Line 19"/>
            <p:cNvSpPr>
              <a:spLocks noChangeShapeType="1"/>
            </p:cNvSpPr>
            <p:nvPr/>
          </p:nvSpPr>
          <p:spPr bwMode="auto">
            <a:xfrm>
              <a:off x="1123950" y="4595813"/>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19" name="Line 20"/>
            <p:cNvSpPr>
              <a:spLocks noChangeShapeType="1"/>
            </p:cNvSpPr>
            <p:nvPr/>
          </p:nvSpPr>
          <p:spPr bwMode="auto">
            <a:xfrm>
              <a:off x="1998663" y="4598988"/>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20" name="Rectangle 21"/>
            <p:cNvSpPr>
              <a:spLocks/>
            </p:cNvSpPr>
            <p:nvPr/>
          </p:nvSpPr>
          <p:spPr bwMode="auto">
            <a:xfrm>
              <a:off x="1554163" y="4322763"/>
              <a:ext cx="2019784"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Acknowledgment number</a:t>
              </a:r>
            </a:p>
          </p:txBody>
        </p:sp>
        <p:sp>
          <p:nvSpPr>
            <p:cNvPr id="21" name="Rectangle 22"/>
            <p:cNvSpPr>
              <a:spLocks/>
            </p:cNvSpPr>
            <p:nvPr/>
          </p:nvSpPr>
          <p:spPr bwMode="auto">
            <a:xfrm>
              <a:off x="1554163" y="4000501"/>
              <a:ext cx="1461939"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Sequence number</a:t>
              </a:r>
            </a:p>
          </p:txBody>
        </p:sp>
        <p:sp>
          <p:nvSpPr>
            <p:cNvPr id="22" name="Rectangle 23"/>
            <p:cNvSpPr>
              <a:spLocks/>
            </p:cNvSpPr>
            <p:nvPr/>
          </p:nvSpPr>
          <p:spPr bwMode="auto">
            <a:xfrm>
              <a:off x="2820988" y="4656138"/>
              <a:ext cx="637995"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pPr>
              <a:r>
                <a:rPr lang="en-US" sz="1400">
                  <a:latin typeface="Helvetica" charset="0"/>
                  <a:ea typeface="ＭＳ Ｐゴシック" charset="0"/>
                  <a:cs typeface="Helvetica" charset="0"/>
                  <a:sym typeface="Helvetica" charset="0"/>
                </a:rPr>
                <a:t>Window</a:t>
              </a:r>
            </a:p>
          </p:txBody>
        </p:sp>
        <p:grpSp>
          <p:nvGrpSpPr>
            <p:cNvPr id="23" name="Group 24"/>
            <p:cNvGrpSpPr>
              <a:grpSpLocks/>
            </p:cNvGrpSpPr>
            <p:nvPr/>
          </p:nvGrpSpPr>
          <p:grpSpPr bwMode="auto">
            <a:xfrm>
              <a:off x="742950" y="2014538"/>
              <a:ext cx="3444875" cy="1611313"/>
              <a:chOff x="0" y="0"/>
              <a:chExt cx="2170" cy="1015"/>
            </a:xfrm>
          </p:grpSpPr>
          <p:sp>
            <p:nvSpPr>
              <p:cNvPr id="24" name="AutoShape 25"/>
              <p:cNvSpPr>
                <a:spLocks/>
              </p:cNvSpPr>
              <p:nvPr/>
            </p:nvSpPr>
            <p:spPr bwMode="auto">
              <a:xfrm>
                <a:off x="0" y="0"/>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25" name="AutoShape 26"/>
              <p:cNvSpPr>
                <a:spLocks/>
              </p:cNvSpPr>
              <p:nvPr/>
            </p:nvSpPr>
            <p:spPr bwMode="auto">
              <a:xfrm>
                <a:off x="0" y="204"/>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26" name="AutoShape 27"/>
              <p:cNvSpPr>
                <a:spLocks/>
              </p:cNvSpPr>
              <p:nvPr/>
            </p:nvSpPr>
            <p:spPr bwMode="auto">
              <a:xfrm>
                <a:off x="0" y="407"/>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27" name="AutoShape 28"/>
              <p:cNvSpPr>
                <a:spLocks/>
              </p:cNvSpPr>
              <p:nvPr/>
            </p:nvSpPr>
            <p:spPr bwMode="auto">
              <a:xfrm>
                <a:off x="0" y="609"/>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28" name="AutoShape 29"/>
              <p:cNvSpPr>
                <a:spLocks/>
              </p:cNvSpPr>
              <p:nvPr/>
            </p:nvSpPr>
            <p:spPr bwMode="auto">
              <a:xfrm>
                <a:off x="0" y="812"/>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grpSp>
        <p:sp>
          <p:nvSpPr>
            <p:cNvPr id="29" name="Rectangle 30"/>
            <p:cNvSpPr>
              <a:spLocks/>
            </p:cNvSpPr>
            <p:nvPr/>
          </p:nvSpPr>
          <p:spPr bwMode="auto">
            <a:xfrm>
              <a:off x="828675" y="2068513"/>
              <a:ext cx="1446486"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err="1">
                  <a:latin typeface="Helvetica" charset="0"/>
                  <a:ea typeface="ＭＳ Ｐゴシック" charset="0"/>
                  <a:cs typeface="Helvetica" charset="0"/>
                  <a:sym typeface="Helvetica" charset="0"/>
                </a:rPr>
                <a:t>Ver</a:t>
              </a:r>
              <a:r>
                <a:rPr lang="en-US" sz="1400">
                  <a:latin typeface="Helvetica" charset="0"/>
                  <a:ea typeface="ＭＳ Ｐゴシック" charset="0"/>
                  <a:cs typeface="Helvetica" charset="0"/>
                  <a:sym typeface="Helvetica" charset="0"/>
                </a:rPr>
                <a:t>    IHL       </a:t>
              </a:r>
              <a:r>
                <a:rPr lang="en-US" sz="1400" b="1">
                  <a:latin typeface="Helvetica" charset="0"/>
                  <a:ea typeface="ＭＳ Ｐゴシック" charset="0"/>
                  <a:cs typeface="Helvetica" charset="0"/>
                  <a:sym typeface="Helvetica" charset="0"/>
                </a:rPr>
                <a:t> </a:t>
              </a:r>
              <a:r>
                <a:rPr lang="en-US" sz="1400" err="1">
                  <a:latin typeface="Helvetica" charset="0"/>
                  <a:ea typeface="ＭＳ Ｐゴシック" charset="0"/>
                  <a:cs typeface="Helvetica" charset="0"/>
                  <a:sym typeface="Helvetica" charset="0"/>
                </a:rPr>
                <a:t>ToS</a:t>
              </a:r>
              <a:endParaRPr lang="en-US" sz="1400">
                <a:latin typeface="Helvetica" charset="0"/>
                <a:ea typeface="ＭＳ Ｐゴシック" charset="0"/>
                <a:cs typeface="Helvetica" charset="0"/>
                <a:sym typeface="Helvetica" charset="0"/>
              </a:endParaRPr>
            </a:p>
          </p:txBody>
        </p:sp>
        <p:sp>
          <p:nvSpPr>
            <p:cNvPr id="30" name="Rectangle 31"/>
            <p:cNvSpPr>
              <a:spLocks/>
            </p:cNvSpPr>
            <p:nvPr/>
          </p:nvSpPr>
          <p:spPr bwMode="auto">
            <a:xfrm>
              <a:off x="2862263" y="2070101"/>
              <a:ext cx="914674"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Total length</a:t>
              </a:r>
            </a:p>
          </p:txBody>
        </p:sp>
        <p:sp>
          <p:nvSpPr>
            <p:cNvPr id="31" name="Line 32"/>
            <p:cNvSpPr>
              <a:spLocks noChangeShapeType="1"/>
            </p:cNvSpPr>
            <p:nvPr/>
          </p:nvSpPr>
          <p:spPr bwMode="auto">
            <a:xfrm>
              <a:off x="2487613" y="2006601"/>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32" name="Rectangle 33"/>
            <p:cNvSpPr>
              <a:spLocks/>
            </p:cNvSpPr>
            <p:nvPr/>
          </p:nvSpPr>
          <p:spPr bwMode="auto">
            <a:xfrm>
              <a:off x="2840038" y="2711451"/>
              <a:ext cx="846386"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Checksum</a:t>
              </a:r>
            </a:p>
          </p:txBody>
        </p:sp>
        <p:sp>
          <p:nvSpPr>
            <p:cNvPr id="33" name="Rectangle 34"/>
            <p:cNvSpPr>
              <a:spLocks/>
            </p:cNvSpPr>
            <p:nvPr/>
          </p:nvSpPr>
          <p:spPr bwMode="auto">
            <a:xfrm>
              <a:off x="914400" y="2717801"/>
              <a:ext cx="1511504"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    TTL       Protocol</a:t>
              </a:r>
            </a:p>
          </p:txBody>
        </p:sp>
        <p:sp>
          <p:nvSpPr>
            <p:cNvPr id="34" name="Rectangle 35"/>
            <p:cNvSpPr>
              <a:spLocks/>
            </p:cNvSpPr>
            <p:nvPr/>
          </p:nvSpPr>
          <p:spPr bwMode="auto">
            <a:xfrm>
              <a:off x="2549525" y="2408238"/>
              <a:ext cx="1428340"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Flags Frag. Offset</a:t>
              </a:r>
            </a:p>
          </p:txBody>
        </p:sp>
        <p:sp>
          <p:nvSpPr>
            <p:cNvPr id="35" name="Rectangle 36"/>
            <p:cNvSpPr>
              <a:spLocks/>
            </p:cNvSpPr>
            <p:nvPr/>
          </p:nvSpPr>
          <p:spPr bwMode="auto">
            <a:xfrm>
              <a:off x="1625600" y="3041651"/>
              <a:ext cx="1519711"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Source IP address </a:t>
              </a:r>
            </a:p>
          </p:txBody>
        </p:sp>
        <p:sp>
          <p:nvSpPr>
            <p:cNvPr id="36" name="Rectangle 37"/>
            <p:cNvSpPr>
              <a:spLocks/>
            </p:cNvSpPr>
            <p:nvPr/>
          </p:nvSpPr>
          <p:spPr bwMode="auto">
            <a:xfrm>
              <a:off x="1114425" y="2406651"/>
              <a:ext cx="1005083"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Identification</a:t>
              </a:r>
            </a:p>
          </p:txBody>
        </p:sp>
        <p:sp>
          <p:nvSpPr>
            <p:cNvPr id="37" name="Line 38"/>
            <p:cNvSpPr>
              <a:spLocks noChangeShapeType="1"/>
            </p:cNvSpPr>
            <p:nvPr/>
          </p:nvSpPr>
          <p:spPr bwMode="auto">
            <a:xfrm>
              <a:off x="1168400" y="2028826"/>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38" name="Line 39"/>
            <p:cNvSpPr>
              <a:spLocks noChangeShapeType="1"/>
            </p:cNvSpPr>
            <p:nvPr/>
          </p:nvSpPr>
          <p:spPr bwMode="auto">
            <a:xfrm>
              <a:off x="1708150" y="2028826"/>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39" name="Line 40"/>
            <p:cNvSpPr>
              <a:spLocks noChangeShapeType="1"/>
            </p:cNvSpPr>
            <p:nvPr/>
          </p:nvSpPr>
          <p:spPr bwMode="auto">
            <a:xfrm>
              <a:off x="2484438" y="2355851"/>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40" name="Line 41"/>
            <p:cNvSpPr>
              <a:spLocks noChangeShapeType="1"/>
            </p:cNvSpPr>
            <p:nvPr/>
          </p:nvSpPr>
          <p:spPr bwMode="auto">
            <a:xfrm>
              <a:off x="3003550" y="235585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41" name="Line 42"/>
            <p:cNvSpPr>
              <a:spLocks noChangeShapeType="1"/>
            </p:cNvSpPr>
            <p:nvPr/>
          </p:nvSpPr>
          <p:spPr bwMode="auto">
            <a:xfrm>
              <a:off x="2484438" y="2670176"/>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42" name="Line 43"/>
            <p:cNvSpPr>
              <a:spLocks noChangeShapeType="1"/>
            </p:cNvSpPr>
            <p:nvPr/>
          </p:nvSpPr>
          <p:spPr bwMode="auto">
            <a:xfrm>
              <a:off x="1704975" y="267970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43" name="Rectangle 44"/>
            <p:cNvSpPr>
              <a:spLocks/>
            </p:cNvSpPr>
            <p:nvPr/>
          </p:nvSpPr>
          <p:spPr bwMode="auto">
            <a:xfrm>
              <a:off x="1446213" y="3355976"/>
              <a:ext cx="1848326"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Destination IP address </a:t>
              </a:r>
            </a:p>
          </p:txBody>
        </p:sp>
        <p:sp>
          <p:nvSpPr>
            <p:cNvPr id="44" name="Line 45"/>
            <p:cNvSpPr>
              <a:spLocks noChangeShapeType="1"/>
            </p:cNvSpPr>
            <p:nvPr/>
          </p:nvSpPr>
          <p:spPr bwMode="auto">
            <a:xfrm>
              <a:off x="742950" y="5060951"/>
              <a:ext cx="1588" cy="458787"/>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45" name="Line 46"/>
            <p:cNvSpPr>
              <a:spLocks noChangeShapeType="1"/>
            </p:cNvSpPr>
            <p:nvPr/>
          </p:nvSpPr>
          <p:spPr bwMode="auto">
            <a:xfrm>
              <a:off x="4186238" y="5062538"/>
              <a:ext cx="1587" cy="457200"/>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46" name="AutoShape 47"/>
            <p:cNvSpPr>
              <a:spLocks/>
            </p:cNvSpPr>
            <p:nvPr/>
          </p:nvSpPr>
          <p:spPr bwMode="auto">
            <a:xfrm>
              <a:off x="742950" y="5235576"/>
              <a:ext cx="3441700" cy="1384300"/>
            </a:xfrm>
            <a:prstGeom prst="roundRect">
              <a:avLst>
                <a:gd name="adj" fmla="val 10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47" name="Rectangle 48"/>
            <p:cNvSpPr>
              <a:spLocks/>
            </p:cNvSpPr>
            <p:nvPr/>
          </p:nvSpPr>
          <p:spPr bwMode="auto">
            <a:xfrm>
              <a:off x="2257425" y="6107113"/>
              <a:ext cx="647613"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pPr>
              <a:r>
                <a:rPr lang="en-US" sz="1400">
                  <a:latin typeface="Helvetica" charset="0"/>
                  <a:ea typeface="ＭＳ Ｐゴシック" charset="0"/>
                  <a:cs typeface="Helvetica" charset="0"/>
                  <a:sym typeface="Helvetica" charset="0"/>
                </a:rPr>
                <a:t>Payload</a:t>
              </a:r>
            </a:p>
          </p:txBody>
        </p:sp>
        <p:sp>
          <p:nvSpPr>
            <p:cNvPr id="48" name="Rectangle 49"/>
            <p:cNvSpPr>
              <a:spLocks/>
            </p:cNvSpPr>
            <p:nvPr/>
          </p:nvSpPr>
          <p:spPr bwMode="auto">
            <a:xfrm>
              <a:off x="2152650" y="5259388"/>
              <a:ext cx="617157"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i="1">
                  <a:latin typeface="Helvetica" charset="0"/>
                  <a:ea typeface="ＭＳ Ｐゴシック" charset="0"/>
                  <a:cs typeface="Helvetica" charset="0"/>
                  <a:sym typeface="Helvetica" charset="0"/>
                </a:rPr>
                <a:t>Options</a:t>
              </a:r>
            </a:p>
          </p:txBody>
        </p:sp>
        <p:sp>
          <p:nvSpPr>
            <p:cNvPr id="49" name="Rectangle 50"/>
            <p:cNvSpPr>
              <a:spLocks/>
            </p:cNvSpPr>
            <p:nvPr/>
          </p:nvSpPr>
          <p:spPr bwMode="auto">
            <a:xfrm>
              <a:off x="2152650" y="5602288"/>
              <a:ext cx="65"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endParaRPr lang="en-US" sz="1400" i="1">
                <a:latin typeface="Helvetica" charset="0"/>
                <a:ea typeface="ＭＳ Ｐゴシック" charset="0"/>
                <a:cs typeface="Helvetica" charset="0"/>
                <a:sym typeface="Helvetica" charset="0"/>
              </a:endParaRPr>
            </a:p>
          </p:txBody>
        </p:sp>
        <p:sp>
          <p:nvSpPr>
            <p:cNvPr id="50" name="Line 51"/>
            <p:cNvSpPr>
              <a:spLocks noChangeShapeType="1"/>
            </p:cNvSpPr>
            <p:nvPr/>
          </p:nvSpPr>
          <p:spPr bwMode="auto">
            <a:xfrm rot="10800000" flipH="1">
              <a:off x="762000" y="5545138"/>
              <a:ext cx="3400425" cy="9525"/>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grpSp>
      <p:cxnSp>
        <p:nvCxnSpPr>
          <p:cNvPr id="54" name="Connecteur droit avec flèche 53"/>
          <p:cNvCxnSpPr/>
          <p:nvPr/>
        </p:nvCxnSpPr>
        <p:spPr>
          <a:xfrm>
            <a:off x="5716370" y="4241800"/>
            <a:ext cx="1078429"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55" name="Grouper 54"/>
          <p:cNvGrpSpPr/>
          <p:nvPr/>
        </p:nvGrpSpPr>
        <p:grpSpPr>
          <a:xfrm>
            <a:off x="6988175" y="1719263"/>
            <a:ext cx="3448050" cy="4613275"/>
            <a:chOff x="739775" y="2006601"/>
            <a:chExt cx="3448050" cy="4613275"/>
          </a:xfrm>
        </p:grpSpPr>
        <p:grpSp>
          <p:nvGrpSpPr>
            <p:cNvPr id="56" name="Group 5"/>
            <p:cNvGrpSpPr>
              <a:grpSpLocks/>
            </p:cNvGrpSpPr>
            <p:nvPr/>
          </p:nvGrpSpPr>
          <p:grpSpPr bwMode="auto">
            <a:xfrm>
              <a:off x="739775" y="3622676"/>
              <a:ext cx="3444875" cy="1611312"/>
              <a:chOff x="0" y="0"/>
              <a:chExt cx="2170" cy="1015"/>
            </a:xfrm>
          </p:grpSpPr>
          <p:sp>
            <p:nvSpPr>
              <p:cNvPr id="98" name="AutoShape 6"/>
              <p:cNvSpPr>
                <a:spLocks/>
              </p:cNvSpPr>
              <p:nvPr/>
            </p:nvSpPr>
            <p:spPr bwMode="auto">
              <a:xfrm>
                <a:off x="0" y="0"/>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99" name="AutoShape 7"/>
              <p:cNvSpPr>
                <a:spLocks/>
              </p:cNvSpPr>
              <p:nvPr/>
            </p:nvSpPr>
            <p:spPr bwMode="auto">
              <a:xfrm>
                <a:off x="0" y="203"/>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100" name="AutoShape 8"/>
              <p:cNvSpPr>
                <a:spLocks/>
              </p:cNvSpPr>
              <p:nvPr/>
            </p:nvSpPr>
            <p:spPr bwMode="auto">
              <a:xfrm>
                <a:off x="0" y="406"/>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101" name="AutoShape 9"/>
              <p:cNvSpPr>
                <a:spLocks/>
              </p:cNvSpPr>
              <p:nvPr/>
            </p:nvSpPr>
            <p:spPr bwMode="auto">
              <a:xfrm>
                <a:off x="0" y="609"/>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102" name="AutoShape 10"/>
              <p:cNvSpPr>
                <a:spLocks/>
              </p:cNvSpPr>
              <p:nvPr/>
            </p:nvSpPr>
            <p:spPr bwMode="auto">
              <a:xfrm>
                <a:off x="0" y="812"/>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grpSp>
        <p:sp>
          <p:nvSpPr>
            <p:cNvPr id="57" name="Rectangle 11"/>
            <p:cNvSpPr>
              <a:spLocks/>
            </p:cNvSpPr>
            <p:nvPr/>
          </p:nvSpPr>
          <p:spPr bwMode="auto">
            <a:xfrm>
              <a:off x="1062038" y="3676651"/>
              <a:ext cx="1007525" cy="1867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b="1">
                  <a:solidFill>
                    <a:srgbClr val="FF0000"/>
                  </a:solidFill>
                  <a:latin typeface="Helvetica" charset="0"/>
                  <a:ea typeface="ＭＳ Ｐゴシック" charset="0"/>
                  <a:cs typeface="Helvetica" charset="0"/>
                  <a:sym typeface="Helvetica" charset="0"/>
                </a:rPr>
                <a:t>Source port</a:t>
              </a:r>
            </a:p>
          </p:txBody>
        </p:sp>
        <p:sp>
          <p:nvSpPr>
            <p:cNvPr id="58" name="Rectangle 12"/>
            <p:cNvSpPr>
              <a:spLocks/>
            </p:cNvSpPr>
            <p:nvPr/>
          </p:nvSpPr>
          <p:spPr bwMode="auto">
            <a:xfrm>
              <a:off x="2692400" y="3676651"/>
              <a:ext cx="1376416" cy="1867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b="1">
                  <a:solidFill>
                    <a:srgbClr val="FF0000"/>
                  </a:solidFill>
                  <a:latin typeface="Helvetica" charset="0"/>
                  <a:ea typeface="ＭＳ Ｐゴシック" charset="0"/>
                  <a:cs typeface="Helvetica" charset="0"/>
                  <a:sym typeface="Helvetica" charset="0"/>
                </a:rPr>
                <a:t>Destination port</a:t>
              </a:r>
            </a:p>
          </p:txBody>
        </p:sp>
        <p:sp>
          <p:nvSpPr>
            <p:cNvPr id="59" name="Line 13"/>
            <p:cNvSpPr>
              <a:spLocks noChangeShapeType="1"/>
            </p:cNvSpPr>
            <p:nvPr/>
          </p:nvSpPr>
          <p:spPr bwMode="auto">
            <a:xfrm>
              <a:off x="2498725" y="3640138"/>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60" name="Rectangle 14"/>
            <p:cNvSpPr>
              <a:spLocks/>
            </p:cNvSpPr>
            <p:nvPr/>
          </p:nvSpPr>
          <p:spPr bwMode="auto">
            <a:xfrm>
              <a:off x="1093788" y="4987926"/>
              <a:ext cx="908026" cy="1867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b="1">
                  <a:solidFill>
                    <a:srgbClr val="FF0000"/>
                  </a:solidFill>
                  <a:latin typeface="Helvetica" charset="0"/>
                  <a:ea typeface="ＭＳ Ｐゴシック" charset="0"/>
                  <a:cs typeface="Helvetica" charset="0"/>
                  <a:sym typeface="Helvetica" charset="0"/>
                </a:rPr>
                <a:t>Checksum</a:t>
              </a:r>
            </a:p>
          </p:txBody>
        </p:sp>
        <p:sp>
          <p:nvSpPr>
            <p:cNvPr id="61" name="Line 15"/>
            <p:cNvSpPr>
              <a:spLocks noChangeShapeType="1"/>
            </p:cNvSpPr>
            <p:nvPr/>
          </p:nvSpPr>
          <p:spPr bwMode="auto">
            <a:xfrm>
              <a:off x="2501900" y="491490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62" name="Rectangle 16"/>
            <p:cNvSpPr>
              <a:spLocks/>
            </p:cNvSpPr>
            <p:nvPr/>
          </p:nvSpPr>
          <p:spPr bwMode="auto">
            <a:xfrm>
              <a:off x="2820988" y="4965701"/>
              <a:ext cx="1133324"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Urgent pointer</a:t>
              </a:r>
            </a:p>
          </p:txBody>
        </p:sp>
        <p:sp>
          <p:nvSpPr>
            <p:cNvPr id="63" name="Rectangle 17"/>
            <p:cNvSpPr>
              <a:spLocks/>
            </p:cNvSpPr>
            <p:nvPr/>
          </p:nvSpPr>
          <p:spPr bwMode="auto">
            <a:xfrm>
              <a:off x="777875" y="4643438"/>
              <a:ext cx="1734257"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THL  Reserved  Flags</a:t>
              </a:r>
            </a:p>
          </p:txBody>
        </p:sp>
        <p:sp>
          <p:nvSpPr>
            <p:cNvPr id="64" name="Line 18"/>
            <p:cNvSpPr>
              <a:spLocks noChangeShapeType="1"/>
            </p:cNvSpPr>
            <p:nvPr/>
          </p:nvSpPr>
          <p:spPr bwMode="auto">
            <a:xfrm>
              <a:off x="2501900" y="461010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65" name="Line 19"/>
            <p:cNvSpPr>
              <a:spLocks noChangeShapeType="1"/>
            </p:cNvSpPr>
            <p:nvPr/>
          </p:nvSpPr>
          <p:spPr bwMode="auto">
            <a:xfrm>
              <a:off x="1123950" y="4595813"/>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66" name="Line 20"/>
            <p:cNvSpPr>
              <a:spLocks noChangeShapeType="1"/>
            </p:cNvSpPr>
            <p:nvPr/>
          </p:nvSpPr>
          <p:spPr bwMode="auto">
            <a:xfrm>
              <a:off x="1998663" y="4598988"/>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67" name="Rectangle 21"/>
            <p:cNvSpPr>
              <a:spLocks/>
            </p:cNvSpPr>
            <p:nvPr/>
          </p:nvSpPr>
          <p:spPr bwMode="auto">
            <a:xfrm>
              <a:off x="1554163" y="4322763"/>
              <a:ext cx="2019784"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Acknowledgment number</a:t>
              </a:r>
            </a:p>
          </p:txBody>
        </p:sp>
        <p:sp>
          <p:nvSpPr>
            <p:cNvPr id="68" name="Rectangle 22"/>
            <p:cNvSpPr>
              <a:spLocks/>
            </p:cNvSpPr>
            <p:nvPr/>
          </p:nvSpPr>
          <p:spPr bwMode="auto">
            <a:xfrm>
              <a:off x="1554163" y="4000501"/>
              <a:ext cx="1461939"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Sequence number</a:t>
              </a:r>
            </a:p>
          </p:txBody>
        </p:sp>
        <p:sp>
          <p:nvSpPr>
            <p:cNvPr id="69" name="Rectangle 23"/>
            <p:cNvSpPr>
              <a:spLocks/>
            </p:cNvSpPr>
            <p:nvPr/>
          </p:nvSpPr>
          <p:spPr bwMode="auto">
            <a:xfrm>
              <a:off x="2820988" y="4656138"/>
              <a:ext cx="637995"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pPr>
              <a:r>
                <a:rPr lang="en-US" sz="1400">
                  <a:latin typeface="Helvetica" charset="0"/>
                  <a:ea typeface="ＭＳ Ｐゴシック" charset="0"/>
                  <a:cs typeface="Helvetica" charset="0"/>
                  <a:sym typeface="Helvetica" charset="0"/>
                </a:rPr>
                <a:t>Window</a:t>
              </a:r>
            </a:p>
          </p:txBody>
        </p:sp>
        <p:grpSp>
          <p:nvGrpSpPr>
            <p:cNvPr id="70" name="Group 24"/>
            <p:cNvGrpSpPr>
              <a:grpSpLocks/>
            </p:cNvGrpSpPr>
            <p:nvPr/>
          </p:nvGrpSpPr>
          <p:grpSpPr bwMode="auto">
            <a:xfrm>
              <a:off x="742950" y="2014538"/>
              <a:ext cx="3444875" cy="1611313"/>
              <a:chOff x="0" y="0"/>
              <a:chExt cx="2170" cy="1015"/>
            </a:xfrm>
          </p:grpSpPr>
          <p:sp>
            <p:nvSpPr>
              <p:cNvPr id="93" name="AutoShape 25"/>
              <p:cNvSpPr>
                <a:spLocks/>
              </p:cNvSpPr>
              <p:nvPr/>
            </p:nvSpPr>
            <p:spPr bwMode="auto">
              <a:xfrm>
                <a:off x="0" y="0"/>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94" name="AutoShape 26"/>
              <p:cNvSpPr>
                <a:spLocks/>
              </p:cNvSpPr>
              <p:nvPr/>
            </p:nvSpPr>
            <p:spPr bwMode="auto">
              <a:xfrm>
                <a:off x="0" y="204"/>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95" name="AutoShape 27"/>
              <p:cNvSpPr>
                <a:spLocks/>
              </p:cNvSpPr>
              <p:nvPr/>
            </p:nvSpPr>
            <p:spPr bwMode="auto">
              <a:xfrm>
                <a:off x="0" y="407"/>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96" name="AutoShape 28"/>
              <p:cNvSpPr>
                <a:spLocks/>
              </p:cNvSpPr>
              <p:nvPr/>
            </p:nvSpPr>
            <p:spPr bwMode="auto">
              <a:xfrm>
                <a:off x="0" y="609"/>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97" name="AutoShape 29"/>
              <p:cNvSpPr>
                <a:spLocks/>
              </p:cNvSpPr>
              <p:nvPr/>
            </p:nvSpPr>
            <p:spPr bwMode="auto">
              <a:xfrm>
                <a:off x="0" y="812"/>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grpSp>
        <p:sp>
          <p:nvSpPr>
            <p:cNvPr id="71" name="Rectangle 30"/>
            <p:cNvSpPr>
              <a:spLocks/>
            </p:cNvSpPr>
            <p:nvPr/>
          </p:nvSpPr>
          <p:spPr bwMode="auto">
            <a:xfrm>
              <a:off x="828675" y="2068513"/>
              <a:ext cx="1496760" cy="1867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err="1">
                  <a:latin typeface="Helvetica" charset="0"/>
                  <a:ea typeface="ＭＳ Ｐゴシック" charset="0"/>
                  <a:cs typeface="Helvetica" charset="0"/>
                  <a:sym typeface="Helvetica" charset="0"/>
                </a:rPr>
                <a:t>Ver</a:t>
              </a:r>
              <a:r>
                <a:rPr lang="en-US" sz="1400">
                  <a:latin typeface="Helvetica" charset="0"/>
                  <a:ea typeface="ＭＳ Ｐゴシック" charset="0"/>
                  <a:cs typeface="Helvetica" charset="0"/>
                  <a:sym typeface="Helvetica" charset="0"/>
                </a:rPr>
                <a:t>    IHL       </a:t>
              </a:r>
              <a:r>
                <a:rPr lang="en-US" sz="1400" b="1">
                  <a:latin typeface="Helvetica" charset="0"/>
                  <a:ea typeface="ＭＳ Ｐゴシック" charset="0"/>
                  <a:cs typeface="Helvetica" charset="0"/>
                  <a:sym typeface="Helvetica" charset="0"/>
                </a:rPr>
                <a:t> </a:t>
              </a:r>
              <a:r>
                <a:rPr lang="en-US" sz="1400" b="1" i="1" err="1">
                  <a:solidFill>
                    <a:srgbClr val="FF6600"/>
                  </a:solidFill>
                  <a:latin typeface="Helvetica" charset="0"/>
                  <a:ea typeface="ＭＳ Ｐゴシック" charset="0"/>
                  <a:cs typeface="Helvetica" charset="0"/>
                  <a:sym typeface="Helvetica" charset="0"/>
                </a:rPr>
                <a:t>ToS</a:t>
              </a:r>
              <a:endParaRPr lang="en-US" sz="1400" b="1" i="1">
                <a:solidFill>
                  <a:srgbClr val="FF6600"/>
                </a:solidFill>
                <a:latin typeface="Helvetica" charset="0"/>
                <a:ea typeface="ＭＳ Ｐゴシック" charset="0"/>
                <a:cs typeface="Helvetica" charset="0"/>
                <a:sym typeface="Helvetica" charset="0"/>
              </a:endParaRPr>
            </a:p>
          </p:txBody>
        </p:sp>
        <p:sp>
          <p:nvSpPr>
            <p:cNvPr id="72" name="Rectangle 31"/>
            <p:cNvSpPr>
              <a:spLocks/>
            </p:cNvSpPr>
            <p:nvPr/>
          </p:nvSpPr>
          <p:spPr bwMode="auto">
            <a:xfrm>
              <a:off x="2862263" y="2070101"/>
              <a:ext cx="998287"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b="1" i="1">
                  <a:solidFill>
                    <a:srgbClr val="FF6600"/>
                  </a:solidFill>
                  <a:latin typeface="Helvetica" charset="0"/>
                  <a:ea typeface="ＭＳ Ｐゴシック" charset="0"/>
                  <a:cs typeface="Helvetica" charset="0"/>
                  <a:sym typeface="Helvetica" charset="0"/>
                </a:rPr>
                <a:t>Total length</a:t>
              </a:r>
            </a:p>
          </p:txBody>
        </p:sp>
        <p:sp>
          <p:nvSpPr>
            <p:cNvPr id="73" name="Line 32"/>
            <p:cNvSpPr>
              <a:spLocks noChangeShapeType="1"/>
            </p:cNvSpPr>
            <p:nvPr/>
          </p:nvSpPr>
          <p:spPr bwMode="auto">
            <a:xfrm>
              <a:off x="2487613" y="2006601"/>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74" name="Rectangle 33"/>
            <p:cNvSpPr>
              <a:spLocks/>
            </p:cNvSpPr>
            <p:nvPr/>
          </p:nvSpPr>
          <p:spPr bwMode="auto">
            <a:xfrm>
              <a:off x="2840038" y="2711451"/>
              <a:ext cx="908026" cy="1867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b="1">
                  <a:solidFill>
                    <a:srgbClr val="FF0000"/>
                  </a:solidFill>
                  <a:latin typeface="Helvetica" charset="0"/>
                  <a:ea typeface="ＭＳ Ｐゴシック" charset="0"/>
                  <a:cs typeface="Helvetica" charset="0"/>
                  <a:sym typeface="Helvetica" charset="0"/>
                </a:rPr>
                <a:t>Checksum</a:t>
              </a:r>
            </a:p>
          </p:txBody>
        </p:sp>
        <p:sp>
          <p:nvSpPr>
            <p:cNvPr id="75" name="Rectangle 34"/>
            <p:cNvSpPr>
              <a:spLocks/>
            </p:cNvSpPr>
            <p:nvPr/>
          </p:nvSpPr>
          <p:spPr bwMode="auto">
            <a:xfrm>
              <a:off x="914400" y="2717801"/>
              <a:ext cx="1533160" cy="1867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    </a:t>
              </a:r>
              <a:r>
                <a:rPr lang="en-US" sz="1400" b="1">
                  <a:solidFill>
                    <a:srgbClr val="FF0000"/>
                  </a:solidFill>
                  <a:latin typeface="Helvetica" charset="0"/>
                  <a:ea typeface="ＭＳ Ｐゴシック" charset="0"/>
                  <a:cs typeface="Helvetica" charset="0"/>
                  <a:sym typeface="Helvetica" charset="0"/>
                </a:rPr>
                <a:t>TTL </a:t>
              </a:r>
              <a:r>
                <a:rPr lang="en-US" sz="1400">
                  <a:latin typeface="Helvetica" charset="0"/>
                  <a:ea typeface="ＭＳ Ｐゴシック" charset="0"/>
                  <a:cs typeface="Helvetica" charset="0"/>
                  <a:sym typeface="Helvetica" charset="0"/>
                </a:rPr>
                <a:t>      Protocol</a:t>
              </a:r>
            </a:p>
          </p:txBody>
        </p:sp>
        <p:sp>
          <p:nvSpPr>
            <p:cNvPr id="76" name="Rectangle 35"/>
            <p:cNvSpPr>
              <a:spLocks/>
            </p:cNvSpPr>
            <p:nvPr/>
          </p:nvSpPr>
          <p:spPr bwMode="auto">
            <a:xfrm>
              <a:off x="2549525" y="2408238"/>
              <a:ext cx="1564456" cy="1867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b="1" i="1">
                  <a:solidFill>
                    <a:srgbClr val="FF6600"/>
                  </a:solidFill>
                  <a:latin typeface="Helvetica" charset="0"/>
                  <a:ea typeface="ＭＳ Ｐゴシック" charset="0"/>
                  <a:cs typeface="Helvetica" charset="0"/>
                  <a:sym typeface="Helvetica" charset="0"/>
                </a:rPr>
                <a:t>Flags Frag. Offset</a:t>
              </a:r>
            </a:p>
          </p:txBody>
        </p:sp>
        <p:sp>
          <p:nvSpPr>
            <p:cNvPr id="77" name="Rectangle 36"/>
            <p:cNvSpPr>
              <a:spLocks/>
            </p:cNvSpPr>
            <p:nvPr/>
          </p:nvSpPr>
          <p:spPr bwMode="auto">
            <a:xfrm>
              <a:off x="1625600" y="3041651"/>
              <a:ext cx="1609480"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b="1">
                  <a:solidFill>
                    <a:srgbClr val="FF0000"/>
                  </a:solidFill>
                  <a:latin typeface="Helvetica" charset="0"/>
                  <a:ea typeface="ＭＳ Ｐゴシック" charset="0"/>
                  <a:cs typeface="Helvetica" charset="0"/>
                  <a:sym typeface="Helvetica" charset="0"/>
                </a:rPr>
                <a:t>Source IP address </a:t>
              </a:r>
            </a:p>
          </p:txBody>
        </p:sp>
        <p:sp>
          <p:nvSpPr>
            <p:cNvPr id="78" name="Rectangle 37"/>
            <p:cNvSpPr>
              <a:spLocks/>
            </p:cNvSpPr>
            <p:nvPr/>
          </p:nvSpPr>
          <p:spPr bwMode="auto">
            <a:xfrm>
              <a:off x="1114425" y="2406651"/>
              <a:ext cx="1005083"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Identification</a:t>
              </a:r>
            </a:p>
          </p:txBody>
        </p:sp>
        <p:sp>
          <p:nvSpPr>
            <p:cNvPr id="79" name="Line 38"/>
            <p:cNvSpPr>
              <a:spLocks noChangeShapeType="1"/>
            </p:cNvSpPr>
            <p:nvPr/>
          </p:nvSpPr>
          <p:spPr bwMode="auto">
            <a:xfrm>
              <a:off x="1168400" y="2028826"/>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80" name="Line 39"/>
            <p:cNvSpPr>
              <a:spLocks noChangeShapeType="1"/>
            </p:cNvSpPr>
            <p:nvPr/>
          </p:nvSpPr>
          <p:spPr bwMode="auto">
            <a:xfrm>
              <a:off x="1708150" y="2028826"/>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81" name="Line 40"/>
            <p:cNvSpPr>
              <a:spLocks noChangeShapeType="1"/>
            </p:cNvSpPr>
            <p:nvPr/>
          </p:nvSpPr>
          <p:spPr bwMode="auto">
            <a:xfrm>
              <a:off x="2484438" y="2355851"/>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82" name="Line 41"/>
            <p:cNvSpPr>
              <a:spLocks noChangeShapeType="1"/>
            </p:cNvSpPr>
            <p:nvPr/>
          </p:nvSpPr>
          <p:spPr bwMode="auto">
            <a:xfrm>
              <a:off x="3003550" y="235585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83" name="Line 42"/>
            <p:cNvSpPr>
              <a:spLocks noChangeShapeType="1"/>
            </p:cNvSpPr>
            <p:nvPr/>
          </p:nvSpPr>
          <p:spPr bwMode="auto">
            <a:xfrm>
              <a:off x="2484438" y="2670176"/>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84" name="Line 43"/>
            <p:cNvSpPr>
              <a:spLocks noChangeShapeType="1"/>
            </p:cNvSpPr>
            <p:nvPr/>
          </p:nvSpPr>
          <p:spPr bwMode="auto">
            <a:xfrm>
              <a:off x="1704975" y="267970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85" name="Rectangle 44"/>
            <p:cNvSpPr>
              <a:spLocks/>
            </p:cNvSpPr>
            <p:nvPr/>
          </p:nvSpPr>
          <p:spPr bwMode="auto">
            <a:xfrm>
              <a:off x="1446213" y="3355976"/>
              <a:ext cx="1974964"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b="1">
                  <a:solidFill>
                    <a:srgbClr val="FF0000"/>
                  </a:solidFill>
                  <a:latin typeface="Helvetica" charset="0"/>
                  <a:ea typeface="ＭＳ Ｐゴシック" charset="0"/>
                  <a:cs typeface="Helvetica" charset="0"/>
                  <a:sym typeface="Helvetica" charset="0"/>
                </a:rPr>
                <a:t>Destination IP address </a:t>
              </a:r>
            </a:p>
          </p:txBody>
        </p:sp>
        <p:sp>
          <p:nvSpPr>
            <p:cNvPr id="86" name="Line 45"/>
            <p:cNvSpPr>
              <a:spLocks noChangeShapeType="1"/>
            </p:cNvSpPr>
            <p:nvPr/>
          </p:nvSpPr>
          <p:spPr bwMode="auto">
            <a:xfrm>
              <a:off x="742950" y="5060951"/>
              <a:ext cx="1588" cy="458787"/>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87" name="Line 46"/>
            <p:cNvSpPr>
              <a:spLocks noChangeShapeType="1"/>
            </p:cNvSpPr>
            <p:nvPr/>
          </p:nvSpPr>
          <p:spPr bwMode="auto">
            <a:xfrm>
              <a:off x="4186238" y="5062538"/>
              <a:ext cx="1587" cy="457200"/>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88" name="AutoShape 47"/>
            <p:cNvSpPr>
              <a:spLocks/>
            </p:cNvSpPr>
            <p:nvPr/>
          </p:nvSpPr>
          <p:spPr bwMode="auto">
            <a:xfrm>
              <a:off x="742950" y="5235576"/>
              <a:ext cx="3441700" cy="1384300"/>
            </a:xfrm>
            <a:prstGeom prst="roundRect">
              <a:avLst>
                <a:gd name="adj" fmla="val 10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89" name="Rectangle 48"/>
            <p:cNvSpPr>
              <a:spLocks/>
            </p:cNvSpPr>
            <p:nvPr/>
          </p:nvSpPr>
          <p:spPr bwMode="auto">
            <a:xfrm>
              <a:off x="2257425" y="6107113"/>
              <a:ext cx="647613"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pPr>
              <a:r>
                <a:rPr lang="en-US" sz="1400">
                  <a:latin typeface="Helvetica" charset="0"/>
                  <a:ea typeface="ＭＳ Ｐゴシック" charset="0"/>
                  <a:cs typeface="Helvetica" charset="0"/>
                  <a:sym typeface="Helvetica" charset="0"/>
                </a:rPr>
                <a:t>Payload</a:t>
              </a:r>
            </a:p>
          </p:txBody>
        </p:sp>
        <p:sp>
          <p:nvSpPr>
            <p:cNvPr id="90" name="Rectangle 49"/>
            <p:cNvSpPr>
              <a:spLocks/>
            </p:cNvSpPr>
            <p:nvPr/>
          </p:nvSpPr>
          <p:spPr bwMode="auto">
            <a:xfrm>
              <a:off x="2152650" y="5259388"/>
              <a:ext cx="617157"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i="1">
                  <a:latin typeface="Helvetica" charset="0"/>
                  <a:ea typeface="ＭＳ Ｐゴシック" charset="0"/>
                  <a:cs typeface="Helvetica" charset="0"/>
                  <a:sym typeface="Helvetica" charset="0"/>
                </a:rPr>
                <a:t>Options</a:t>
              </a:r>
            </a:p>
          </p:txBody>
        </p:sp>
        <p:sp>
          <p:nvSpPr>
            <p:cNvPr id="91" name="Rectangle 50"/>
            <p:cNvSpPr>
              <a:spLocks/>
            </p:cNvSpPr>
            <p:nvPr/>
          </p:nvSpPr>
          <p:spPr bwMode="auto">
            <a:xfrm>
              <a:off x="2152650" y="5602288"/>
              <a:ext cx="65"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endParaRPr lang="en-US" sz="1400" i="1">
                <a:latin typeface="Helvetica" charset="0"/>
                <a:ea typeface="ＭＳ Ｐゴシック" charset="0"/>
                <a:cs typeface="Helvetica" charset="0"/>
                <a:sym typeface="Helvetica" charset="0"/>
              </a:endParaRPr>
            </a:p>
          </p:txBody>
        </p:sp>
        <p:sp>
          <p:nvSpPr>
            <p:cNvPr id="92" name="Line 51"/>
            <p:cNvSpPr>
              <a:spLocks noChangeShapeType="1"/>
            </p:cNvSpPr>
            <p:nvPr/>
          </p:nvSpPr>
          <p:spPr bwMode="auto">
            <a:xfrm rot="10800000" flipH="1">
              <a:off x="762000" y="5545138"/>
              <a:ext cx="3400425" cy="9525"/>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grpSp>
      <p:pic>
        <p:nvPicPr>
          <p:cNvPr id="103" name="Picture 2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370" y="3387723"/>
            <a:ext cx="1077913" cy="592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33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17BFC-7AF6-D8D3-086B-52664B8F2433}"/>
              </a:ext>
            </a:extLst>
          </p:cNvPr>
          <p:cNvSpPr>
            <a:spLocks noGrp="1"/>
          </p:cNvSpPr>
          <p:nvPr>
            <p:ph type="title"/>
          </p:nvPr>
        </p:nvSpPr>
        <p:spPr/>
        <p:txBody>
          <a:bodyPr/>
          <a:lstStyle/>
          <a:p>
            <a:r>
              <a:rPr lang="en-BE"/>
              <a:t>How does a host learns its IPv4 address ?</a:t>
            </a:r>
          </a:p>
        </p:txBody>
      </p:sp>
      <p:sp>
        <p:nvSpPr>
          <p:cNvPr id="4" name="Content Placeholder 3">
            <a:extLst>
              <a:ext uri="{FF2B5EF4-FFF2-40B4-BE49-F238E27FC236}">
                <a16:creationId xmlns:a16="http://schemas.microsoft.com/office/drawing/2014/main" id="{F98921F7-4A1F-CA11-18D0-2D09E7F5E638}"/>
              </a:ext>
            </a:extLst>
          </p:cNvPr>
          <p:cNvSpPr>
            <a:spLocks noGrp="1"/>
          </p:cNvSpPr>
          <p:nvPr>
            <p:ph sz="half" idx="1"/>
          </p:nvPr>
        </p:nvSpPr>
        <p:spPr/>
        <p:txBody>
          <a:bodyPr>
            <a:normAutofit/>
          </a:bodyPr>
          <a:lstStyle/>
          <a:p>
            <a:r>
              <a:rPr lang="en-BE"/>
              <a:t>Host contacts a DHCPv4 server on the local network</a:t>
            </a:r>
          </a:p>
          <a:p>
            <a:r>
              <a:rPr lang="en-BE"/>
              <a:t>DHCPv4 Server allocates one IPv4 address belonging to the network prefix to the host for some time</a:t>
            </a:r>
          </a:p>
          <a:p>
            <a:pPr lvl="1"/>
            <a:r>
              <a:rPr lang="en-BE"/>
              <a:t>Host needs to renew address allocation regularly</a:t>
            </a:r>
          </a:p>
          <a:p>
            <a:pPr lvl="1"/>
            <a:r>
              <a:rPr lang="en-BE"/>
              <a:t>DHCPv4 Server knows which host uses which IPv4 address</a:t>
            </a:r>
          </a:p>
        </p:txBody>
      </p:sp>
      <p:sp>
        <p:nvSpPr>
          <p:cNvPr id="5" name="Content Placeholder 4">
            <a:extLst>
              <a:ext uri="{FF2B5EF4-FFF2-40B4-BE49-F238E27FC236}">
                <a16:creationId xmlns:a16="http://schemas.microsoft.com/office/drawing/2014/main" id="{45390C47-6817-F228-D5B7-87ADCDD37CB3}"/>
              </a:ext>
            </a:extLst>
          </p:cNvPr>
          <p:cNvSpPr>
            <a:spLocks noGrp="1"/>
          </p:cNvSpPr>
          <p:nvPr>
            <p:ph sz="half" idx="2"/>
          </p:nvPr>
        </p:nvSpPr>
        <p:spPr/>
        <p:txBody>
          <a:bodyPr>
            <a:normAutofit/>
          </a:bodyPr>
          <a:lstStyle/>
          <a:p>
            <a:r>
              <a:rPr lang="nl-BE"/>
              <a:t>Manual configuration</a:t>
            </a:r>
            <a:endParaRPr lang="en-BE"/>
          </a:p>
        </p:txBody>
      </p:sp>
    </p:spTree>
    <p:extLst>
      <p:ext uri="{BB962C8B-B14F-4D97-AF65-F5344CB8AC3E}">
        <p14:creationId xmlns:p14="http://schemas.microsoft.com/office/powerpoint/2010/main" val="41947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0C11F-0DA0-A71B-7233-4DFC669072E0}"/>
              </a:ext>
            </a:extLst>
          </p:cNvPr>
          <p:cNvSpPr>
            <a:spLocks noGrp="1"/>
          </p:cNvSpPr>
          <p:nvPr>
            <p:ph type="title"/>
          </p:nvPr>
        </p:nvSpPr>
        <p:spPr/>
        <p:txBody>
          <a:bodyPr/>
          <a:lstStyle/>
          <a:p>
            <a:r>
              <a:rPr lang="en-BE"/>
              <a:t>IPv4 network configuration of a host</a:t>
            </a:r>
          </a:p>
        </p:txBody>
      </p:sp>
      <p:sp>
        <p:nvSpPr>
          <p:cNvPr id="3" name="Content Placeholder 2">
            <a:extLst>
              <a:ext uri="{FF2B5EF4-FFF2-40B4-BE49-F238E27FC236}">
                <a16:creationId xmlns:a16="http://schemas.microsoft.com/office/drawing/2014/main" id="{5438D92D-640C-3DE3-8957-E13E08DFEBCF}"/>
              </a:ext>
            </a:extLst>
          </p:cNvPr>
          <p:cNvSpPr>
            <a:spLocks noGrp="1"/>
          </p:cNvSpPr>
          <p:nvPr>
            <p:ph idx="1"/>
          </p:nvPr>
        </p:nvSpPr>
        <p:spPr/>
        <p:txBody>
          <a:bodyPr/>
          <a:lstStyle/>
          <a:p>
            <a:r>
              <a:rPr lang="en-BE"/>
              <a:t>Loopback interface</a:t>
            </a:r>
            <a:br>
              <a:rPr lang="en-BE"/>
            </a:br>
            <a:endParaRPr lang="en-BE"/>
          </a:p>
          <a:p>
            <a:r>
              <a:rPr lang="en-BE"/>
              <a:t>Network interface configuration</a:t>
            </a:r>
            <a:br>
              <a:rPr lang="en-BE"/>
            </a:br>
            <a:br>
              <a:rPr lang="en-BE"/>
            </a:br>
            <a:br>
              <a:rPr lang="en-BE"/>
            </a:br>
            <a:endParaRPr lang="en-BE"/>
          </a:p>
          <a:p>
            <a:r>
              <a:rPr lang="en-BE"/>
              <a:t>Address of default router </a:t>
            </a:r>
          </a:p>
        </p:txBody>
      </p:sp>
      <p:sp>
        <p:nvSpPr>
          <p:cNvPr id="5" name="TextBox 4">
            <a:extLst>
              <a:ext uri="{FF2B5EF4-FFF2-40B4-BE49-F238E27FC236}">
                <a16:creationId xmlns:a16="http://schemas.microsoft.com/office/drawing/2014/main" id="{2C66CD9C-CE84-67C3-B74D-DA1F9B01730C}"/>
              </a:ext>
            </a:extLst>
          </p:cNvPr>
          <p:cNvSpPr txBox="1"/>
          <p:nvPr/>
        </p:nvSpPr>
        <p:spPr>
          <a:xfrm>
            <a:off x="5461397" y="1504951"/>
            <a:ext cx="6093618" cy="1323439"/>
          </a:xfrm>
          <a:prstGeom prst="rect">
            <a:avLst/>
          </a:prstGeom>
          <a:solidFill>
            <a:schemeClr val="bg2"/>
          </a:solidFill>
        </p:spPr>
        <p:txBody>
          <a:bodyPr wrap="square">
            <a:spAutoFit/>
          </a:bodyPr>
          <a:lstStyle/>
          <a:p>
            <a:r>
              <a:rPr lang="en-GB" sz="1600" err="1">
                <a:latin typeface="Courier" pitchFamily="2" charset="0"/>
              </a:rPr>
              <a:t>ip</a:t>
            </a:r>
            <a:r>
              <a:rPr lang="en-GB" sz="1600">
                <a:latin typeface="Courier" pitchFamily="2" charset="0"/>
              </a:rPr>
              <a:t> -4 </a:t>
            </a:r>
            <a:r>
              <a:rPr lang="en-GB" sz="1600" err="1">
                <a:latin typeface="Courier" pitchFamily="2" charset="0"/>
              </a:rPr>
              <a:t>addr</a:t>
            </a:r>
            <a:r>
              <a:rPr lang="en-GB" sz="1600">
                <a:latin typeface="Courier" pitchFamily="2" charset="0"/>
              </a:rPr>
              <a:t> show lo</a:t>
            </a:r>
          </a:p>
          <a:p>
            <a:r>
              <a:rPr lang="en-GB" sz="1600">
                <a:latin typeface="Courier" pitchFamily="2" charset="0"/>
              </a:rPr>
              <a:t>1: lo: &lt;LOOPBACK,UP,LOWER_UP&gt; </a:t>
            </a:r>
            <a:r>
              <a:rPr lang="en-GB" sz="1600" err="1">
                <a:latin typeface="Courier" pitchFamily="2" charset="0"/>
              </a:rPr>
              <a:t>mtu</a:t>
            </a:r>
            <a:r>
              <a:rPr lang="en-GB" sz="1600">
                <a:latin typeface="Courier" pitchFamily="2" charset="0"/>
              </a:rPr>
              <a:t> 65536 </a:t>
            </a:r>
            <a:r>
              <a:rPr lang="en-GB" sz="1600" err="1">
                <a:latin typeface="Courier" pitchFamily="2" charset="0"/>
              </a:rPr>
              <a:t>qdisc</a:t>
            </a:r>
            <a:r>
              <a:rPr lang="en-GB" sz="1600">
                <a:latin typeface="Courier" pitchFamily="2" charset="0"/>
              </a:rPr>
              <a:t> </a:t>
            </a:r>
            <a:r>
              <a:rPr lang="en-GB" sz="1600" err="1">
                <a:latin typeface="Courier" pitchFamily="2" charset="0"/>
              </a:rPr>
              <a:t>noqueue</a:t>
            </a:r>
            <a:r>
              <a:rPr lang="en-GB" sz="1600">
                <a:latin typeface="Courier" pitchFamily="2" charset="0"/>
              </a:rPr>
              <a:t> state UNKNOWN group default </a:t>
            </a:r>
            <a:r>
              <a:rPr lang="en-GB" sz="1600" err="1">
                <a:latin typeface="Courier" pitchFamily="2" charset="0"/>
              </a:rPr>
              <a:t>qlen</a:t>
            </a:r>
            <a:r>
              <a:rPr lang="en-GB" sz="1600">
                <a:latin typeface="Courier" pitchFamily="2" charset="0"/>
              </a:rPr>
              <a:t> 1000</a:t>
            </a:r>
          </a:p>
          <a:p>
            <a:r>
              <a:rPr lang="en-GB" sz="1600">
                <a:latin typeface="Courier" pitchFamily="2" charset="0"/>
              </a:rPr>
              <a:t>    </a:t>
            </a:r>
            <a:r>
              <a:rPr lang="en-GB" sz="1600" err="1">
                <a:latin typeface="Courier" pitchFamily="2" charset="0"/>
              </a:rPr>
              <a:t>inet</a:t>
            </a:r>
            <a:r>
              <a:rPr lang="en-GB" sz="1600">
                <a:latin typeface="Courier" pitchFamily="2" charset="0"/>
              </a:rPr>
              <a:t> 127.0.0.1/8 scope host lo</a:t>
            </a:r>
          </a:p>
          <a:p>
            <a:r>
              <a:rPr lang="en-GB" sz="1600">
                <a:latin typeface="Courier" pitchFamily="2" charset="0"/>
              </a:rPr>
              <a:t>       </a:t>
            </a:r>
            <a:r>
              <a:rPr lang="en-GB" sz="1600" err="1">
                <a:latin typeface="Courier" pitchFamily="2" charset="0"/>
              </a:rPr>
              <a:t>valid_lft</a:t>
            </a:r>
            <a:r>
              <a:rPr lang="en-GB" sz="1600">
                <a:latin typeface="Courier" pitchFamily="2" charset="0"/>
              </a:rPr>
              <a:t> forever </a:t>
            </a:r>
            <a:r>
              <a:rPr lang="en-GB" sz="1600" err="1">
                <a:latin typeface="Courier" pitchFamily="2" charset="0"/>
              </a:rPr>
              <a:t>preferred_lft</a:t>
            </a:r>
            <a:r>
              <a:rPr lang="en-GB" sz="1600">
                <a:latin typeface="Courier" pitchFamily="2" charset="0"/>
              </a:rPr>
              <a:t> forever</a:t>
            </a:r>
            <a:endParaRPr lang="en-BE" sz="1600">
              <a:latin typeface="Courier" pitchFamily="2" charset="0"/>
            </a:endParaRPr>
          </a:p>
        </p:txBody>
      </p:sp>
      <p:sp>
        <p:nvSpPr>
          <p:cNvPr id="7" name="TextBox 6">
            <a:extLst>
              <a:ext uri="{FF2B5EF4-FFF2-40B4-BE49-F238E27FC236}">
                <a16:creationId xmlns:a16="http://schemas.microsoft.com/office/drawing/2014/main" id="{2A4DFE32-8B36-561B-6ABE-15630E132177}"/>
              </a:ext>
            </a:extLst>
          </p:cNvPr>
          <p:cNvSpPr txBox="1"/>
          <p:nvPr/>
        </p:nvSpPr>
        <p:spPr>
          <a:xfrm>
            <a:off x="5247085" y="3395187"/>
            <a:ext cx="6802040" cy="2062103"/>
          </a:xfrm>
          <a:prstGeom prst="rect">
            <a:avLst/>
          </a:prstGeom>
          <a:solidFill>
            <a:schemeClr val="bg2"/>
          </a:solidFill>
        </p:spPr>
        <p:txBody>
          <a:bodyPr wrap="square">
            <a:spAutoFit/>
          </a:bodyPr>
          <a:lstStyle/>
          <a:p>
            <a:r>
              <a:rPr lang="en-GB" sz="1600" err="1">
                <a:latin typeface="Courier" pitchFamily="2" charset="0"/>
              </a:rPr>
              <a:t>ip</a:t>
            </a:r>
            <a:r>
              <a:rPr lang="en-GB" sz="1600">
                <a:latin typeface="Courier" pitchFamily="2" charset="0"/>
              </a:rPr>
              <a:t> -4 </a:t>
            </a:r>
            <a:r>
              <a:rPr lang="en-GB" sz="1600" err="1">
                <a:latin typeface="Courier" pitchFamily="2" charset="0"/>
              </a:rPr>
              <a:t>addr</a:t>
            </a:r>
            <a:r>
              <a:rPr lang="en-GB" sz="1600">
                <a:latin typeface="Courier" pitchFamily="2" charset="0"/>
              </a:rPr>
              <a:t> show eth0</a:t>
            </a:r>
          </a:p>
          <a:p>
            <a:r>
              <a:rPr lang="en-GB" sz="1600">
                <a:latin typeface="Courier" pitchFamily="2" charset="0"/>
              </a:rPr>
              <a:t>2: eth0: &lt;BROADCAST,MULTICAST,UP,LOWER_UP&gt; </a:t>
            </a:r>
            <a:r>
              <a:rPr lang="en-GB" sz="1600" err="1">
                <a:latin typeface="Courier" pitchFamily="2" charset="0"/>
              </a:rPr>
              <a:t>mtu</a:t>
            </a:r>
            <a:r>
              <a:rPr lang="en-GB" sz="1600">
                <a:latin typeface="Courier" pitchFamily="2" charset="0"/>
              </a:rPr>
              <a:t> 1500 </a:t>
            </a:r>
            <a:r>
              <a:rPr lang="en-GB" sz="1600" err="1">
                <a:latin typeface="Courier" pitchFamily="2" charset="0"/>
              </a:rPr>
              <a:t>qdisc</a:t>
            </a:r>
            <a:r>
              <a:rPr lang="en-GB" sz="1600">
                <a:latin typeface="Courier" pitchFamily="2" charset="0"/>
              </a:rPr>
              <a:t> </a:t>
            </a:r>
            <a:r>
              <a:rPr lang="en-GB" sz="1600" err="1">
                <a:latin typeface="Courier" pitchFamily="2" charset="0"/>
              </a:rPr>
              <a:t>fq_codel</a:t>
            </a:r>
            <a:r>
              <a:rPr lang="en-GB" sz="1600">
                <a:latin typeface="Courier" pitchFamily="2" charset="0"/>
              </a:rPr>
              <a:t> state UP group default </a:t>
            </a:r>
            <a:r>
              <a:rPr lang="en-GB" sz="1600" err="1">
                <a:latin typeface="Courier" pitchFamily="2" charset="0"/>
              </a:rPr>
              <a:t>qlen</a:t>
            </a:r>
            <a:r>
              <a:rPr lang="en-GB" sz="1600">
                <a:latin typeface="Courier" pitchFamily="2" charset="0"/>
              </a:rPr>
              <a:t> 1000</a:t>
            </a:r>
          </a:p>
          <a:p>
            <a:r>
              <a:rPr lang="en-GB" sz="1600">
                <a:latin typeface="Courier" pitchFamily="2" charset="0"/>
              </a:rPr>
              <a:t>    altname enp0s3</a:t>
            </a:r>
          </a:p>
          <a:p>
            <a:r>
              <a:rPr lang="en-GB" sz="1600">
                <a:latin typeface="Courier" pitchFamily="2" charset="0"/>
              </a:rPr>
              <a:t>    altname ens3</a:t>
            </a:r>
          </a:p>
          <a:p>
            <a:r>
              <a:rPr lang="en-GB" sz="1600">
                <a:latin typeface="Courier" pitchFamily="2" charset="0"/>
              </a:rPr>
              <a:t>    </a:t>
            </a:r>
            <a:r>
              <a:rPr lang="en-GB" sz="1600" err="1">
                <a:latin typeface="Courier" pitchFamily="2" charset="0"/>
              </a:rPr>
              <a:t>inet</a:t>
            </a:r>
            <a:r>
              <a:rPr lang="en-GB" sz="1600">
                <a:latin typeface="Courier" pitchFamily="2" charset="0"/>
              </a:rPr>
              <a:t> 130.104.229.28/25 </a:t>
            </a:r>
            <a:r>
              <a:rPr lang="en-GB" sz="1600" err="1">
                <a:latin typeface="Courier" pitchFamily="2" charset="0"/>
              </a:rPr>
              <a:t>brd</a:t>
            </a:r>
            <a:r>
              <a:rPr lang="en-GB" sz="1600">
                <a:latin typeface="Courier" pitchFamily="2" charset="0"/>
              </a:rPr>
              <a:t> 130.104.229.127 scope global eth0</a:t>
            </a:r>
          </a:p>
          <a:p>
            <a:r>
              <a:rPr lang="en-GB" sz="1600">
                <a:latin typeface="Courier" pitchFamily="2" charset="0"/>
              </a:rPr>
              <a:t>       </a:t>
            </a:r>
            <a:r>
              <a:rPr lang="en-GB" sz="1600" err="1">
                <a:latin typeface="Courier" pitchFamily="2" charset="0"/>
              </a:rPr>
              <a:t>valid_lft</a:t>
            </a:r>
            <a:r>
              <a:rPr lang="en-GB" sz="1600">
                <a:latin typeface="Courier" pitchFamily="2" charset="0"/>
              </a:rPr>
              <a:t> forever </a:t>
            </a:r>
            <a:r>
              <a:rPr lang="en-GB" sz="1600" err="1">
                <a:latin typeface="Courier" pitchFamily="2" charset="0"/>
              </a:rPr>
              <a:t>preferred_lft</a:t>
            </a:r>
            <a:r>
              <a:rPr lang="en-GB" sz="1600">
                <a:latin typeface="Courier" pitchFamily="2" charset="0"/>
              </a:rPr>
              <a:t> forever</a:t>
            </a:r>
            <a:endParaRPr lang="en-BE" sz="1600">
              <a:latin typeface="Courier" pitchFamily="2" charset="0"/>
            </a:endParaRPr>
          </a:p>
        </p:txBody>
      </p:sp>
    </p:spTree>
    <p:extLst>
      <p:ext uri="{BB962C8B-B14F-4D97-AF65-F5344CB8AC3E}">
        <p14:creationId xmlns:p14="http://schemas.microsoft.com/office/powerpoint/2010/main" val="1041535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4417-058F-2BE9-9421-44CDE980B4E1}"/>
              </a:ext>
            </a:extLst>
          </p:cNvPr>
          <p:cNvSpPr>
            <a:spLocks noGrp="1"/>
          </p:cNvSpPr>
          <p:nvPr>
            <p:ph type="title"/>
          </p:nvPr>
        </p:nvSpPr>
        <p:spPr/>
        <p:txBody>
          <a:bodyPr/>
          <a:lstStyle/>
          <a:p>
            <a:r>
              <a:rPr lang="en-BE"/>
              <a:t>IPv4 addresses are grouped in subnets</a:t>
            </a:r>
          </a:p>
        </p:txBody>
      </p:sp>
      <p:sp>
        <p:nvSpPr>
          <p:cNvPr id="3" name="Content Placeholder 2">
            <a:extLst>
              <a:ext uri="{FF2B5EF4-FFF2-40B4-BE49-F238E27FC236}">
                <a16:creationId xmlns:a16="http://schemas.microsoft.com/office/drawing/2014/main" id="{9965BAC1-6B21-34FD-9BE7-4B44E6D8B8FF}"/>
              </a:ext>
            </a:extLst>
          </p:cNvPr>
          <p:cNvSpPr>
            <a:spLocks noGrp="1"/>
          </p:cNvSpPr>
          <p:nvPr>
            <p:ph idx="1"/>
          </p:nvPr>
        </p:nvSpPr>
        <p:spPr/>
        <p:txBody>
          <a:bodyPr/>
          <a:lstStyle/>
          <a:p>
            <a:r>
              <a:rPr lang="en-BE"/>
              <a:t>All the addresses that belong to the same subnet as the local host can be reached directly through the local area network</a:t>
            </a:r>
          </a:p>
          <a:p>
            <a:r>
              <a:rPr lang="en-BE"/>
              <a:t>The adresses that belong to other subnets are reachable via the default router</a:t>
            </a:r>
          </a:p>
        </p:txBody>
      </p:sp>
      <p:pic>
        <p:nvPicPr>
          <p:cNvPr id="4" name="Graphic 3" descr="Laptop with solid fill">
            <a:extLst>
              <a:ext uri="{FF2B5EF4-FFF2-40B4-BE49-F238E27FC236}">
                <a16:creationId xmlns:a16="http://schemas.microsoft.com/office/drawing/2014/main" id="{14C223DB-837D-3AA0-E8E7-2004A10631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0694" y="4001294"/>
            <a:ext cx="914400" cy="914400"/>
          </a:xfrm>
          <a:prstGeom prst="rect">
            <a:avLst/>
          </a:prstGeom>
        </p:spPr>
      </p:pic>
      <p:pic>
        <p:nvPicPr>
          <p:cNvPr id="5" name="Graphic 4" descr="Smart Phone with solid fill">
            <a:extLst>
              <a:ext uri="{FF2B5EF4-FFF2-40B4-BE49-F238E27FC236}">
                <a16:creationId xmlns:a16="http://schemas.microsoft.com/office/drawing/2014/main" id="{740A7449-CA23-9646-20AC-ECAA34AE35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05094" y="5435997"/>
            <a:ext cx="914400" cy="914400"/>
          </a:xfrm>
          <a:prstGeom prst="rect">
            <a:avLst/>
          </a:prstGeom>
        </p:spPr>
      </p:pic>
      <p:pic>
        <p:nvPicPr>
          <p:cNvPr id="6" name="Graphic 5" descr="Wireless router outline">
            <a:extLst>
              <a:ext uri="{FF2B5EF4-FFF2-40B4-BE49-F238E27FC236}">
                <a16:creationId xmlns:a16="http://schemas.microsoft.com/office/drawing/2014/main" id="{33D13E4D-A269-834C-B9C5-E9AC84EC94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7472" y="4221560"/>
            <a:ext cx="914400" cy="914400"/>
          </a:xfrm>
          <a:prstGeom prst="rect">
            <a:avLst/>
          </a:prstGeom>
        </p:spPr>
      </p:pic>
      <p:pic>
        <p:nvPicPr>
          <p:cNvPr id="8" name="Graphic 7" descr="Wireless router with solid fill">
            <a:extLst>
              <a:ext uri="{FF2B5EF4-FFF2-40B4-BE49-F238E27FC236}">
                <a16:creationId xmlns:a16="http://schemas.microsoft.com/office/drawing/2014/main" id="{C5FB711E-9B6A-3080-DE0F-E78F4EEE7E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19591" y="4221560"/>
            <a:ext cx="914400" cy="914400"/>
          </a:xfrm>
          <a:prstGeom prst="rect">
            <a:avLst/>
          </a:prstGeom>
        </p:spPr>
      </p:pic>
      <p:pic>
        <p:nvPicPr>
          <p:cNvPr id="10" name="Graphic 9" descr="Smart Phone outline">
            <a:extLst>
              <a:ext uri="{FF2B5EF4-FFF2-40B4-BE49-F238E27FC236}">
                <a16:creationId xmlns:a16="http://schemas.microsoft.com/office/drawing/2014/main" id="{4D48FA1B-0367-3639-60C6-C551656515D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74672" y="5435997"/>
            <a:ext cx="914400" cy="914400"/>
          </a:xfrm>
          <a:prstGeom prst="rect">
            <a:avLst/>
          </a:prstGeom>
        </p:spPr>
      </p:pic>
      <p:sp>
        <p:nvSpPr>
          <p:cNvPr id="11" name="Cloud 10">
            <a:extLst>
              <a:ext uri="{FF2B5EF4-FFF2-40B4-BE49-F238E27FC236}">
                <a16:creationId xmlns:a16="http://schemas.microsoft.com/office/drawing/2014/main" id="{8EE0EFD4-5CF4-F819-7359-7F3B45EFF91D}"/>
              </a:ext>
            </a:extLst>
          </p:cNvPr>
          <p:cNvSpPr/>
          <p:nvPr/>
        </p:nvSpPr>
        <p:spPr>
          <a:xfrm>
            <a:off x="8639175" y="3736578"/>
            <a:ext cx="3128962" cy="16002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a:t>Internet</a:t>
            </a:r>
          </a:p>
        </p:txBody>
      </p:sp>
      <p:cxnSp>
        <p:nvCxnSpPr>
          <p:cNvPr id="13" name="Straight Connector 12">
            <a:extLst>
              <a:ext uri="{FF2B5EF4-FFF2-40B4-BE49-F238E27FC236}">
                <a16:creationId xmlns:a16="http://schemas.microsoft.com/office/drawing/2014/main" id="{54645C36-3E47-AFBE-E43F-58A89447FCBC}"/>
              </a:ext>
            </a:extLst>
          </p:cNvPr>
          <p:cNvCxnSpPr>
            <a:endCxn id="11" idx="2"/>
          </p:cNvCxnSpPr>
          <p:nvPr/>
        </p:nvCxnSpPr>
        <p:spPr>
          <a:xfrm flipV="1">
            <a:off x="7029450" y="4536678"/>
            <a:ext cx="1619431" cy="379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2376723-23B0-A305-526F-DB91535909B7}"/>
              </a:ext>
            </a:extLst>
          </p:cNvPr>
          <p:cNvCxnSpPr>
            <a:cxnSpLocks/>
          </p:cNvCxnSpPr>
          <p:nvPr/>
        </p:nvCxnSpPr>
        <p:spPr>
          <a:xfrm flipH="1" flipV="1">
            <a:off x="6627137" y="5033169"/>
            <a:ext cx="245151" cy="8600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E817AB8-DF71-FBD2-93DC-49F8CF409C9D}"/>
              </a:ext>
            </a:extLst>
          </p:cNvPr>
          <p:cNvCxnSpPr>
            <a:cxnSpLocks/>
          </p:cNvCxnSpPr>
          <p:nvPr/>
        </p:nvCxnSpPr>
        <p:spPr>
          <a:xfrm>
            <a:off x="4882781" y="4868268"/>
            <a:ext cx="14465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0026B2-C61B-96B6-C677-CA3E9C2AC4DD}"/>
              </a:ext>
            </a:extLst>
          </p:cNvPr>
          <p:cNvCxnSpPr>
            <a:cxnSpLocks/>
          </p:cNvCxnSpPr>
          <p:nvPr/>
        </p:nvCxnSpPr>
        <p:spPr>
          <a:xfrm flipV="1">
            <a:off x="3130209" y="4915694"/>
            <a:ext cx="1241766" cy="977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F2A6244-E37B-66BE-36C7-D5CFE08C97B4}"/>
              </a:ext>
            </a:extLst>
          </p:cNvPr>
          <p:cNvCxnSpPr>
            <a:cxnSpLocks/>
          </p:cNvCxnSpPr>
          <p:nvPr/>
        </p:nvCxnSpPr>
        <p:spPr>
          <a:xfrm>
            <a:off x="2413425" y="4678760"/>
            <a:ext cx="1821052" cy="2369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A0AE27F-31F2-62D1-0C7A-486E901B05FD}"/>
              </a:ext>
            </a:extLst>
          </p:cNvPr>
          <p:cNvSpPr txBox="1"/>
          <p:nvPr/>
        </p:nvSpPr>
        <p:spPr>
          <a:xfrm>
            <a:off x="815649" y="4797226"/>
            <a:ext cx="1734770" cy="369332"/>
          </a:xfrm>
          <a:prstGeom prst="rect">
            <a:avLst/>
          </a:prstGeom>
          <a:noFill/>
        </p:spPr>
        <p:txBody>
          <a:bodyPr wrap="none" rtlCol="0">
            <a:spAutoFit/>
          </a:bodyPr>
          <a:lstStyle/>
          <a:p>
            <a:r>
              <a:rPr lang="en-BE"/>
              <a:t>192.168.0.12/24</a:t>
            </a:r>
          </a:p>
        </p:txBody>
      </p:sp>
      <p:sp>
        <p:nvSpPr>
          <p:cNvPr id="23" name="TextBox 22">
            <a:extLst>
              <a:ext uri="{FF2B5EF4-FFF2-40B4-BE49-F238E27FC236}">
                <a16:creationId xmlns:a16="http://schemas.microsoft.com/office/drawing/2014/main" id="{149B8D23-CD97-D82E-9DF6-95E4178A8C81}"/>
              </a:ext>
            </a:extLst>
          </p:cNvPr>
          <p:cNvSpPr txBox="1"/>
          <p:nvPr/>
        </p:nvSpPr>
        <p:spPr>
          <a:xfrm>
            <a:off x="1845414" y="6355317"/>
            <a:ext cx="1734770" cy="369332"/>
          </a:xfrm>
          <a:prstGeom prst="rect">
            <a:avLst/>
          </a:prstGeom>
          <a:noFill/>
        </p:spPr>
        <p:txBody>
          <a:bodyPr wrap="none" rtlCol="0">
            <a:spAutoFit/>
          </a:bodyPr>
          <a:lstStyle/>
          <a:p>
            <a:r>
              <a:rPr lang="en-BE"/>
              <a:t>192.168.0.23/24</a:t>
            </a:r>
          </a:p>
        </p:txBody>
      </p:sp>
      <p:sp>
        <p:nvSpPr>
          <p:cNvPr id="24" name="TextBox 23">
            <a:extLst>
              <a:ext uri="{FF2B5EF4-FFF2-40B4-BE49-F238E27FC236}">
                <a16:creationId xmlns:a16="http://schemas.microsoft.com/office/drawing/2014/main" id="{5CED5912-B1B6-3DB1-7992-C246E8929B72}"/>
              </a:ext>
            </a:extLst>
          </p:cNvPr>
          <p:cNvSpPr txBox="1"/>
          <p:nvPr/>
        </p:nvSpPr>
        <p:spPr>
          <a:xfrm>
            <a:off x="6674672" y="6370915"/>
            <a:ext cx="1266693" cy="369332"/>
          </a:xfrm>
          <a:prstGeom prst="rect">
            <a:avLst/>
          </a:prstGeom>
          <a:noFill/>
        </p:spPr>
        <p:txBody>
          <a:bodyPr wrap="none" rtlCol="0">
            <a:spAutoFit/>
          </a:bodyPr>
          <a:lstStyle/>
          <a:p>
            <a:r>
              <a:rPr lang="en-BE"/>
              <a:t>10.0.0.2/23</a:t>
            </a:r>
          </a:p>
        </p:txBody>
      </p:sp>
    </p:spTree>
    <p:extLst>
      <p:ext uri="{BB962C8B-B14F-4D97-AF65-F5344CB8AC3E}">
        <p14:creationId xmlns:p14="http://schemas.microsoft.com/office/powerpoint/2010/main" val="5525771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0203-3E8F-A970-CDCD-C0C2797CC804}"/>
              </a:ext>
            </a:extLst>
          </p:cNvPr>
          <p:cNvSpPr>
            <a:spLocks noGrp="1"/>
          </p:cNvSpPr>
          <p:nvPr>
            <p:ph type="title"/>
          </p:nvPr>
        </p:nvSpPr>
        <p:spPr/>
        <p:txBody>
          <a:bodyPr/>
          <a:lstStyle/>
          <a:p>
            <a:r>
              <a:rPr lang="en-BE"/>
              <a:t>Reverse DNS</a:t>
            </a:r>
          </a:p>
        </p:txBody>
      </p:sp>
      <p:sp>
        <p:nvSpPr>
          <p:cNvPr id="3" name="Content Placeholder 2">
            <a:extLst>
              <a:ext uri="{FF2B5EF4-FFF2-40B4-BE49-F238E27FC236}">
                <a16:creationId xmlns:a16="http://schemas.microsoft.com/office/drawing/2014/main" id="{AA2353AE-AB01-4FB8-9590-5042938AC1EA}"/>
              </a:ext>
            </a:extLst>
          </p:cNvPr>
          <p:cNvSpPr>
            <a:spLocks noGrp="1"/>
          </p:cNvSpPr>
          <p:nvPr>
            <p:ph idx="1"/>
          </p:nvPr>
        </p:nvSpPr>
        <p:spPr>
          <a:xfrm>
            <a:off x="695325" y="1690688"/>
            <a:ext cx="10515600" cy="4351338"/>
          </a:xfrm>
        </p:spPr>
        <p:txBody>
          <a:bodyPr/>
          <a:lstStyle/>
          <a:p>
            <a:r>
              <a:rPr lang="en-BE"/>
              <a:t>Objective</a:t>
            </a:r>
          </a:p>
          <a:p>
            <a:pPr lvl="1"/>
            <a:r>
              <a:rPr lang="en-BE"/>
              <a:t>Query an IPv4 or IPv6 address and retrieve the corresponding DNS name</a:t>
            </a:r>
          </a:p>
          <a:p>
            <a:pPr lvl="1"/>
            <a:endParaRPr lang="en-BE"/>
          </a:p>
          <a:p>
            <a:r>
              <a:rPr lang="en-BE"/>
              <a:t>Solution for IPv4</a:t>
            </a:r>
          </a:p>
          <a:p>
            <a:pPr lvl="1"/>
            <a:r>
              <a:rPr lang="en-BE"/>
              <a:t>Convert IPv4 address </a:t>
            </a:r>
            <a:r>
              <a:rPr lang="en-BE">
                <a:solidFill>
                  <a:srgbClr val="FF0000"/>
                </a:solidFill>
                <a:latin typeface="Courier" pitchFamily="2" charset="0"/>
              </a:rPr>
              <a:t>w.x.y.z</a:t>
            </a:r>
            <a:r>
              <a:rPr lang="en-BE"/>
              <a:t> into name </a:t>
            </a:r>
            <a:r>
              <a:rPr lang="en-BE">
                <a:solidFill>
                  <a:srgbClr val="FF0000"/>
                </a:solidFill>
                <a:latin typeface="Courier" pitchFamily="2" charset="0"/>
              </a:rPr>
              <a:t>z.y.x.w.in-addr.arpa</a:t>
            </a:r>
          </a:p>
          <a:p>
            <a:pPr lvl="1"/>
            <a:r>
              <a:rPr lang="en-BE"/>
              <a:t>Query DNS for PTR record</a:t>
            </a:r>
          </a:p>
          <a:p>
            <a:pPr marL="457200" lvl="1" indent="0">
              <a:buNone/>
            </a:pPr>
            <a:endParaRPr lang="en-BE"/>
          </a:p>
          <a:p>
            <a:pPr marL="457200" lvl="1" indent="0">
              <a:buNone/>
            </a:pPr>
            <a:endParaRPr lang="en-BE"/>
          </a:p>
          <a:p>
            <a:pPr marL="457200" lvl="1" indent="0">
              <a:buNone/>
            </a:pPr>
            <a:r>
              <a:rPr lang="en-BE"/>
              <a:t>	</a:t>
            </a:r>
          </a:p>
          <a:p>
            <a:pPr marL="457200" lvl="1" indent="0">
              <a:buNone/>
            </a:pPr>
            <a:endParaRPr lang="en-BE"/>
          </a:p>
        </p:txBody>
      </p:sp>
      <p:sp>
        <p:nvSpPr>
          <p:cNvPr id="5" name="TextBox 4">
            <a:extLst>
              <a:ext uri="{FF2B5EF4-FFF2-40B4-BE49-F238E27FC236}">
                <a16:creationId xmlns:a16="http://schemas.microsoft.com/office/drawing/2014/main" id="{7C43090E-355C-734A-50C7-0D88E4428CFB}"/>
              </a:ext>
            </a:extLst>
          </p:cNvPr>
          <p:cNvSpPr txBox="1"/>
          <p:nvPr/>
        </p:nvSpPr>
        <p:spPr>
          <a:xfrm>
            <a:off x="1335881" y="4520981"/>
            <a:ext cx="6100762" cy="646331"/>
          </a:xfrm>
          <a:prstGeom prst="rect">
            <a:avLst/>
          </a:prstGeom>
          <a:solidFill>
            <a:schemeClr val="bg2"/>
          </a:solidFill>
        </p:spPr>
        <p:txBody>
          <a:bodyPr wrap="square">
            <a:spAutoFit/>
          </a:bodyPr>
          <a:lstStyle/>
          <a:p>
            <a:r>
              <a:rPr lang="en-BE">
                <a:latin typeface="Courier" pitchFamily="2" charset="0"/>
              </a:rPr>
              <a:t>dig -t PTR +short 4.4.8.8.in-addr.arpa</a:t>
            </a:r>
          </a:p>
          <a:p>
            <a:r>
              <a:rPr lang="en-BE">
                <a:latin typeface="Courier" pitchFamily="2" charset="0"/>
              </a:rPr>
              <a:t>dns.google.</a:t>
            </a:r>
          </a:p>
        </p:txBody>
      </p:sp>
      <p:sp>
        <p:nvSpPr>
          <p:cNvPr id="7" name="TextBox 6">
            <a:extLst>
              <a:ext uri="{FF2B5EF4-FFF2-40B4-BE49-F238E27FC236}">
                <a16:creationId xmlns:a16="http://schemas.microsoft.com/office/drawing/2014/main" id="{31AE6A43-0B89-519E-B541-6FA6BFA2818E}"/>
              </a:ext>
            </a:extLst>
          </p:cNvPr>
          <p:cNvSpPr txBox="1"/>
          <p:nvPr/>
        </p:nvSpPr>
        <p:spPr>
          <a:xfrm>
            <a:off x="4521993" y="5509886"/>
            <a:ext cx="6100762" cy="646331"/>
          </a:xfrm>
          <a:prstGeom prst="rect">
            <a:avLst/>
          </a:prstGeom>
          <a:solidFill>
            <a:schemeClr val="bg2"/>
          </a:solidFill>
        </p:spPr>
        <p:txBody>
          <a:bodyPr wrap="square">
            <a:spAutoFit/>
          </a:bodyPr>
          <a:lstStyle/>
          <a:p>
            <a:r>
              <a:rPr lang="en-BE">
                <a:latin typeface="Courier" pitchFamily="2" charset="0"/>
              </a:rPr>
              <a:t>dig -t PTR +short 1.1.104.130.in-addr.arpa</a:t>
            </a:r>
          </a:p>
          <a:p>
            <a:r>
              <a:rPr lang="en-BE">
                <a:latin typeface="Courier" pitchFamily="2" charset="0"/>
              </a:rPr>
              <a:t>ns1.sri.ucl.ac.be.</a:t>
            </a:r>
          </a:p>
        </p:txBody>
      </p:sp>
    </p:spTree>
    <p:extLst>
      <p:ext uri="{BB962C8B-B14F-4D97-AF65-F5344CB8AC3E}">
        <p14:creationId xmlns:p14="http://schemas.microsoft.com/office/powerpoint/2010/main" val="14891433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BF729809-F94F-2433-A9BA-84540988BE65}"/>
              </a:ext>
            </a:extLst>
          </p:cNvPr>
          <p:cNvSpPr txBox="1"/>
          <p:nvPr/>
        </p:nvSpPr>
        <p:spPr>
          <a:xfrm>
            <a:off x="479743" y="4908895"/>
            <a:ext cx="6100762" cy="1323439"/>
          </a:xfrm>
          <a:prstGeom prst="rect">
            <a:avLst/>
          </a:prstGeom>
          <a:solidFill>
            <a:schemeClr val="bg2"/>
          </a:solidFill>
        </p:spPr>
        <p:txBody>
          <a:bodyPr wrap="square">
            <a:spAutoFit/>
          </a:bodyPr>
          <a:lstStyle/>
          <a:p>
            <a:r>
              <a:rPr lang="en-BE" sz="1600">
                <a:latin typeface="Courier" pitchFamily="2" charset="0"/>
              </a:rPr>
              <a:t>dig -t NS 102.130.in-addr.arpa +short</a:t>
            </a:r>
          </a:p>
          <a:p>
            <a:r>
              <a:rPr lang="en-BE" sz="1600">
                <a:latin typeface="Courier" pitchFamily="2" charset="0"/>
              </a:rPr>
              <a:t>ns2.dc.uq.edu.au.</a:t>
            </a:r>
          </a:p>
          <a:p>
            <a:r>
              <a:rPr lang="en-BE" sz="1600">
                <a:latin typeface="Courier" pitchFamily="2" charset="0"/>
              </a:rPr>
              <a:t>ns1.dc.uq.edu.au.</a:t>
            </a:r>
          </a:p>
          <a:p>
            <a:r>
              <a:rPr lang="en-BE" sz="1600">
                <a:latin typeface="Courier" pitchFamily="2" charset="0"/>
              </a:rPr>
              <a:t>ns4.dc.uq.edu.au.</a:t>
            </a:r>
          </a:p>
          <a:p>
            <a:r>
              <a:rPr lang="en-BE" sz="1600">
                <a:latin typeface="Courier" pitchFamily="2" charset="0"/>
              </a:rPr>
              <a:t>ns3.dc.uq.edu.au.</a:t>
            </a:r>
          </a:p>
        </p:txBody>
      </p:sp>
      <p:sp>
        <p:nvSpPr>
          <p:cNvPr id="2" name="Title 1">
            <a:extLst>
              <a:ext uri="{FF2B5EF4-FFF2-40B4-BE49-F238E27FC236}">
                <a16:creationId xmlns:a16="http://schemas.microsoft.com/office/drawing/2014/main" id="{E3528453-8632-9CC7-5CB8-D1AEB3D51509}"/>
              </a:ext>
            </a:extLst>
          </p:cNvPr>
          <p:cNvSpPr>
            <a:spLocks noGrp="1"/>
          </p:cNvSpPr>
          <p:nvPr>
            <p:ph type="title"/>
          </p:nvPr>
        </p:nvSpPr>
        <p:spPr/>
        <p:txBody>
          <a:bodyPr/>
          <a:lstStyle/>
          <a:p>
            <a:r>
              <a:rPr lang="en-BE"/>
              <a:t>The IPv4 reverse DNS tree</a:t>
            </a:r>
          </a:p>
        </p:txBody>
      </p:sp>
      <p:sp>
        <p:nvSpPr>
          <p:cNvPr id="4" name="TextBox 3">
            <a:extLst>
              <a:ext uri="{FF2B5EF4-FFF2-40B4-BE49-F238E27FC236}">
                <a16:creationId xmlns:a16="http://schemas.microsoft.com/office/drawing/2014/main" id="{7F17F5E4-F3A6-62FD-8BB2-5C2DEE92D7A8}"/>
              </a:ext>
            </a:extLst>
          </p:cNvPr>
          <p:cNvSpPr txBox="1"/>
          <p:nvPr/>
        </p:nvSpPr>
        <p:spPr>
          <a:xfrm>
            <a:off x="2243138" y="1690688"/>
            <a:ext cx="581698" cy="369332"/>
          </a:xfrm>
          <a:prstGeom prst="rect">
            <a:avLst/>
          </a:prstGeom>
          <a:noFill/>
        </p:spPr>
        <p:txBody>
          <a:bodyPr wrap="none" rtlCol="0">
            <a:spAutoFit/>
          </a:bodyPr>
          <a:lstStyle/>
          <a:p>
            <a:r>
              <a:rPr lang="en-BE" i="1"/>
              <a:t>root</a:t>
            </a:r>
          </a:p>
        </p:txBody>
      </p:sp>
      <p:sp>
        <p:nvSpPr>
          <p:cNvPr id="5" name="TextBox 4">
            <a:extLst>
              <a:ext uri="{FF2B5EF4-FFF2-40B4-BE49-F238E27FC236}">
                <a16:creationId xmlns:a16="http://schemas.microsoft.com/office/drawing/2014/main" id="{25E54BF7-BB1E-4663-C8FF-5E1A1F613D88}"/>
              </a:ext>
            </a:extLst>
          </p:cNvPr>
          <p:cNvSpPr txBox="1"/>
          <p:nvPr/>
        </p:nvSpPr>
        <p:spPr>
          <a:xfrm>
            <a:off x="1809750" y="2646919"/>
            <a:ext cx="598241" cy="369332"/>
          </a:xfrm>
          <a:prstGeom prst="rect">
            <a:avLst/>
          </a:prstGeom>
          <a:noFill/>
        </p:spPr>
        <p:txBody>
          <a:bodyPr wrap="none" rtlCol="0">
            <a:spAutoFit/>
          </a:bodyPr>
          <a:lstStyle/>
          <a:p>
            <a:r>
              <a:rPr lang="en-BE">
                <a:latin typeface="Courier" pitchFamily="2" charset="0"/>
              </a:rPr>
              <a:t>com</a:t>
            </a:r>
          </a:p>
        </p:txBody>
      </p:sp>
      <p:sp>
        <p:nvSpPr>
          <p:cNvPr id="6" name="TextBox 5">
            <a:extLst>
              <a:ext uri="{FF2B5EF4-FFF2-40B4-BE49-F238E27FC236}">
                <a16:creationId xmlns:a16="http://schemas.microsoft.com/office/drawing/2014/main" id="{7FD5E69B-9FEE-0EB8-B1B0-062A753A342A}"/>
              </a:ext>
            </a:extLst>
          </p:cNvPr>
          <p:cNvSpPr txBox="1"/>
          <p:nvPr/>
        </p:nvSpPr>
        <p:spPr>
          <a:xfrm>
            <a:off x="3105150" y="2646919"/>
            <a:ext cx="598241" cy="369332"/>
          </a:xfrm>
          <a:prstGeom prst="rect">
            <a:avLst/>
          </a:prstGeom>
          <a:noFill/>
        </p:spPr>
        <p:txBody>
          <a:bodyPr wrap="none" rtlCol="0">
            <a:spAutoFit/>
          </a:bodyPr>
          <a:lstStyle/>
          <a:p>
            <a:r>
              <a:rPr lang="en-BE">
                <a:latin typeface="Courier" pitchFamily="2" charset="0"/>
              </a:rPr>
              <a:t>edu</a:t>
            </a:r>
          </a:p>
        </p:txBody>
      </p:sp>
      <p:sp>
        <p:nvSpPr>
          <p:cNvPr id="7" name="TextBox 6">
            <a:extLst>
              <a:ext uri="{FF2B5EF4-FFF2-40B4-BE49-F238E27FC236}">
                <a16:creationId xmlns:a16="http://schemas.microsoft.com/office/drawing/2014/main" id="{05093D31-C475-6135-AC04-E5C801954D73}"/>
              </a:ext>
            </a:extLst>
          </p:cNvPr>
          <p:cNvSpPr txBox="1"/>
          <p:nvPr/>
        </p:nvSpPr>
        <p:spPr>
          <a:xfrm>
            <a:off x="4400550" y="2646919"/>
            <a:ext cx="736099" cy="369332"/>
          </a:xfrm>
          <a:prstGeom prst="rect">
            <a:avLst/>
          </a:prstGeom>
          <a:noFill/>
        </p:spPr>
        <p:txBody>
          <a:bodyPr wrap="none" rtlCol="0">
            <a:spAutoFit/>
          </a:bodyPr>
          <a:lstStyle/>
          <a:p>
            <a:r>
              <a:rPr lang="en-BE">
                <a:latin typeface="Courier" pitchFamily="2" charset="0"/>
              </a:rPr>
              <a:t>arpa</a:t>
            </a:r>
          </a:p>
        </p:txBody>
      </p:sp>
      <p:cxnSp>
        <p:nvCxnSpPr>
          <p:cNvPr id="9" name="Straight Connector 8">
            <a:extLst>
              <a:ext uri="{FF2B5EF4-FFF2-40B4-BE49-F238E27FC236}">
                <a16:creationId xmlns:a16="http://schemas.microsoft.com/office/drawing/2014/main" id="{261CF7A9-C36E-A241-AE02-8FA5C903EE9E}"/>
              </a:ext>
            </a:extLst>
          </p:cNvPr>
          <p:cNvCxnSpPr/>
          <p:nvPr/>
        </p:nvCxnSpPr>
        <p:spPr>
          <a:xfrm>
            <a:off x="2824836" y="2060020"/>
            <a:ext cx="1775739" cy="4831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181A271-53DB-B6E7-49E8-C43054E214D1}"/>
              </a:ext>
            </a:extLst>
          </p:cNvPr>
          <p:cNvCxnSpPr>
            <a:cxnSpLocks/>
            <a:endCxn id="6" idx="0"/>
          </p:cNvCxnSpPr>
          <p:nvPr/>
        </p:nvCxnSpPr>
        <p:spPr>
          <a:xfrm>
            <a:off x="2454035" y="2013426"/>
            <a:ext cx="950236" cy="6334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35F8851-9929-13B3-7B1D-74E883AE20A7}"/>
              </a:ext>
            </a:extLst>
          </p:cNvPr>
          <p:cNvCxnSpPr>
            <a:cxnSpLocks/>
            <a:endCxn id="5" idx="0"/>
          </p:cNvCxnSpPr>
          <p:nvPr/>
        </p:nvCxnSpPr>
        <p:spPr>
          <a:xfrm flipH="1">
            <a:off x="2108871" y="2013425"/>
            <a:ext cx="263868" cy="6334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068C640-060D-D324-AB20-CEAF4E8978F1}"/>
              </a:ext>
            </a:extLst>
          </p:cNvPr>
          <p:cNvSpPr txBox="1"/>
          <p:nvPr/>
        </p:nvSpPr>
        <p:spPr>
          <a:xfrm>
            <a:off x="4400549" y="3405745"/>
            <a:ext cx="1149674" cy="369332"/>
          </a:xfrm>
          <a:prstGeom prst="rect">
            <a:avLst/>
          </a:prstGeom>
          <a:noFill/>
        </p:spPr>
        <p:txBody>
          <a:bodyPr wrap="none" rtlCol="0">
            <a:spAutoFit/>
          </a:bodyPr>
          <a:lstStyle/>
          <a:p>
            <a:r>
              <a:rPr lang="en-GB">
                <a:latin typeface="Courier" pitchFamily="2" charset="0"/>
              </a:rPr>
              <a:t>I</a:t>
            </a:r>
            <a:r>
              <a:rPr lang="en-BE">
                <a:latin typeface="Courier" pitchFamily="2" charset="0"/>
              </a:rPr>
              <a:t>n-addr</a:t>
            </a:r>
          </a:p>
        </p:txBody>
      </p:sp>
      <p:cxnSp>
        <p:nvCxnSpPr>
          <p:cNvPr id="15" name="Straight Connector 14">
            <a:extLst>
              <a:ext uri="{FF2B5EF4-FFF2-40B4-BE49-F238E27FC236}">
                <a16:creationId xmlns:a16="http://schemas.microsoft.com/office/drawing/2014/main" id="{03DF9064-BC97-AF0A-F391-DB404161F024}"/>
              </a:ext>
            </a:extLst>
          </p:cNvPr>
          <p:cNvCxnSpPr>
            <a:cxnSpLocks/>
            <a:endCxn id="14" idx="0"/>
          </p:cNvCxnSpPr>
          <p:nvPr/>
        </p:nvCxnSpPr>
        <p:spPr>
          <a:xfrm>
            <a:off x="4768599" y="2997996"/>
            <a:ext cx="206787" cy="407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B3A6C48-0FF4-AD65-6244-29672E0B73A5}"/>
              </a:ext>
            </a:extLst>
          </p:cNvPr>
          <p:cNvSpPr txBox="1"/>
          <p:nvPr/>
        </p:nvSpPr>
        <p:spPr>
          <a:xfrm>
            <a:off x="3105150" y="4130160"/>
            <a:ext cx="322524" cy="369332"/>
          </a:xfrm>
          <a:prstGeom prst="rect">
            <a:avLst/>
          </a:prstGeom>
          <a:noFill/>
        </p:spPr>
        <p:txBody>
          <a:bodyPr wrap="none" rtlCol="0">
            <a:spAutoFit/>
          </a:bodyPr>
          <a:lstStyle/>
          <a:p>
            <a:r>
              <a:rPr lang="nl-BE">
                <a:latin typeface="Courier" pitchFamily="2" charset="0"/>
              </a:rPr>
              <a:t>8</a:t>
            </a:r>
            <a:endParaRPr lang="en-BE">
              <a:latin typeface="Courier" pitchFamily="2" charset="0"/>
            </a:endParaRPr>
          </a:p>
        </p:txBody>
      </p:sp>
      <p:sp>
        <p:nvSpPr>
          <p:cNvPr id="18" name="TextBox 17">
            <a:extLst>
              <a:ext uri="{FF2B5EF4-FFF2-40B4-BE49-F238E27FC236}">
                <a16:creationId xmlns:a16="http://schemas.microsoft.com/office/drawing/2014/main" id="{5A16AF83-A8D9-7336-F150-02C699C41CBA}"/>
              </a:ext>
            </a:extLst>
          </p:cNvPr>
          <p:cNvSpPr txBox="1"/>
          <p:nvPr/>
        </p:nvSpPr>
        <p:spPr>
          <a:xfrm>
            <a:off x="4048124" y="4130160"/>
            <a:ext cx="322524" cy="369332"/>
          </a:xfrm>
          <a:prstGeom prst="rect">
            <a:avLst/>
          </a:prstGeom>
          <a:noFill/>
        </p:spPr>
        <p:txBody>
          <a:bodyPr wrap="none" rtlCol="0">
            <a:spAutoFit/>
          </a:bodyPr>
          <a:lstStyle/>
          <a:p>
            <a:r>
              <a:rPr lang="nl-BE">
                <a:latin typeface="Courier" pitchFamily="2" charset="0"/>
              </a:rPr>
              <a:t>9</a:t>
            </a:r>
            <a:endParaRPr lang="en-BE">
              <a:latin typeface="Courier" pitchFamily="2" charset="0"/>
            </a:endParaRPr>
          </a:p>
        </p:txBody>
      </p:sp>
      <p:sp>
        <p:nvSpPr>
          <p:cNvPr id="19" name="TextBox 18">
            <a:extLst>
              <a:ext uri="{FF2B5EF4-FFF2-40B4-BE49-F238E27FC236}">
                <a16:creationId xmlns:a16="http://schemas.microsoft.com/office/drawing/2014/main" id="{105296D4-D213-75FD-E320-3BC78002A8D1}"/>
              </a:ext>
            </a:extLst>
          </p:cNvPr>
          <p:cNvSpPr txBox="1"/>
          <p:nvPr/>
        </p:nvSpPr>
        <p:spPr>
          <a:xfrm>
            <a:off x="5550222" y="4095794"/>
            <a:ext cx="598241" cy="369332"/>
          </a:xfrm>
          <a:prstGeom prst="rect">
            <a:avLst/>
          </a:prstGeom>
          <a:noFill/>
        </p:spPr>
        <p:txBody>
          <a:bodyPr wrap="none" rtlCol="0">
            <a:spAutoFit/>
          </a:bodyPr>
          <a:lstStyle/>
          <a:p>
            <a:r>
              <a:rPr lang="nl-BE">
                <a:latin typeface="Courier" pitchFamily="2" charset="0"/>
              </a:rPr>
              <a:t>130</a:t>
            </a:r>
            <a:endParaRPr lang="en-BE">
              <a:latin typeface="Courier" pitchFamily="2" charset="0"/>
            </a:endParaRPr>
          </a:p>
        </p:txBody>
      </p:sp>
      <p:sp>
        <p:nvSpPr>
          <p:cNvPr id="20" name="TextBox 19">
            <a:extLst>
              <a:ext uri="{FF2B5EF4-FFF2-40B4-BE49-F238E27FC236}">
                <a16:creationId xmlns:a16="http://schemas.microsoft.com/office/drawing/2014/main" id="{71590F3C-E8CB-C3BA-8D66-A41D79DD5128}"/>
              </a:ext>
            </a:extLst>
          </p:cNvPr>
          <p:cNvSpPr txBox="1"/>
          <p:nvPr/>
        </p:nvSpPr>
        <p:spPr>
          <a:xfrm>
            <a:off x="7403005" y="2752209"/>
            <a:ext cx="4257897" cy="1815882"/>
          </a:xfrm>
          <a:prstGeom prst="rect">
            <a:avLst/>
          </a:prstGeom>
          <a:solidFill>
            <a:schemeClr val="bg2"/>
          </a:solidFill>
        </p:spPr>
        <p:txBody>
          <a:bodyPr wrap="none" rtlCol="0">
            <a:spAutoFit/>
          </a:bodyPr>
          <a:lstStyle/>
          <a:p>
            <a:r>
              <a:rPr lang="nl-BE" sz="1600">
                <a:latin typeface="Courier" pitchFamily="2" charset="0"/>
              </a:rPr>
              <a:t>dig -t NS 130.in-addr.arpa +short</a:t>
            </a:r>
          </a:p>
          <a:p>
            <a:r>
              <a:rPr lang="nl-BE" sz="1600">
                <a:latin typeface="Courier" pitchFamily="2" charset="0"/>
              </a:rPr>
              <a:t>u.arin.net.</a:t>
            </a:r>
          </a:p>
          <a:p>
            <a:r>
              <a:rPr lang="nl-BE" sz="1600">
                <a:latin typeface="Courier" pitchFamily="2" charset="0"/>
              </a:rPr>
              <a:t>z.arin.net.</a:t>
            </a:r>
          </a:p>
          <a:p>
            <a:r>
              <a:rPr lang="nl-BE" sz="1600">
                <a:latin typeface="Courier" pitchFamily="2" charset="0"/>
              </a:rPr>
              <a:t>y.arin.net.</a:t>
            </a:r>
          </a:p>
          <a:p>
            <a:r>
              <a:rPr lang="nl-BE" sz="1600">
                <a:latin typeface="Courier" pitchFamily="2" charset="0"/>
              </a:rPr>
              <a:t>r.arin.net.</a:t>
            </a:r>
          </a:p>
          <a:p>
            <a:r>
              <a:rPr lang="nl-BE" sz="1600">
                <a:latin typeface="Courier" pitchFamily="2" charset="0"/>
              </a:rPr>
              <a:t>arin.authdns.ripe.net.</a:t>
            </a:r>
          </a:p>
          <a:p>
            <a:r>
              <a:rPr lang="nl-BE" sz="1600">
                <a:latin typeface="Courier" pitchFamily="2" charset="0"/>
              </a:rPr>
              <a:t>x.arin.net.4</a:t>
            </a:r>
            <a:endParaRPr lang="en-BE" sz="1600">
              <a:latin typeface="Courier" pitchFamily="2" charset="0"/>
            </a:endParaRPr>
          </a:p>
        </p:txBody>
      </p:sp>
      <p:sp>
        <p:nvSpPr>
          <p:cNvPr id="21" name="TextBox 20">
            <a:extLst>
              <a:ext uri="{FF2B5EF4-FFF2-40B4-BE49-F238E27FC236}">
                <a16:creationId xmlns:a16="http://schemas.microsoft.com/office/drawing/2014/main" id="{BE1F3D85-1AB0-2026-89F8-7DDFFB7DB5D6}"/>
              </a:ext>
            </a:extLst>
          </p:cNvPr>
          <p:cNvSpPr txBox="1"/>
          <p:nvPr/>
        </p:nvSpPr>
        <p:spPr>
          <a:xfrm>
            <a:off x="5849342" y="5376906"/>
            <a:ext cx="598241" cy="369332"/>
          </a:xfrm>
          <a:prstGeom prst="rect">
            <a:avLst/>
          </a:prstGeom>
          <a:solidFill>
            <a:schemeClr val="bg1"/>
          </a:solidFill>
        </p:spPr>
        <p:txBody>
          <a:bodyPr wrap="none" rtlCol="0">
            <a:spAutoFit/>
          </a:bodyPr>
          <a:lstStyle/>
          <a:p>
            <a:r>
              <a:rPr lang="nl-BE">
                <a:latin typeface="Courier" pitchFamily="2" charset="0"/>
              </a:rPr>
              <a:t>103</a:t>
            </a:r>
            <a:endParaRPr lang="en-BE">
              <a:latin typeface="Courier" pitchFamily="2" charset="0"/>
            </a:endParaRPr>
          </a:p>
        </p:txBody>
      </p:sp>
      <p:sp>
        <p:nvSpPr>
          <p:cNvPr id="22" name="TextBox 21">
            <a:extLst>
              <a:ext uri="{FF2B5EF4-FFF2-40B4-BE49-F238E27FC236}">
                <a16:creationId xmlns:a16="http://schemas.microsoft.com/office/drawing/2014/main" id="{95F39B9C-5409-BAA6-9EA2-5A234A9F2E90}"/>
              </a:ext>
            </a:extLst>
          </p:cNvPr>
          <p:cNvSpPr txBox="1"/>
          <p:nvPr/>
        </p:nvSpPr>
        <p:spPr>
          <a:xfrm>
            <a:off x="7546701" y="5376906"/>
            <a:ext cx="598241" cy="369332"/>
          </a:xfrm>
          <a:prstGeom prst="rect">
            <a:avLst/>
          </a:prstGeom>
          <a:noFill/>
        </p:spPr>
        <p:txBody>
          <a:bodyPr wrap="square" rtlCol="0">
            <a:spAutoFit/>
          </a:bodyPr>
          <a:lstStyle/>
          <a:p>
            <a:r>
              <a:rPr lang="nl-BE">
                <a:latin typeface="Courier" pitchFamily="2" charset="0"/>
              </a:rPr>
              <a:t>105</a:t>
            </a:r>
            <a:endParaRPr lang="en-BE">
              <a:latin typeface="Courier" pitchFamily="2" charset="0"/>
            </a:endParaRPr>
          </a:p>
        </p:txBody>
      </p:sp>
      <p:sp>
        <p:nvSpPr>
          <p:cNvPr id="23" name="TextBox 22">
            <a:extLst>
              <a:ext uri="{FF2B5EF4-FFF2-40B4-BE49-F238E27FC236}">
                <a16:creationId xmlns:a16="http://schemas.microsoft.com/office/drawing/2014/main" id="{90FF2FC6-E010-D622-E42B-E3254FA4DF7F}"/>
              </a:ext>
            </a:extLst>
          </p:cNvPr>
          <p:cNvSpPr txBox="1"/>
          <p:nvPr/>
        </p:nvSpPr>
        <p:spPr>
          <a:xfrm>
            <a:off x="8406926" y="5376906"/>
            <a:ext cx="598241" cy="369332"/>
          </a:xfrm>
          <a:prstGeom prst="rect">
            <a:avLst/>
          </a:prstGeom>
          <a:noFill/>
        </p:spPr>
        <p:txBody>
          <a:bodyPr wrap="square" rtlCol="0">
            <a:spAutoFit/>
          </a:bodyPr>
          <a:lstStyle/>
          <a:p>
            <a:r>
              <a:rPr lang="nl-BE">
                <a:latin typeface="Courier" pitchFamily="2" charset="0"/>
              </a:rPr>
              <a:t>106</a:t>
            </a:r>
            <a:endParaRPr lang="en-BE">
              <a:latin typeface="Courier" pitchFamily="2" charset="0"/>
            </a:endParaRPr>
          </a:p>
        </p:txBody>
      </p:sp>
      <p:sp>
        <p:nvSpPr>
          <p:cNvPr id="24" name="TextBox 23">
            <a:extLst>
              <a:ext uri="{FF2B5EF4-FFF2-40B4-BE49-F238E27FC236}">
                <a16:creationId xmlns:a16="http://schemas.microsoft.com/office/drawing/2014/main" id="{5A8E9B91-E35B-30D9-6051-8ED8FFEB6401}"/>
              </a:ext>
            </a:extLst>
          </p:cNvPr>
          <p:cNvSpPr txBox="1"/>
          <p:nvPr/>
        </p:nvSpPr>
        <p:spPr>
          <a:xfrm>
            <a:off x="9545163" y="5376906"/>
            <a:ext cx="598241" cy="369332"/>
          </a:xfrm>
          <a:prstGeom prst="rect">
            <a:avLst/>
          </a:prstGeom>
          <a:noFill/>
        </p:spPr>
        <p:txBody>
          <a:bodyPr wrap="square" rtlCol="0">
            <a:spAutoFit/>
          </a:bodyPr>
          <a:lstStyle/>
          <a:p>
            <a:r>
              <a:rPr lang="nl-BE">
                <a:latin typeface="Courier" pitchFamily="2" charset="0"/>
              </a:rPr>
              <a:t>107</a:t>
            </a:r>
            <a:endParaRPr lang="en-BE">
              <a:latin typeface="Courier" pitchFamily="2" charset="0"/>
            </a:endParaRPr>
          </a:p>
        </p:txBody>
      </p:sp>
      <p:cxnSp>
        <p:nvCxnSpPr>
          <p:cNvPr id="25" name="Straight Connector 24">
            <a:extLst>
              <a:ext uri="{FF2B5EF4-FFF2-40B4-BE49-F238E27FC236}">
                <a16:creationId xmlns:a16="http://schemas.microsoft.com/office/drawing/2014/main" id="{0C2B4443-8B1F-3691-903D-E3EEA95D4578}"/>
              </a:ext>
            </a:extLst>
          </p:cNvPr>
          <p:cNvCxnSpPr>
            <a:cxnSpLocks/>
          </p:cNvCxnSpPr>
          <p:nvPr/>
        </p:nvCxnSpPr>
        <p:spPr>
          <a:xfrm flipH="1">
            <a:off x="3354944" y="3736227"/>
            <a:ext cx="1252304" cy="4283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3764EF9-FFF3-18D5-544A-7E8EE5BD78F5}"/>
              </a:ext>
            </a:extLst>
          </p:cNvPr>
          <p:cNvCxnSpPr>
            <a:cxnSpLocks/>
          </p:cNvCxnSpPr>
          <p:nvPr/>
        </p:nvCxnSpPr>
        <p:spPr>
          <a:xfrm flipH="1">
            <a:off x="4297918" y="3795239"/>
            <a:ext cx="470681" cy="416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9819756-5432-3A1D-6B78-D601B1C599E0}"/>
              </a:ext>
            </a:extLst>
          </p:cNvPr>
          <p:cNvCxnSpPr>
            <a:cxnSpLocks/>
          </p:cNvCxnSpPr>
          <p:nvPr/>
        </p:nvCxnSpPr>
        <p:spPr>
          <a:xfrm>
            <a:off x="5227698" y="3795239"/>
            <a:ext cx="569343" cy="3359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9206ECD-1BA3-8913-856B-DE22E94A8BF0}"/>
              </a:ext>
            </a:extLst>
          </p:cNvPr>
          <p:cNvCxnSpPr>
            <a:cxnSpLocks/>
            <a:endCxn id="21" idx="0"/>
          </p:cNvCxnSpPr>
          <p:nvPr/>
        </p:nvCxnSpPr>
        <p:spPr>
          <a:xfrm>
            <a:off x="5863790" y="4440885"/>
            <a:ext cx="284673" cy="9360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B97F747-6ABC-530D-B723-48FB889FBC8F}"/>
              </a:ext>
            </a:extLst>
          </p:cNvPr>
          <p:cNvCxnSpPr>
            <a:cxnSpLocks/>
          </p:cNvCxnSpPr>
          <p:nvPr/>
        </p:nvCxnSpPr>
        <p:spPr>
          <a:xfrm>
            <a:off x="6006126" y="4465126"/>
            <a:ext cx="981453" cy="9360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10D31-5C16-2FF4-5C50-78890AF6317F}"/>
              </a:ext>
            </a:extLst>
          </p:cNvPr>
          <p:cNvCxnSpPr>
            <a:cxnSpLocks/>
            <a:stCxn id="19" idx="3"/>
          </p:cNvCxnSpPr>
          <p:nvPr/>
        </p:nvCxnSpPr>
        <p:spPr>
          <a:xfrm>
            <a:off x="6148463" y="4280460"/>
            <a:ext cx="1641663" cy="11550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C3889F7-366B-94BC-038C-7BACEE9E54C8}"/>
              </a:ext>
            </a:extLst>
          </p:cNvPr>
          <p:cNvCxnSpPr>
            <a:cxnSpLocks/>
          </p:cNvCxnSpPr>
          <p:nvPr/>
        </p:nvCxnSpPr>
        <p:spPr>
          <a:xfrm>
            <a:off x="6173430" y="4229099"/>
            <a:ext cx="2553810" cy="1246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197B2E6-BA50-6E3E-13A1-BE66D5EBB8D3}"/>
              </a:ext>
            </a:extLst>
          </p:cNvPr>
          <p:cNvCxnSpPr>
            <a:cxnSpLocks/>
          </p:cNvCxnSpPr>
          <p:nvPr/>
        </p:nvCxnSpPr>
        <p:spPr>
          <a:xfrm>
            <a:off x="6389339" y="4280460"/>
            <a:ext cx="3319895" cy="11206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3946156D-F24B-6CA6-770F-146CD5B1A931}"/>
              </a:ext>
            </a:extLst>
          </p:cNvPr>
          <p:cNvSpPr txBox="1"/>
          <p:nvPr/>
        </p:nvSpPr>
        <p:spPr>
          <a:xfrm>
            <a:off x="4857892" y="5401147"/>
            <a:ext cx="598241" cy="369332"/>
          </a:xfrm>
          <a:prstGeom prst="rect">
            <a:avLst/>
          </a:prstGeom>
          <a:solidFill>
            <a:schemeClr val="bg1"/>
          </a:solidFill>
        </p:spPr>
        <p:txBody>
          <a:bodyPr wrap="none" rtlCol="0">
            <a:spAutoFit/>
          </a:bodyPr>
          <a:lstStyle/>
          <a:p>
            <a:r>
              <a:rPr lang="nl-BE">
                <a:latin typeface="Courier" pitchFamily="2" charset="0"/>
              </a:rPr>
              <a:t>102</a:t>
            </a:r>
            <a:endParaRPr lang="en-BE">
              <a:latin typeface="Courier" pitchFamily="2" charset="0"/>
            </a:endParaRPr>
          </a:p>
        </p:txBody>
      </p:sp>
      <p:cxnSp>
        <p:nvCxnSpPr>
          <p:cNvPr id="42" name="Straight Connector 41">
            <a:extLst>
              <a:ext uri="{FF2B5EF4-FFF2-40B4-BE49-F238E27FC236}">
                <a16:creationId xmlns:a16="http://schemas.microsoft.com/office/drawing/2014/main" id="{0D4BD087-A645-8623-67E5-B305F72CC72C}"/>
              </a:ext>
            </a:extLst>
          </p:cNvPr>
          <p:cNvCxnSpPr>
            <a:cxnSpLocks/>
            <a:endCxn id="41" idx="0"/>
          </p:cNvCxnSpPr>
          <p:nvPr/>
        </p:nvCxnSpPr>
        <p:spPr>
          <a:xfrm flipH="1">
            <a:off x="5157013" y="4360672"/>
            <a:ext cx="513483" cy="1040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177D18B-9A4E-B6D3-B05A-BAE4321A3147}"/>
              </a:ext>
            </a:extLst>
          </p:cNvPr>
          <p:cNvSpPr txBox="1"/>
          <p:nvPr/>
        </p:nvSpPr>
        <p:spPr>
          <a:xfrm>
            <a:off x="6759351" y="5389027"/>
            <a:ext cx="598241" cy="369332"/>
          </a:xfrm>
          <a:prstGeom prst="rect">
            <a:avLst/>
          </a:prstGeom>
          <a:solidFill>
            <a:schemeClr val="bg1"/>
          </a:solidFill>
        </p:spPr>
        <p:txBody>
          <a:bodyPr wrap="none" rtlCol="0">
            <a:spAutoFit/>
          </a:bodyPr>
          <a:lstStyle/>
          <a:p>
            <a:r>
              <a:rPr lang="nl-BE">
                <a:latin typeface="Courier" pitchFamily="2" charset="0"/>
              </a:rPr>
              <a:t>104</a:t>
            </a:r>
            <a:endParaRPr lang="en-BE">
              <a:latin typeface="Courier" pitchFamily="2" charset="0"/>
            </a:endParaRPr>
          </a:p>
        </p:txBody>
      </p:sp>
      <p:sp>
        <p:nvSpPr>
          <p:cNvPr id="48" name="TextBox 47">
            <a:extLst>
              <a:ext uri="{FF2B5EF4-FFF2-40B4-BE49-F238E27FC236}">
                <a16:creationId xmlns:a16="http://schemas.microsoft.com/office/drawing/2014/main" id="{FD0C686B-EE78-1992-E9BC-E0B878CDEAD2}"/>
              </a:ext>
            </a:extLst>
          </p:cNvPr>
          <p:cNvSpPr txBox="1"/>
          <p:nvPr/>
        </p:nvSpPr>
        <p:spPr>
          <a:xfrm>
            <a:off x="7178169" y="5820805"/>
            <a:ext cx="4739745" cy="1077218"/>
          </a:xfrm>
          <a:prstGeom prst="rect">
            <a:avLst/>
          </a:prstGeom>
          <a:solidFill>
            <a:schemeClr val="bg2"/>
          </a:solidFill>
        </p:spPr>
        <p:txBody>
          <a:bodyPr wrap="square">
            <a:spAutoFit/>
          </a:bodyPr>
          <a:lstStyle/>
          <a:p>
            <a:r>
              <a:rPr lang="en-BE" sz="1600">
                <a:latin typeface="Courier" pitchFamily="2" charset="0"/>
              </a:rPr>
              <a:t>dig -t NS 104.130.in-addr.arpa +short</a:t>
            </a:r>
          </a:p>
          <a:p>
            <a:r>
              <a:rPr lang="en-BE" sz="1600">
                <a:latin typeface="Courier" pitchFamily="2" charset="0"/>
              </a:rPr>
              <a:t>ns2.sri.ucl.ac.be.</a:t>
            </a:r>
          </a:p>
          <a:p>
            <a:r>
              <a:rPr lang="en-BE" sz="1600">
                <a:latin typeface="Courier" pitchFamily="2" charset="0"/>
              </a:rPr>
              <a:t>ns3.sri.ucl.ac.be.</a:t>
            </a:r>
          </a:p>
          <a:p>
            <a:r>
              <a:rPr lang="en-BE" sz="1600">
                <a:latin typeface="Courier" pitchFamily="2" charset="0"/>
              </a:rPr>
              <a:t>ns1.sri.ucl.ac.be.</a:t>
            </a:r>
          </a:p>
        </p:txBody>
      </p:sp>
      <p:sp>
        <p:nvSpPr>
          <p:cNvPr id="50" name="TextBox 49">
            <a:extLst>
              <a:ext uri="{FF2B5EF4-FFF2-40B4-BE49-F238E27FC236}">
                <a16:creationId xmlns:a16="http://schemas.microsoft.com/office/drawing/2014/main" id="{8B452CF5-AEA9-775D-72F4-556E83C270C1}"/>
              </a:ext>
            </a:extLst>
          </p:cNvPr>
          <p:cNvSpPr txBox="1"/>
          <p:nvPr/>
        </p:nvSpPr>
        <p:spPr>
          <a:xfrm>
            <a:off x="7330380" y="441661"/>
            <a:ext cx="6100762" cy="2031325"/>
          </a:xfrm>
          <a:prstGeom prst="rect">
            <a:avLst/>
          </a:prstGeom>
          <a:solidFill>
            <a:schemeClr val="bg2"/>
          </a:solidFill>
        </p:spPr>
        <p:txBody>
          <a:bodyPr wrap="square">
            <a:spAutoFit/>
          </a:bodyPr>
          <a:lstStyle/>
          <a:p>
            <a:r>
              <a:rPr lang="en-BE">
                <a:latin typeface="Courier" pitchFamily="2" charset="0"/>
              </a:rPr>
              <a:t>dig -t NS in-addr.arpa +short</a:t>
            </a:r>
          </a:p>
          <a:p>
            <a:r>
              <a:rPr lang="en-BE">
                <a:latin typeface="Courier" pitchFamily="2" charset="0"/>
              </a:rPr>
              <a:t>b.in-addr-servers.arpa.</a:t>
            </a:r>
          </a:p>
          <a:p>
            <a:r>
              <a:rPr lang="en-BE">
                <a:latin typeface="Courier" pitchFamily="2" charset="0"/>
              </a:rPr>
              <a:t>d.in-addr-servers.arpa.</a:t>
            </a:r>
          </a:p>
          <a:p>
            <a:r>
              <a:rPr lang="en-BE">
                <a:latin typeface="Courier" pitchFamily="2" charset="0"/>
              </a:rPr>
              <a:t>f.in-addr-servers.arpa.</a:t>
            </a:r>
          </a:p>
          <a:p>
            <a:r>
              <a:rPr lang="en-BE">
                <a:latin typeface="Courier" pitchFamily="2" charset="0"/>
              </a:rPr>
              <a:t>e.in-addr-servers.arpa.</a:t>
            </a:r>
          </a:p>
          <a:p>
            <a:r>
              <a:rPr lang="en-BE">
                <a:latin typeface="Courier" pitchFamily="2" charset="0"/>
              </a:rPr>
              <a:t>c.in-addr-servers.arpa.</a:t>
            </a:r>
          </a:p>
          <a:p>
            <a:r>
              <a:rPr lang="en-BE">
                <a:latin typeface="Courier" pitchFamily="2" charset="0"/>
              </a:rPr>
              <a:t>a.in-addr-servers.arpa.</a:t>
            </a:r>
          </a:p>
        </p:txBody>
      </p:sp>
    </p:spTree>
    <p:extLst>
      <p:ext uri="{BB962C8B-B14F-4D97-AF65-F5344CB8AC3E}">
        <p14:creationId xmlns:p14="http://schemas.microsoft.com/office/powerpoint/2010/main" val="188122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20" grpId="0" animBg="1"/>
      <p:bldP spid="4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837D8-C616-6CEC-6ACB-4CB6B1A4A0BC}"/>
              </a:ext>
            </a:extLst>
          </p:cNvPr>
          <p:cNvSpPr>
            <a:spLocks noGrp="1"/>
          </p:cNvSpPr>
          <p:nvPr>
            <p:ph type="title"/>
          </p:nvPr>
        </p:nvSpPr>
        <p:spPr/>
        <p:txBody>
          <a:bodyPr/>
          <a:lstStyle/>
          <a:p>
            <a:r>
              <a:rPr lang="en-BE"/>
              <a:t>Reverse DNS for IPv6</a:t>
            </a:r>
          </a:p>
        </p:txBody>
      </p:sp>
      <p:sp>
        <p:nvSpPr>
          <p:cNvPr id="3" name="Content Placeholder 2">
            <a:extLst>
              <a:ext uri="{FF2B5EF4-FFF2-40B4-BE49-F238E27FC236}">
                <a16:creationId xmlns:a16="http://schemas.microsoft.com/office/drawing/2014/main" id="{28AB9BE7-71E3-A6A7-4DF1-42C2D8F13DB9}"/>
              </a:ext>
            </a:extLst>
          </p:cNvPr>
          <p:cNvSpPr>
            <a:spLocks noGrp="1"/>
          </p:cNvSpPr>
          <p:nvPr>
            <p:ph idx="1"/>
          </p:nvPr>
        </p:nvSpPr>
        <p:spPr/>
        <p:txBody>
          <a:bodyPr/>
          <a:lstStyle/>
          <a:p>
            <a:r>
              <a:rPr lang="en-BE"/>
              <a:t>Same principle as for IPv4, but with two differences :</a:t>
            </a:r>
          </a:p>
          <a:p>
            <a:endParaRPr lang="en-BE"/>
          </a:p>
          <a:p>
            <a:pPr lvl="1"/>
            <a:r>
              <a:rPr lang="en-GB"/>
              <a:t>T</a:t>
            </a:r>
            <a:r>
              <a:rPr lang="en-BE"/>
              <a:t>op-level domain is ip6.arpa</a:t>
            </a:r>
            <a:br>
              <a:rPr lang="en-BE"/>
            </a:br>
            <a:endParaRPr lang="en-BE"/>
          </a:p>
          <a:p>
            <a:pPr lvl="1"/>
            <a:r>
              <a:rPr lang="en-BE"/>
              <a:t>Reverse IPv6 address is encoded as a serie of 4 bits nibbles in hexadecimal separated by dots</a:t>
            </a:r>
          </a:p>
          <a:p>
            <a:pPr lvl="1"/>
            <a:endParaRPr lang="en-BE"/>
          </a:p>
          <a:p>
            <a:pPr lvl="2"/>
            <a:r>
              <a:rPr lang="en-GB" b="0" u="none" strike="noStrike">
                <a:solidFill>
                  <a:srgbClr val="202122"/>
                </a:solidFill>
                <a:effectLst/>
              </a:rPr>
              <a:t>Example : to find the PTR for </a:t>
            </a:r>
            <a:r>
              <a:rPr lang="en-GB" b="0" u="none" strike="noStrike">
                <a:solidFill>
                  <a:srgbClr val="FF0000"/>
                </a:solidFill>
                <a:effectLst/>
                <a:latin typeface="Courier" pitchFamily="2" charset="0"/>
              </a:rPr>
              <a:t>2001</a:t>
            </a:r>
            <a:r>
              <a:rPr lang="en-GB" b="0" u="none" strike="noStrike">
                <a:solidFill>
                  <a:srgbClr val="202122"/>
                </a:solidFill>
                <a:effectLst/>
                <a:latin typeface="Courier" pitchFamily="2" charset="0"/>
              </a:rPr>
              <a:t>:</a:t>
            </a:r>
            <a:r>
              <a:rPr lang="en-GB" b="0" u="none" strike="noStrike">
                <a:solidFill>
                  <a:schemeClr val="accent5"/>
                </a:solidFill>
                <a:effectLst/>
                <a:latin typeface="Courier" pitchFamily="2" charset="0"/>
              </a:rPr>
              <a:t>db8</a:t>
            </a:r>
            <a:r>
              <a:rPr lang="en-GB" b="0" u="none" strike="noStrike">
                <a:solidFill>
                  <a:srgbClr val="202122"/>
                </a:solidFill>
                <a:effectLst/>
                <a:latin typeface="Courier" pitchFamily="2" charset="0"/>
              </a:rPr>
              <a:t>::</a:t>
            </a:r>
            <a:r>
              <a:rPr lang="en-GB" b="0" u="none" strike="noStrike">
                <a:solidFill>
                  <a:srgbClr val="FFC000"/>
                </a:solidFill>
                <a:effectLst/>
                <a:latin typeface="Courier" pitchFamily="2" charset="0"/>
              </a:rPr>
              <a:t>567</a:t>
            </a:r>
            <a:r>
              <a:rPr lang="en-GB" b="0" u="none" strike="noStrike">
                <a:solidFill>
                  <a:srgbClr val="202122"/>
                </a:solidFill>
                <a:effectLst/>
                <a:latin typeface="Courier" pitchFamily="2" charset="0"/>
              </a:rPr>
              <a:t>:</a:t>
            </a:r>
            <a:r>
              <a:rPr lang="en-GB" b="0" u="none" strike="noStrike">
                <a:solidFill>
                  <a:schemeClr val="accent6"/>
                </a:solidFill>
                <a:effectLst/>
                <a:latin typeface="Courier" pitchFamily="2" charset="0"/>
              </a:rPr>
              <a:t>89ab</a:t>
            </a:r>
            <a:r>
              <a:rPr lang="en-GB" b="0" u="none" strike="noStrike">
                <a:solidFill>
                  <a:srgbClr val="202122"/>
                </a:solidFill>
                <a:effectLst/>
                <a:latin typeface="Courier" pitchFamily="2" charset="0"/>
              </a:rPr>
              <a:t> </a:t>
            </a:r>
            <a:r>
              <a:rPr lang="en-GB" b="0" u="none" strike="noStrike">
                <a:solidFill>
                  <a:srgbClr val="202122"/>
                </a:solidFill>
                <a:effectLst/>
              </a:rPr>
              <a:t>we need to query</a:t>
            </a:r>
            <a:endParaRPr lang="en-BE">
              <a:latin typeface="Courier" pitchFamily="2" charset="0"/>
            </a:endParaRPr>
          </a:p>
        </p:txBody>
      </p:sp>
      <p:sp>
        <p:nvSpPr>
          <p:cNvPr id="5" name="TextBox 4">
            <a:extLst>
              <a:ext uri="{FF2B5EF4-FFF2-40B4-BE49-F238E27FC236}">
                <a16:creationId xmlns:a16="http://schemas.microsoft.com/office/drawing/2014/main" id="{FEC5FDD6-1980-FA78-5F2F-9E1814AEBAC9}"/>
              </a:ext>
            </a:extLst>
          </p:cNvPr>
          <p:cNvSpPr txBox="1"/>
          <p:nvPr/>
        </p:nvSpPr>
        <p:spPr>
          <a:xfrm>
            <a:off x="1293017" y="5634722"/>
            <a:ext cx="10515599" cy="369332"/>
          </a:xfrm>
          <a:prstGeom prst="rect">
            <a:avLst/>
          </a:prstGeom>
          <a:noFill/>
        </p:spPr>
        <p:txBody>
          <a:bodyPr wrap="square">
            <a:spAutoFit/>
          </a:bodyPr>
          <a:lstStyle/>
          <a:p>
            <a:r>
              <a:rPr lang="en-GB">
                <a:solidFill>
                  <a:schemeClr val="accent6"/>
                </a:solidFill>
                <a:latin typeface="Courier" pitchFamily="2" charset="0"/>
              </a:rPr>
              <a:t>b.a.9.8</a:t>
            </a:r>
            <a:r>
              <a:rPr lang="en-GB">
                <a:latin typeface="Courier" pitchFamily="2" charset="0"/>
              </a:rPr>
              <a:t>.</a:t>
            </a:r>
            <a:r>
              <a:rPr lang="en-GB">
                <a:solidFill>
                  <a:srgbClr val="FFC000"/>
                </a:solidFill>
                <a:latin typeface="Courier" pitchFamily="2" charset="0"/>
              </a:rPr>
              <a:t>7.6.5.0</a:t>
            </a:r>
            <a:r>
              <a:rPr lang="en-GB">
                <a:latin typeface="Courier" pitchFamily="2" charset="0"/>
              </a:rPr>
              <a:t>.0.0.0.0.0.0.0.0.0.0.0.0.0.0.0.0.</a:t>
            </a:r>
            <a:r>
              <a:rPr lang="en-GB">
                <a:solidFill>
                  <a:schemeClr val="accent5"/>
                </a:solidFill>
                <a:latin typeface="Courier" pitchFamily="2" charset="0"/>
              </a:rPr>
              <a:t>8</a:t>
            </a:r>
            <a:r>
              <a:rPr lang="en-GB">
                <a:latin typeface="Courier" pitchFamily="2" charset="0"/>
              </a:rPr>
              <a:t>.</a:t>
            </a:r>
            <a:r>
              <a:rPr lang="en-GB">
                <a:solidFill>
                  <a:schemeClr val="accent5"/>
                </a:solidFill>
                <a:latin typeface="Courier" pitchFamily="2" charset="0"/>
              </a:rPr>
              <a:t>b.d</a:t>
            </a:r>
            <a:r>
              <a:rPr lang="en-GB">
                <a:latin typeface="Courier" pitchFamily="2" charset="0"/>
              </a:rPr>
              <a:t>.</a:t>
            </a:r>
            <a:r>
              <a:rPr lang="en-GB">
                <a:solidFill>
                  <a:schemeClr val="accent5"/>
                </a:solidFill>
                <a:latin typeface="Courier" pitchFamily="2" charset="0"/>
              </a:rPr>
              <a:t>0</a:t>
            </a:r>
            <a:r>
              <a:rPr lang="en-GB">
                <a:latin typeface="Courier" pitchFamily="2" charset="0"/>
              </a:rPr>
              <a:t>.</a:t>
            </a:r>
            <a:r>
              <a:rPr lang="en-GB">
                <a:solidFill>
                  <a:srgbClr val="FF0000"/>
                </a:solidFill>
                <a:latin typeface="Courier" pitchFamily="2" charset="0"/>
              </a:rPr>
              <a:t>1.0.0.2</a:t>
            </a:r>
            <a:r>
              <a:rPr lang="en-GB">
                <a:latin typeface="Courier" pitchFamily="2" charset="0"/>
              </a:rPr>
              <a:t>.ip6.arpa</a:t>
            </a:r>
            <a:endParaRPr lang="en-BE"/>
          </a:p>
        </p:txBody>
      </p:sp>
    </p:spTree>
    <p:extLst>
      <p:ext uri="{BB962C8B-B14F-4D97-AF65-F5344CB8AC3E}">
        <p14:creationId xmlns:p14="http://schemas.microsoft.com/office/powerpoint/2010/main" val="711882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a:t>Simultaneous open</a:t>
            </a:r>
          </a:p>
        </p:txBody>
      </p:sp>
      <p:sp>
        <p:nvSpPr>
          <p:cNvPr id="3" name="Espace réservé du contenu 2"/>
          <p:cNvSpPr>
            <a:spLocks noGrp="1"/>
          </p:cNvSpPr>
          <p:nvPr>
            <p:ph idx="1"/>
          </p:nvPr>
        </p:nvSpPr>
        <p:spPr/>
        <p:txBody>
          <a:bodyPr/>
          <a:lstStyle/>
          <a:p>
            <a:r>
              <a:rPr lang="en-GB"/>
              <a:t>Is this frequent in </a:t>
            </a:r>
            <a:br>
              <a:rPr lang="en-GB"/>
            </a:br>
            <a:r>
              <a:rPr lang="en-GB"/>
              <a:t>practice ?</a:t>
            </a:r>
            <a:br>
              <a:rPr lang="en-GB"/>
            </a:br>
            <a:endParaRPr lang="en-GB"/>
          </a:p>
          <a:p>
            <a:r>
              <a:rPr lang="en-GB"/>
              <a:t>How does a client </a:t>
            </a:r>
            <a:br>
              <a:rPr lang="en-GB"/>
            </a:br>
            <a:r>
              <a:rPr lang="en-GB"/>
              <a:t>selects its source port ?</a:t>
            </a:r>
          </a:p>
        </p:txBody>
      </p:sp>
      <p:pic>
        <p:nvPicPr>
          <p:cNvPr id="5" name="Picture 4" descr="Text, letter&#10;&#10;Description automatically generated">
            <a:extLst>
              <a:ext uri="{FF2B5EF4-FFF2-40B4-BE49-F238E27FC236}">
                <a16:creationId xmlns:a16="http://schemas.microsoft.com/office/drawing/2014/main" id="{86B8497E-A72B-C66F-122F-8B92F3362DBB}"/>
              </a:ext>
            </a:extLst>
          </p:cNvPr>
          <p:cNvPicPr>
            <a:picLocks noChangeAspect="1"/>
          </p:cNvPicPr>
          <p:nvPr/>
        </p:nvPicPr>
        <p:blipFill>
          <a:blip r:embed="rId2"/>
          <a:stretch>
            <a:fillRect/>
          </a:stretch>
        </p:blipFill>
        <p:spPr>
          <a:xfrm>
            <a:off x="4372707" y="1324429"/>
            <a:ext cx="7302500" cy="5533571"/>
          </a:xfrm>
          <a:prstGeom prst="rect">
            <a:avLst/>
          </a:prstGeom>
        </p:spPr>
      </p:pic>
    </p:spTree>
    <p:extLst>
      <p:ext uri="{BB962C8B-B14F-4D97-AF65-F5344CB8AC3E}">
        <p14:creationId xmlns:p14="http://schemas.microsoft.com/office/powerpoint/2010/main" val="291312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8EF1F-FC7F-BA24-FFC5-D154644EE30F}"/>
              </a:ext>
            </a:extLst>
          </p:cNvPr>
          <p:cNvSpPr>
            <a:spLocks noGrp="1"/>
          </p:cNvSpPr>
          <p:nvPr>
            <p:ph type="title"/>
          </p:nvPr>
        </p:nvSpPr>
        <p:spPr/>
        <p:txBody>
          <a:bodyPr/>
          <a:lstStyle/>
          <a:p>
            <a:r>
              <a:rPr lang="en-BE"/>
              <a:t>Traceroute with DNS names</a:t>
            </a:r>
          </a:p>
        </p:txBody>
      </p:sp>
      <p:sp>
        <p:nvSpPr>
          <p:cNvPr id="5" name="TextBox 4">
            <a:extLst>
              <a:ext uri="{FF2B5EF4-FFF2-40B4-BE49-F238E27FC236}">
                <a16:creationId xmlns:a16="http://schemas.microsoft.com/office/drawing/2014/main" id="{375DAC63-091D-2F9C-F2C2-2969AF4EAFBB}"/>
              </a:ext>
            </a:extLst>
          </p:cNvPr>
          <p:cNvSpPr txBox="1"/>
          <p:nvPr/>
        </p:nvSpPr>
        <p:spPr>
          <a:xfrm>
            <a:off x="2321718" y="1513681"/>
            <a:ext cx="9351169" cy="6001643"/>
          </a:xfrm>
          <a:prstGeom prst="rect">
            <a:avLst/>
          </a:prstGeom>
          <a:noFill/>
        </p:spPr>
        <p:txBody>
          <a:bodyPr wrap="square">
            <a:spAutoFit/>
          </a:bodyPr>
          <a:lstStyle/>
          <a:p>
            <a:r>
              <a:rPr lang="en-BE" sz="1600">
                <a:latin typeface="Courier" pitchFamily="2" charset="0"/>
              </a:rPr>
              <a:t>sudo traceroute6 -q 1 -T www.belgium.be</a:t>
            </a:r>
          </a:p>
          <a:p>
            <a:r>
              <a:rPr lang="en-BE" sz="1600">
                <a:latin typeface="Courier" pitchFamily="2" charset="0"/>
              </a:rPr>
              <a:t>traceroute to www.belgium.be (2a01:690:35:100::f5:79), 30 hops max, 80 byte packets</a:t>
            </a:r>
          </a:p>
          <a:p>
            <a:r>
              <a:rPr lang="en-BE" sz="1600">
                <a:latin typeface="Courier" pitchFamily="2" charset="0"/>
              </a:rPr>
              <a:t> 1  2001:6a8:308f:9::1 (2001:6a8:308f:9::1)  0.664 ms</a:t>
            </a:r>
          </a:p>
          <a:p>
            <a:r>
              <a:rPr lang="en-BE" sz="1600">
                <a:latin typeface="Courier" pitchFamily="2" charset="0"/>
              </a:rPr>
              <a:t> 2  2001:6a8:308f:1::1 (2001:6a8:308f:1::1)  0.617 ms</a:t>
            </a:r>
          </a:p>
          <a:p>
            <a:r>
              <a:rPr lang="en-BE" sz="1600">
                <a:latin typeface="Courier" pitchFamily="2" charset="0"/>
              </a:rPr>
              <a:t> 3  *</a:t>
            </a:r>
          </a:p>
          <a:p>
            <a:r>
              <a:rPr lang="en-BE" sz="1600">
                <a:latin typeface="Courier" pitchFamily="2" charset="0"/>
              </a:rPr>
              <a:t> 4  OSCarnoy-research.sri.ucl.ac.be (fd5b:6a8:3080::4024:52)  0.555 ms</a:t>
            </a:r>
          </a:p>
          <a:p>
            <a:r>
              <a:rPr lang="en-BE" sz="1600">
                <a:latin typeface="Courier" pitchFamily="2" charset="0"/>
              </a:rPr>
              <a:t> 5  FwCarnoy-research.sri.ucl.ac.be (fd5b:6a8:3080::4019:12)  0.501 ms</a:t>
            </a:r>
          </a:p>
          <a:p>
            <a:r>
              <a:rPr lang="en-BE" sz="1600">
                <a:latin typeface="Courier" pitchFamily="2" charset="0"/>
              </a:rPr>
              <a:t> 6  OsCarnoy-default.sri.ucl.ac.be (fd5b:6a8:3080::4019:1)  0.852 ms</a:t>
            </a:r>
          </a:p>
          <a:p>
            <a:r>
              <a:rPr lang="en-BE" sz="1600">
                <a:latin typeface="Courier" pitchFamily="2" charset="0"/>
              </a:rPr>
              <a:t> 7  OSPythagore-default.sri.ucl.ac.be (fd5b:6a8:3080::4020:51)  0.821 ms</a:t>
            </a:r>
          </a:p>
          <a:p>
            <a:r>
              <a:rPr lang="en-BE" sz="1600">
                <a:latin typeface="Courier" pitchFamily="2" charset="0"/>
              </a:rPr>
              <a:t> 8  xe.cr2.brueve.belnet.net.0.0.a.0.8.a.6.0.1.0.0.2.ip6.arpa (2001:6a8:a00:8015::1)  0.970 ms</a:t>
            </a:r>
          </a:p>
          <a:p>
            <a:r>
              <a:rPr lang="en-BE" sz="1600">
                <a:latin typeface="Courier" pitchFamily="2" charset="0"/>
              </a:rPr>
              <a:t> 9  2001:6a8:0:5:1ff::1 (2001:6a8:0:5:1ff::1)  7.109 ms</a:t>
            </a:r>
          </a:p>
          <a:p>
            <a:r>
              <a:rPr lang="en-BE" sz="1600">
                <a:latin typeface="Courier" pitchFamily="2" charset="0"/>
              </a:rPr>
              <a:t>10  2001:6a8:1:4012::10 (2001:6a8:1:4012::10)  2.152 ms</a:t>
            </a:r>
          </a:p>
          <a:p>
            <a:r>
              <a:rPr lang="en-BE" sz="1600">
                <a:latin typeface="Courier" pitchFamily="2" charset="0"/>
              </a:rPr>
              <a:t>11  2001:6a8:1:4023::69 (2001:6a8:1:4023::69)  5.057 ms</a:t>
            </a:r>
          </a:p>
          <a:p>
            <a:r>
              <a:rPr lang="en-BE" sz="1600">
                <a:latin typeface="Courier" pitchFamily="2" charset="0"/>
              </a:rPr>
              <a:t>12  r1.brusou.belnet.net (2001:6a8:8000:8001::1)  4.864 ms</a:t>
            </a:r>
          </a:p>
          <a:p>
            <a:r>
              <a:rPr lang="en-BE" sz="1600">
                <a:latin typeface="Courier" pitchFamily="2" charset="0"/>
              </a:rPr>
              <a:t>13  smals.r1.brusou.belnet.net (2001:6a8:8000:8001::2)  3.939 ms</a:t>
            </a:r>
          </a:p>
          <a:p>
            <a:r>
              <a:rPr lang="en-BE" sz="1600">
                <a:latin typeface="Courier" pitchFamily="2" charset="0"/>
              </a:rPr>
              <a:t>14  2a01:690:1:27::1 (2a01:690:1:27::1)  3.225 ms</a:t>
            </a:r>
          </a:p>
          <a:p>
            <a:r>
              <a:rPr lang="en-BE" sz="1600">
                <a:latin typeface="Courier" pitchFamily="2" charset="0"/>
              </a:rPr>
              <a:t>15  2a01:690:35:1::5 (2a01:690:35:1::5)  3.347 ms</a:t>
            </a:r>
          </a:p>
          <a:p>
            <a:r>
              <a:rPr lang="en-BE" sz="1600">
                <a:latin typeface="Courier" pitchFamily="2" charset="0"/>
              </a:rPr>
              <a:t>16  *</a:t>
            </a:r>
          </a:p>
          <a:p>
            <a:r>
              <a:rPr lang="en-BE" sz="1600">
                <a:latin typeface="Courier" pitchFamily="2" charset="0"/>
              </a:rPr>
              <a:t>17  *</a:t>
            </a:r>
          </a:p>
          <a:p>
            <a:r>
              <a:rPr lang="en-BE" sz="1600">
                <a:latin typeface="Courier" pitchFamily="2" charset="0"/>
              </a:rPr>
              <a:t>18  2a01:690:35:2::2 (2a01:690:35:2::2)  3.377 ms</a:t>
            </a:r>
          </a:p>
          <a:p>
            <a:r>
              <a:rPr lang="en-BE" sz="1600">
                <a:latin typeface="Courier" pitchFamily="2" charset="0"/>
              </a:rPr>
              <a:t>19  2a01:690:35:2::4 (2a01:690:35:2::4)  3.313 ms</a:t>
            </a:r>
          </a:p>
          <a:p>
            <a:r>
              <a:rPr lang="en-BE" sz="1600">
                <a:latin typeface="Courier" pitchFamily="2" charset="0"/>
              </a:rPr>
              <a:t>20  2a01:690:35:100::f5:79 (2a01:690:35:100::f5:79)  3.448 ms</a:t>
            </a:r>
          </a:p>
        </p:txBody>
      </p:sp>
    </p:spTree>
    <p:extLst>
      <p:ext uri="{BB962C8B-B14F-4D97-AF65-F5344CB8AC3E}">
        <p14:creationId xmlns:p14="http://schemas.microsoft.com/office/powerpoint/2010/main" val="678927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a:extLst>
              <a:ext uri="{FF2B5EF4-FFF2-40B4-BE49-F238E27FC236}">
                <a16:creationId xmlns:a16="http://schemas.microsoft.com/office/drawing/2014/main" id="{12970459-355F-4915-A1F4-A9425ABFD6CE}"/>
              </a:ext>
            </a:extLst>
          </p:cNvPr>
          <p:cNvSpPr>
            <a:spLocks noGrp="1" noChangeArrowheads="1"/>
          </p:cNvSpPr>
          <p:nvPr>
            <p:ph type="title"/>
          </p:nvPr>
        </p:nvSpPr>
        <p:spPr>
          <a:xfrm>
            <a:off x="4491039" y="0"/>
            <a:ext cx="5926137" cy="1208088"/>
          </a:xfrm>
        </p:spPr>
        <p:txBody>
          <a:bodyPr/>
          <a:lstStyle/>
          <a:p>
            <a:pPr>
              <a:lnSpc>
                <a:spcPct val="84000"/>
              </a:lnSpc>
              <a:tabLst>
                <a:tab pos="692257" algn="l"/>
                <a:tab pos="1375159" algn="l"/>
                <a:tab pos="2067415" algn="l"/>
                <a:tab pos="2750317" algn="l"/>
                <a:tab pos="3442574" algn="l"/>
                <a:tab pos="4125476" algn="l"/>
                <a:tab pos="4817732" algn="l"/>
                <a:tab pos="5500634" algn="l"/>
                <a:tab pos="6155472" algn="l"/>
              </a:tabLst>
              <a:defRPr/>
            </a:pPr>
            <a:r>
              <a:rPr lang="en-US">
                <a:sym typeface="Gill Sans" charset="0"/>
              </a:rPr>
              <a:t>TCP options</a:t>
            </a:r>
          </a:p>
        </p:txBody>
      </p:sp>
      <p:grpSp>
        <p:nvGrpSpPr>
          <p:cNvPr id="99330" name="Group 2">
            <a:extLst>
              <a:ext uri="{FF2B5EF4-FFF2-40B4-BE49-F238E27FC236}">
                <a16:creationId xmlns:a16="http://schemas.microsoft.com/office/drawing/2014/main" id="{041FF326-A54F-4E87-AAE1-BA14302381F3}"/>
              </a:ext>
            </a:extLst>
          </p:cNvPr>
          <p:cNvGrpSpPr>
            <a:grpSpLocks/>
          </p:cNvGrpSpPr>
          <p:nvPr/>
        </p:nvGrpSpPr>
        <p:grpSpPr bwMode="auto">
          <a:xfrm>
            <a:off x="3748928" y="2328208"/>
            <a:ext cx="3476625" cy="1587500"/>
            <a:chOff x="0" y="0"/>
            <a:chExt cx="2875" cy="1421"/>
          </a:xfrm>
        </p:grpSpPr>
        <p:sp>
          <p:nvSpPr>
            <p:cNvPr id="99369" name="AutoShape 3">
              <a:extLst>
                <a:ext uri="{FF2B5EF4-FFF2-40B4-BE49-F238E27FC236}">
                  <a16:creationId xmlns:a16="http://schemas.microsoft.com/office/drawing/2014/main" id="{A1822FA7-E71F-4309-ADC1-7E2873D4622E}"/>
                </a:ext>
              </a:extLst>
            </p:cNvPr>
            <p:cNvSpPr>
              <a:spLocks/>
            </p:cNvSpPr>
            <p:nvPr/>
          </p:nvSpPr>
          <p:spPr bwMode="auto">
            <a:xfrm>
              <a:off x="0" y="0"/>
              <a:ext cx="2875" cy="285"/>
            </a:xfrm>
            <a:prstGeom prst="roundRect">
              <a:avLst>
                <a:gd name="adj" fmla="val 34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99370" name="AutoShape 4">
              <a:extLst>
                <a:ext uri="{FF2B5EF4-FFF2-40B4-BE49-F238E27FC236}">
                  <a16:creationId xmlns:a16="http://schemas.microsoft.com/office/drawing/2014/main" id="{80ADC023-CD3C-43FE-B4EE-2F3D5F35823F}"/>
                </a:ext>
              </a:extLst>
            </p:cNvPr>
            <p:cNvSpPr>
              <a:spLocks/>
            </p:cNvSpPr>
            <p:nvPr/>
          </p:nvSpPr>
          <p:spPr bwMode="auto">
            <a:xfrm>
              <a:off x="0" y="283"/>
              <a:ext cx="2875" cy="285"/>
            </a:xfrm>
            <a:prstGeom prst="roundRect">
              <a:avLst>
                <a:gd name="adj" fmla="val 34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99371" name="AutoShape 5">
              <a:extLst>
                <a:ext uri="{FF2B5EF4-FFF2-40B4-BE49-F238E27FC236}">
                  <a16:creationId xmlns:a16="http://schemas.microsoft.com/office/drawing/2014/main" id="{AF1AC8C1-09A4-40A0-A859-A8B322AB1655}"/>
                </a:ext>
              </a:extLst>
            </p:cNvPr>
            <p:cNvSpPr>
              <a:spLocks/>
            </p:cNvSpPr>
            <p:nvPr/>
          </p:nvSpPr>
          <p:spPr bwMode="auto">
            <a:xfrm>
              <a:off x="0" y="568"/>
              <a:ext cx="2875" cy="286"/>
            </a:xfrm>
            <a:prstGeom prst="roundRect">
              <a:avLst>
                <a:gd name="adj" fmla="val 34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99372" name="AutoShape 6">
              <a:extLst>
                <a:ext uri="{FF2B5EF4-FFF2-40B4-BE49-F238E27FC236}">
                  <a16:creationId xmlns:a16="http://schemas.microsoft.com/office/drawing/2014/main" id="{81A7099E-EA18-4DEF-B5E3-57AF06701746}"/>
                </a:ext>
              </a:extLst>
            </p:cNvPr>
            <p:cNvSpPr>
              <a:spLocks/>
            </p:cNvSpPr>
            <p:nvPr/>
          </p:nvSpPr>
          <p:spPr bwMode="auto">
            <a:xfrm>
              <a:off x="0" y="854"/>
              <a:ext cx="2875" cy="285"/>
            </a:xfrm>
            <a:prstGeom prst="roundRect">
              <a:avLst>
                <a:gd name="adj" fmla="val 34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99373" name="AutoShape 7">
              <a:extLst>
                <a:ext uri="{FF2B5EF4-FFF2-40B4-BE49-F238E27FC236}">
                  <a16:creationId xmlns:a16="http://schemas.microsoft.com/office/drawing/2014/main" id="{4FD20CC0-77F2-419B-8EDE-906A4E06EE49}"/>
                </a:ext>
              </a:extLst>
            </p:cNvPr>
            <p:cNvSpPr>
              <a:spLocks/>
            </p:cNvSpPr>
            <p:nvPr/>
          </p:nvSpPr>
          <p:spPr bwMode="auto">
            <a:xfrm>
              <a:off x="0" y="1136"/>
              <a:ext cx="2875" cy="285"/>
            </a:xfrm>
            <a:prstGeom prst="roundRect">
              <a:avLst>
                <a:gd name="adj" fmla="val 34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grpSp>
      <p:sp>
        <p:nvSpPr>
          <p:cNvPr id="99331" name="Rectangle 8">
            <a:extLst>
              <a:ext uri="{FF2B5EF4-FFF2-40B4-BE49-F238E27FC236}">
                <a16:creationId xmlns:a16="http://schemas.microsoft.com/office/drawing/2014/main" id="{69803A6D-534D-487A-990D-B67381368727}"/>
              </a:ext>
            </a:extLst>
          </p:cNvPr>
          <p:cNvSpPr>
            <a:spLocks/>
          </p:cNvSpPr>
          <p:nvPr/>
        </p:nvSpPr>
        <p:spPr bwMode="auto">
          <a:xfrm>
            <a:off x="4072778" y="2391709"/>
            <a:ext cx="8620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Source port</a:t>
            </a:r>
          </a:p>
        </p:txBody>
      </p:sp>
      <p:sp>
        <p:nvSpPr>
          <p:cNvPr id="99332" name="Rectangle 9">
            <a:extLst>
              <a:ext uri="{FF2B5EF4-FFF2-40B4-BE49-F238E27FC236}">
                <a16:creationId xmlns:a16="http://schemas.microsoft.com/office/drawing/2014/main" id="{47D4B2DA-03DB-4B5D-8500-BDC45533A039}"/>
              </a:ext>
            </a:extLst>
          </p:cNvPr>
          <p:cNvSpPr>
            <a:spLocks/>
          </p:cNvSpPr>
          <p:nvPr/>
        </p:nvSpPr>
        <p:spPr bwMode="auto">
          <a:xfrm>
            <a:off x="5703140" y="2391709"/>
            <a:ext cx="1168400"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Destination port</a:t>
            </a:r>
          </a:p>
        </p:txBody>
      </p:sp>
      <p:sp>
        <p:nvSpPr>
          <p:cNvPr id="99333" name="AutoShape 10">
            <a:extLst>
              <a:ext uri="{FF2B5EF4-FFF2-40B4-BE49-F238E27FC236}">
                <a16:creationId xmlns:a16="http://schemas.microsoft.com/office/drawing/2014/main" id="{B7A78123-0915-4AAF-B00E-00790443A034}"/>
              </a:ext>
            </a:extLst>
          </p:cNvPr>
          <p:cNvSpPr>
            <a:spLocks/>
          </p:cNvSpPr>
          <p:nvPr/>
        </p:nvSpPr>
        <p:spPr bwMode="auto">
          <a:xfrm>
            <a:off x="3748928" y="3915708"/>
            <a:ext cx="3476625" cy="1250950"/>
          </a:xfrm>
          <a:prstGeom prst="roundRect">
            <a:avLst>
              <a:gd name="adj" fmla="val 83"/>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99334" name="Rectangle 11">
            <a:extLst>
              <a:ext uri="{FF2B5EF4-FFF2-40B4-BE49-F238E27FC236}">
                <a16:creationId xmlns:a16="http://schemas.microsoft.com/office/drawing/2014/main" id="{CD21FF7F-1294-4E6C-AB6D-FAF2465FC821}"/>
              </a:ext>
            </a:extLst>
          </p:cNvPr>
          <p:cNvSpPr>
            <a:spLocks/>
          </p:cNvSpPr>
          <p:nvPr/>
        </p:nvSpPr>
        <p:spPr bwMode="auto">
          <a:xfrm>
            <a:off x="5252290" y="4714220"/>
            <a:ext cx="603250"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Payload</a:t>
            </a:r>
          </a:p>
        </p:txBody>
      </p:sp>
      <p:sp>
        <p:nvSpPr>
          <p:cNvPr id="99335" name="Line 12">
            <a:extLst>
              <a:ext uri="{FF2B5EF4-FFF2-40B4-BE49-F238E27FC236}">
                <a16:creationId xmlns:a16="http://schemas.microsoft.com/office/drawing/2014/main" id="{729BA1A5-25F5-4235-B426-2618D0BE1141}"/>
              </a:ext>
            </a:extLst>
          </p:cNvPr>
          <p:cNvSpPr>
            <a:spLocks noChangeShapeType="1"/>
          </p:cNvSpPr>
          <p:nvPr/>
        </p:nvSpPr>
        <p:spPr bwMode="auto">
          <a:xfrm>
            <a:off x="3682252" y="2178984"/>
            <a:ext cx="3532188" cy="3175"/>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99336" name="Rectangle 13">
            <a:extLst>
              <a:ext uri="{FF2B5EF4-FFF2-40B4-BE49-F238E27FC236}">
                <a16:creationId xmlns:a16="http://schemas.microsoft.com/office/drawing/2014/main" id="{9BA9E5C6-1DE0-4AEC-BB61-73BF44C07051}"/>
              </a:ext>
            </a:extLst>
          </p:cNvPr>
          <p:cNvSpPr>
            <a:spLocks/>
          </p:cNvSpPr>
          <p:nvPr/>
        </p:nvSpPr>
        <p:spPr bwMode="auto">
          <a:xfrm>
            <a:off x="5249116" y="1945620"/>
            <a:ext cx="4921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32 bits</a:t>
            </a:r>
          </a:p>
        </p:txBody>
      </p:sp>
      <p:sp>
        <p:nvSpPr>
          <p:cNvPr id="99337" name="Line 14">
            <a:extLst>
              <a:ext uri="{FF2B5EF4-FFF2-40B4-BE49-F238E27FC236}">
                <a16:creationId xmlns:a16="http://schemas.microsoft.com/office/drawing/2014/main" id="{0FA37F9D-11BA-4D02-B2C2-EDC1EFC4046E}"/>
              </a:ext>
            </a:extLst>
          </p:cNvPr>
          <p:cNvSpPr>
            <a:spLocks noChangeShapeType="1"/>
          </p:cNvSpPr>
          <p:nvPr/>
        </p:nvSpPr>
        <p:spPr bwMode="auto">
          <a:xfrm>
            <a:off x="5525341" y="2345671"/>
            <a:ext cx="3175" cy="3032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99338" name="Rectangle 15">
            <a:extLst>
              <a:ext uri="{FF2B5EF4-FFF2-40B4-BE49-F238E27FC236}">
                <a16:creationId xmlns:a16="http://schemas.microsoft.com/office/drawing/2014/main" id="{19CED793-3F2D-4D9C-B89E-8A696F676F51}"/>
              </a:ext>
            </a:extLst>
          </p:cNvPr>
          <p:cNvSpPr>
            <a:spLocks/>
          </p:cNvSpPr>
          <p:nvPr/>
        </p:nvSpPr>
        <p:spPr bwMode="auto">
          <a:xfrm>
            <a:off x="4461715" y="3709334"/>
            <a:ext cx="787400"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Checksum</a:t>
            </a:r>
          </a:p>
        </p:txBody>
      </p:sp>
      <p:sp>
        <p:nvSpPr>
          <p:cNvPr id="99339" name="Line 16">
            <a:extLst>
              <a:ext uri="{FF2B5EF4-FFF2-40B4-BE49-F238E27FC236}">
                <a16:creationId xmlns:a16="http://schemas.microsoft.com/office/drawing/2014/main" id="{EF29F9C9-33B1-4E93-9A7B-F038F23D46DB}"/>
              </a:ext>
            </a:extLst>
          </p:cNvPr>
          <p:cNvSpPr>
            <a:spLocks noChangeShapeType="1"/>
          </p:cNvSpPr>
          <p:nvPr/>
        </p:nvSpPr>
        <p:spPr bwMode="auto">
          <a:xfrm>
            <a:off x="5528516" y="3599796"/>
            <a:ext cx="1587" cy="3032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99340" name="Rectangle 17">
            <a:extLst>
              <a:ext uri="{FF2B5EF4-FFF2-40B4-BE49-F238E27FC236}">
                <a16:creationId xmlns:a16="http://schemas.microsoft.com/office/drawing/2014/main" id="{3BA96468-9777-4343-B8A8-888369E0637A}"/>
              </a:ext>
            </a:extLst>
          </p:cNvPr>
          <p:cNvSpPr>
            <a:spLocks/>
          </p:cNvSpPr>
          <p:nvPr/>
        </p:nvSpPr>
        <p:spPr bwMode="auto">
          <a:xfrm>
            <a:off x="5850777" y="3663295"/>
            <a:ext cx="1092200"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i="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Urgent pointer</a:t>
            </a:r>
          </a:p>
        </p:txBody>
      </p:sp>
      <p:sp>
        <p:nvSpPr>
          <p:cNvPr id="99341" name="Rectangle 18">
            <a:extLst>
              <a:ext uri="{FF2B5EF4-FFF2-40B4-BE49-F238E27FC236}">
                <a16:creationId xmlns:a16="http://schemas.microsoft.com/office/drawing/2014/main" id="{C7B574C9-AEF5-4DA3-957E-64B403FDAF7E}"/>
              </a:ext>
            </a:extLst>
          </p:cNvPr>
          <p:cNvSpPr>
            <a:spLocks/>
          </p:cNvSpPr>
          <p:nvPr/>
        </p:nvSpPr>
        <p:spPr bwMode="auto">
          <a:xfrm>
            <a:off x="3788616" y="3344209"/>
            <a:ext cx="1614487"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THL  Reserved  </a:t>
            </a:r>
            <a:r>
              <a:rPr lang="en-US" altLang="fr-FR" sz="1300">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Flags</a:t>
            </a:r>
          </a:p>
        </p:txBody>
      </p:sp>
      <p:sp>
        <p:nvSpPr>
          <p:cNvPr id="99342" name="Line 19">
            <a:extLst>
              <a:ext uri="{FF2B5EF4-FFF2-40B4-BE49-F238E27FC236}">
                <a16:creationId xmlns:a16="http://schemas.microsoft.com/office/drawing/2014/main" id="{73A44AC1-584D-4415-8A14-D632538C227E}"/>
              </a:ext>
            </a:extLst>
          </p:cNvPr>
          <p:cNvSpPr>
            <a:spLocks noChangeShapeType="1"/>
          </p:cNvSpPr>
          <p:nvPr/>
        </p:nvSpPr>
        <p:spPr bwMode="auto">
          <a:xfrm>
            <a:off x="5528516" y="3299758"/>
            <a:ext cx="1587" cy="3032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99343" name="Line 20">
            <a:extLst>
              <a:ext uri="{FF2B5EF4-FFF2-40B4-BE49-F238E27FC236}">
                <a16:creationId xmlns:a16="http://schemas.microsoft.com/office/drawing/2014/main" id="{E9A86D53-F6D3-471B-8029-2194C6E9625A}"/>
              </a:ext>
            </a:extLst>
          </p:cNvPr>
          <p:cNvSpPr>
            <a:spLocks noChangeShapeType="1"/>
          </p:cNvSpPr>
          <p:nvPr/>
        </p:nvSpPr>
        <p:spPr bwMode="auto">
          <a:xfrm>
            <a:off x="4137865" y="3285471"/>
            <a:ext cx="0" cy="3032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99344" name="Line 21">
            <a:extLst>
              <a:ext uri="{FF2B5EF4-FFF2-40B4-BE49-F238E27FC236}">
                <a16:creationId xmlns:a16="http://schemas.microsoft.com/office/drawing/2014/main" id="{9D51F53C-4CB0-4278-8F38-AC5FCD18B527}"/>
              </a:ext>
            </a:extLst>
          </p:cNvPr>
          <p:cNvSpPr>
            <a:spLocks noChangeShapeType="1"/>
          </p:cNvSpPr>
          <p:nvPr/>
        </p:nvSpPr>
        <p:spPr bwMode="auto">
          <a:xfrm>
            <a:off x="7346202" y="2328209"/>
            <a:ext cx="0" cy="1603375"/>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99345" name="Rectangle 22">
            <a:extLst>
              <a:ext uri="{FF2B5EF4-FFF2-40B4-BE49-F238E27FC236}">
                <a16:creationId xmlns:a16="http://schemas.microsoft.com/office/drawing/2014/main" id="{1748A3AD-D482-4F28-9A58-AE53337F528E}"/>
              </a:ext>
            </a:extLst>
          </p:cNvPr>
          <p:cNvSpPr>
            <a:spLocks/>
          </p:cNvSpPr>
          <p:nvPr/>
        </p:nvSpPr>
        <p:spPr bwMode="auto">
          <a:xfrm>
            <a:off x="7498602" y="2979084"/>
            <a:ext cx="628650"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20 bytes</a:t>
            </a:r>
          </a:p>
        </p:txBody>
      </p:sp>
      <p:sp>
        <p:nvSpPr>
          <p:cNvPr id="99346" name="Line 23">
            <a:extLst>
              <a:ext uri="{FF2B5EF4-FFF2-40B4-BE49-F238E27FC236}">
                <a16:creationId xmlns:a16="http://schemas.microsoft.com/office/drawing/2014/main" id="{8FC3986D-192F-4AB7-9B3A-153DC12C7A93}"/>
              </a:ext>
            </a:extLst>
          </p:cNvPr>
          <p:cNvSpPr>
            <a:spLocks noChangeShapeType="1"/>
          </p:cNvSpPr>
          <p:nvPr/>
        </p:nvSpPr>
        <p:spPr bwMode="auto">
          <a:xfrm>
            <a:off x="5018927" y="3288646"/>
            <a:ext cx="1588" cy="3032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99347" name="Rectangle 24">
            <a:extLst>
              <a:ext uri="{FF2B5EF4-FFF2-40B4-BE49-F238E27FC236}">
                <a16:creationId xmlns:a16="http://schemas.microsoft.com/office/drawing/2014/main" id="{FD765EDE-35F1-4E6E-85F2-43CBA5EDD76A}"/>
              </a:ext>
            </a:extLst>
          </p:cNvPr>
          <p:cNvSpPr>
            <a:spLocks/>
          </p:cNvSpPr>
          <p:nvPr/>
        </p:nvSpPr>
        <p:spPr bwMode="auto">
          <a:xfrm>
            <a:off x="4571253" y="2710795"/>
            <a:ext cx="13620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Sequence number</a:t>
            </a:r>
          </a:p>
        </p:txBody>
      </p:sp>
      <p:sp>
        <p:nvSpPr>
          <p:cNvPr id="99348" name="Line 25">
            <a:extLst>
              <a:ext uri="{FF2B5EF4-FFF2-40B4-BE49-F238E27FC236}">
                <a16:creationId xmlns:a16="http://schemas.microsoft.com/office/drawing/2014/main" id="{8F46618B-B1E0-49EF-85D1-206B33A14A7C}"/>
              </a:ext>
            </a:extLst>
          </p:cNvPr>
          <p:cNvSpPr>
            <a:spLocks noChangeShapeType="1"/>
          </p:cNvSpPr>
          <p:nvPr/>
        </p:nvSpPr>
        <p:spPr bwMode="auto">
          <a:xfrm>
            <a:off x="3732194" y="4352270"/>
            <a:ext cx="3484563" cy="1588"/>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99349" name="Rectangle 26">
            <a:extLst>
              <a:ext uri="{FF2B5EF4-FFF2-40B4-BE49-F238E27FC236}">
                <a16:creationId xmlns:a16="http://schemas.microsoft.com/office/drawing/2014/main" id="{CD9D46AE-155C-4B32-A715-9AEBA5DA0916}"/>
              </a:ext>
            </a:extLst>
          </p:cNvPr>
          <p:cNvSpPr>
            <a:spLocks/>
          </p:cNvSpPr>
          <p:nvPr/>
        </p:nvSpPr>
        <p:spPr bwMode="auto">
          <a:xfrm>
            <a:off x="4534740" y="4094963"/>
            <a:ext cx="2103140" cy="17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b="1" i="1">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Optional header extension</a:t>
            </a:r>
          </a:p>
        </p:txBody>
      </p:sp>
      <p:sp>
        <p:nvSpPr>
          <p:cNvPr id="99350" name="Rectangle 27">
            <a:extLst>
              <a:ext uri="{FF2B5EF4-FFF2-40B4-BE49-F238E27FC236}">
                <a16:creationId xmlns:a16="http://schemas.microsoft.com/office/drawing/2014/main" id="{D516560F-70F3-4CB3-9D01-0E32B835AFC6}"/>
              </a:ext>
            </a:extLst>
          </p:cNvPr>
          <p:cNvSpPr>
            <a:spLocks/>
          </p:cNvSpPr>
          <p:nvPr/>
        </p:nvSpPr>
        <p:spPr bwMode="auto">
          <a:xfrm>
            <a:off x="5850777" y="3356909"/>
            <a:ext cx="615950"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Window</a:t>
            </a:r>
          </a:p>
        </p:txBody>
      </p:sp>
      <p:grpSp>
        <p:nvGrpSpPr>
          <p:cNvPr id="99353" name="Group 38">
            <a:extLst>
              <a:ext uri="{FF2B5EF4-FFF2-40B4-BE49-F238E27FC236}">
                <a16:creationId xmlns:a16="http://schemas.microsoft.com/office/drawing/2014/main" id="{2159B70A-1942-4729-9EBB-13BD5E96DB8E}"/>
              </a:ext>
            </a:extLst>
          </p:cNvPr>
          <p:cNvGrpSpPr>
            <a:grpSpLocks/>
          </p:cNvGrpSpPr>
          <p:nvPr/>
        </p:nvGrpSpPr>
        <p:grpSpPr bwMode="auto">
          <a:xfrm>
            <a:off x="4571252" y="3017184"/>
            <a:ext cx="2109788" cy="185737"/>
            <a:chOff x="0" y="0"/>
            <a:chExt cx="1744" cy="167"/>
          </a:xfrm>
        </p:grpSpPr>
        <p:sp>
          <p:nvSpPr>
            <p:cNvPr id="99359" name="Rectangle 39">
              <a:extLst>
                <a:ext uri="{FF2B5EF4-FFF2-40B4-BE49-F238E27FC236}">
                  <a16:creationId xmlns:a16="http://schemas.microsoft.com/office/drawing/2014/main" id="{BDBB80D9-46C2-44CD-8F5A-6F4F81716CDE}"/>
                </a:ext>
              </a:extLst>
            </p:cNvPr>
            <p:cNvSpPr>
              <a:spLocks/>
            </p:cNvSpPr>
            <p:nvPr/>
          </p:nvSpPr>
          <p:spPr bwMode="auto">
            <a:xfrm>
              <a:off x="0" y="0"/>
              <a:ext cx="1744" cy="167"/>
            </a:xfrm>
            <a:prstGeom prst="rect">
              <a:avLst/>
            </a:prstGeom>
            <a:solidFill>
              <a:schemeClr val="bg1"/>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99360" name="Rectangle 40">
              <a:extLst>
                <a:ext uri="{FF2B5EF4-FFF2-40B4-BE49-F238E27FC236}">
                  <a16:creationId xmlns:a16="http://schemas.microsoft.com/office/drawing/2014/main" id="{CCCD7842-6621-46CE-AD3E-FD9CE14129CD}"/>
                </a:ext>
              </a:extLst>
            </p:cNvPr>
            <p:cNvSpPr>
              <a:spLocks/>
            </p:cNvSpPr>
            <p:nvPr/>
          </p:nvSpPr>
          <p:spPr bwMode="auto">
            <a:xfrm>
              <a:off x="0" y="10"/>
              <a:ext cx="16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Acknowledgement number</a:t>
              </a:r>
            </a:p>
          </p:txBody>
        </p:sp>
      </p:grpSp>
      <p:sp>
        <p:nvSpPr>
          <p:cNvPr id="47" name="Bulle ronde 3">
            <a:extLst>
              <a:ext uri="{FF2B5EF4-FFF2-40B4-BE49-F238E27FC236}">
                <a16:creationId xmlns:a16="http://schemas.microsoft.com/office/drawing/2014/main" id="{6D21DF8A-E4BB-B348-AEE1-74A47FC75EE5}"/>
              </a:ext>
            </a:extLst>
          </p:cNvPr>
          <p:cNvSpPr/>
          <p:nvPr/>
        </p:nvSpPr>
        <p:spPr>
          <a:xfrm>
            <a:off x="8583659" y="1875395"/>
            <a:ext cx="3071591" cy="2476875"/>
          </a:xfrm>
          <a:prstGeom prst="wedgeEllipseCallout">
            <a:avLst>
              <a:gd name="adj1" fmla="val -112392"/>
              <a:gd name="adj2" fmla="val 42920"/>
            </a:avLst>
          </a:prstGeom>
          <a:ln>
            <a:solidFill>
              <a:srgbClr val="FF0000"/>
            </a:solidFill>
          </a:ln>
        </p:spPr>
        <p:style>
          <a:lnRef idx="2">
            <a:schemeClr val="dk1"/>
          </a:lnRef>
          <a:fillRef idx="1">
            <a:schemeClr val="lt1"/>
          </a:fillRef>
          <a:effectRef idx="0">
            <a:schemeClr val="dk1"/>
          </a:effectRef>
          <a:fontRef idx="minor">
            <a:schemeClr val="dk1"/>
          </a:fontRef>
        </p:style>
        <p:txBody>
          <a:bodyPr lIns="67355" tIns="33677" rIns="67355" bIns="33677" rtlCol="0" anchor="ctr"/>
          <a:lstStyle/>
          <a:p>
            <a:pPr algn="ctr"/>
            <a:r>
              <a:rPr lang="fr-FR" sz="2100" err="1">
                <a:solidFill>
                  <a:schemeClr val="tx1"/>
                </a:solidFill>
                <a:cs typeface="Courier"/>
              </a:rPr>
              <a:t>Space</a:t>
            </a:r>
            <a:r>
              <a:rPr lang="fr-FR" sz="2100">
                <a:solidFill>
                  <a:schemeClr val="tx1"/>
                </a:solidFill>
                <a:cs typeface="Courier"/>
              </a:rPr>
              <a:t> in the header </a:t>
            </a:r>
            <a:r>
              <a:rPr lang="fr-FR" sz="2100" err="1">
                <a:solidFill>
                  <a:schemeClr val="tx1"/>
                </a:solidFill>
                <a:cs typeface="Courier"/>
              </a:rPr>
              <a:t>with</a:t>
            </a:r>
            <a:r>
              <a:rPr lang="fr-FR" sz="2100">
                <a:solidFill>
                  <a:schemeClr val="tx1"/>
                </a:solidFill>
                <a:cs typeface="Courier"/>
              </a:rPr>
              <a:t> new </a:t>
            </a:r>
            <a:r>
              <a:rPr lang="fr-FR" sz="2100" err="1">
                <a:solidFill>
                  <a:schemeClr val="tx1"/>
                </a:solidFill>
                <a:cs typeface="Courier"/>
              </a:rPr>
              <a:t>fields</a:t>
            </a:r>
            <a:r>
              <a:rPr lang="fr-FR" sz="2100">
                <a:solidFill>
                  <a:schemeClr val="tx1"/>
                </a:solidFill>
                <a:cs typeface="Courier"/>
              </a:rPr>
              <a:t> </a:t>
            </a:r>
            <a:r>
              <a:rPr lang="fr-FR" sz="2100" err="1">
                <a:solidFill>
                  <a:schemeClr val="tx1"/>
                </a:solidFill>
                <a:cs typeface="Courier"/>
              </a:rPr>
              <a:t>which</a:t>
            </a:r>
            <a:r>
              <a:rPr lang="fr-FR" sz="2100">
                <a:solidFill>
                  <a:schemeClr val="tx1"/>
                </a:solidFill>
                <a:cs typeface="Courier"/>
              </a:rPr>
              <a:t> </a:t>
            </a:r>
            <a:r>
              <a:rPr lang="fr-FR" sz="2100" err="1">
                <a:solidFill>
                  <a:schemeClr val="tx1"/>
                </a:solidFill>
                <a:cs typeface="Courier"/>
              </a:rPr>
              <a:t>can</a:t>
            </a:r>
            <a:r>
              <a:rPr lang="fr-FR" sz="2100">
                <a:solidFill>
                  <a:schemeClr val="tx1"/>
                </a:solidFill>
                <a:cs typeface="Courier"/>
              </a:rPr>
              <a:t> </a:t>
            </a:r>
            <a:r>
              <a:rPr lang="fr-FR" sz="2100" err="1">
                <a:solidFill>
                  <a:schemeClr val="tx1"/>
                </a:solidFill>
                <a:cs typeface="Courier"/>
              </a:rPr>
              <a:t>be</a:t>
            </a:r>
            <a:r>
              <a:rPr lang="fr-FR" sz="2100">
                <a:solidFill>
                  <a:schemeClr val="tx1"/>
                </a:solidFill>
                <a:cs typeface="Courier"/>
              </a:rPr>
              <a:t> </a:t>
            </a:r>
            <a:r>
              <a:rPr lang="fr-FR" sz="2100" err="1">
                <a:solidFill>
                  <a:schemeClr val="tx1"/>
                </a:solidFill>
                <a:cs typeface="Courier"/>
              </a:rPr>
              <a:t>exchanged</a:t>
            </a:r>
            <a:r>
              <a:rPr lang="fr-FR" sz="2100">
                <a:solidFill>
                  <a:schemeClr val="tx1"/>
                </a:solidFill>
                <a:cs typeface="Courier"/>
              </a:rPr>
              <a:t> over a </a:t>
            </a:r>
            <a:r>
              <a:rPr lang="fr-FR" sz="2100" err="1">
                <a:solidFill>
                  <a:schemeClr val="tx1"/>
                </a:solidFill>
                <a:cs typeface="Courier"/>
              </a:rPr>
              <a:t>connection</a:t>
            </a:r>
            <a:endParaRPr lang="fr-FR" sz="2100">
              <a:solidFill>
                <a:schemeClr val="tx1"/>
              </a:solidFill>
              <a:cs typeface="Courier"/>
            </a:endParaRPr>
          </a:p>
        </p:txBody>
      </p:sp>
      <p:sp>
        <p:nvSpPr>
          <p:cNvPr id="2" name="TextBox 1">
            <a:extLst>
              <a:ext uri="{FF2B5EF4-FFF2-40B4-BE49-F238E27FC236}">
                <a16:creationId xmlns:a16="http://schemas.microsoft.com/office/drawing/2014/main" id="{03E7D81D-1159-1049-8814-D72E6E034AE2}"/>
              </a:ext>
            </a:extLst>
          </p:cNvPr>
          <p:cNvSpPr txBox="1"/>
          <p:nvPr/>
        </p:nvSpPr>
        <p:spPr>
          <a:xfrm>
            <a:off x="8025867" y="4702547"/>
            <a:ext cx="3906839" cy="1569660"/>
          </a:xfrm>
          <a:prstGeom prst="rect">
            <a:avLst/>
          </a:prstGeom>
          <a:noFill/>
        </p:spPr>
        <p:txBody>
          <a:bodyPr wrap="none" rtlCol="0">
            <a:spAutoFit/>
          </a:bodyPr>
          <a:lstStyle/>
          <a:p>
            <a:r>
              <a:rPr lang="en-BE" sz="2400"/>
              <a:t>Each TCP Option encoded as:</a:t>
            </a:r>
          </a:p>
          <a:p>
            <a:pPr marL="457200" indent="-457200">
              <a:buFont typeface="Arial" panose="020B0604020202020204" pitchFamily="34" charset="0"/>
              <a:buChar char="•"/>
            </a:pPr>
            <a:r>
              <a:rPr lang="en-BE" sz="2400"/>
              <a:t>Type</a:t>
            </a:r>
          </a:p>
          <a:p>
            <a:pPr marL="457200" indent="-457200">
              <a:buFont typeface="Arial" panose="020B0604020202020204" pitchFamily="34" charset="0"/>
              <a:buChar char="•"/>
            </a:pPr>
            <a:r>
              <a:rPr lang="en-BE" sz="2400"/>
              <a:t>Length </a:t>
            </a:r>
          </a:p>
          <a:p>
            <a:pPr marL="457200" indent="-457200">
              <a:buFont typeface="Arial" panose="020B0604020202020204" pitchFamily="34" charset="0"/>
              <a:buChar char="•"/>
            </a:pPr>
            <a:r>
              <a:rPr lang="en-BE" sz="2400"/>
              <a:t>Value</a:t>
            </a:r>
          </a:p>
        </p:txBody>
      </p:sp>
      <p:sp>
        <p:nvSpPr>
          <p:cNvPr id="3" name="Bulle ronde 3">
            <a:extLst>
              <a:ext uri="{FF2B5EF4-FFF2-40B4-BE49-F238E27FC236}">
                <a16:creationId xmlns:a16="http://schemas.microsoft.com/office/drawing/2014/main" id="{D4FA8792-3ABB-2F02-DEB8-DAAC41349900}"/>
              </a:ext>
            </a:extLst>
          </p:cNvPr>
          <p:cNvSpPr/>
          <p:nvPr/>
        </p:nvSpPr>
        <p:spPr>
          <a:xfrm>
            <a:off x="432399" y="4171908"/>
            <a:ext cx="3071591" cy="2476875"/>
          </a:xfrm>
          <a:prstGeom prst="wedgeEllipseCallout">
            <a:avLst>
              <a:gd name="adj1" fmla="val 60097"/>
              <a:gd name="adj2" fmla="val -76519"/>
            </a:avLst>
          </a:prstGeom>
          <a:ln>
            <a:solidFill>
              <a:srgbClr val="FF0000"/>
            </a:solidFill>
          </a:ln>
        </p:spPr>
        <p:style>
          <a:lnRef idx="2">
            <a:schemeClr val="dk1"/>
          </a:lnRef>
          <a:fillRef idx="1">
            <a:schemeClr val="lt1"/>
          </a:fillRef>
          <a:effectRef idx="0">
            <a:schemeClr val="dk1"/>
          </a:effectRef>
          <a:fontRef idx="minor">
            <a:schemeClr val="dk1"/>
          </a:fontRef>
        </p:style>
        <p:txBody>
          <a:bodyPr lIns="67355" tIns="33677" rIns="67355" bIns="33677" rtlCol="0" anchor="ctr"/>
          <a:lstStyle/>
          <a:p>
            <a:pPr algn="ctr"/>
            <a:r>
              <a:rPr lang="fr-FR" sz="2100" err="1">
                <a:solidFill>
                  <a:schemeClr val="tx1"/>
                </a:solidFill>
                <a:cs typeface="Courier"/>
              </a:rPr>
              <a:t>Caveat</a:t>
            </a:r>
            <a:r>
              <a:rPr lang="fr-FR" sz="2100">
                <a:solidFill>
                  <a:schemeClr val="tx1"/>
                </a:solidFill>
                <a:cs typeface="Courier"/>
              </a:rPr>
              <a:t>:</a:t>
            </a:r>
            <a:br>
              <a:rPr lang="fr-FR" sz="2100">
                <a:solidFill>
                  <a:schemeClr val="tx1"/>
                </a:solidFill>
                <a:cs typeface="Courier"/>
              </a:rPr>
            </a:br>
            <a:r>
              <a:rPr lang="fr-FR" sz="2100">
                <a:solidFill>
                  <a:schemeClr val="tx1"/>
                </a:solidFill>
                <a:cs typeface="Courier"/>
              </a:rPr>
              <a:t>header extension </a:t>
            </a:r>
            <a:r>
              <a:rPr lang="fr-FR" sz="2100" err="1">
                <a:solidFill>
                  <a:schemeClr val="tx1"/>
                </a:solidFill>
                <a:cs typeface="Courier"/>
              </a:rPr>
              <a:t>cannot</a:t>
            </a:r>
            <a:r>
              <a:rPr lang="fr-FR" sz="2100">
                <a:solidFill>
                  <a:schemeClr val="tx1"/>
                </a:solidFill>
                <a:cs typeface="Courier"/>
              </a:rPr>
              <a:t> </a:t>
            </a:r>
            <a:r>
              <a:rPr lang="fr-FR" sz="2100" err="1">
                <a:solidFill>
                  <a:schemeClr val="tx1"/>
                </a:solidFill>
                <a:cs typeface="Courier"/>
              </a:rPr>
              <a:t>be</a:t>
            </a:r>
            <a:r>
              <a:rPr lang="fr-FR" sz="2100">
                <a:solidFill>
                  <a:schemeClr val="tx1"/>
                </a:solidFill>
                <a:cs typeface="Courier"/>
              </a:rPr>
              <a:t> longer </a:t>
            </a:r>
            <a:r>
              <a:rPr lang="fr-FR" sz="2100" err="1">
                <a:solidFill>
                  <a:schemeClr val="tx1"/>
                </a:solidFill>
                <a:cs typeface="Courier"/>
              </a:rPr>
              <a:t>than</a:t>
            </a:r>
            <a:r>
              <a:rPr lang="fr-FR" sz="2100">
                <a:solidFill>
                  <a:schemeClr val="tx1"/>
                </a:solidFill>
                <a:cs typeface="Courier"/>
              </a:rPr>
              <a:t> 40 bytes</a:t>
            </a:r>
          </a:p>
        </p:txBody>
      </p:sp>
    </p:spTree>
    <p:extLst>
      <p:ext uri="{BB962C8B-B14F-4D97-AF65-F5344CB8AC3E}">
        <p14:creationId xmlns:p14="http://schemas.microsoft.com/office/powerpoint/2010/main" val="42843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2"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ln/>
        </p:spPr>
        <p:txBody>
          <a:bodyPr/>
          <a:lstStyle/>
          <a:p>
            <a:r>
              <a:rPr lang="en-US"/>
              <a:t>TCP options</a:t>
            </a:r>
          </a:p>
        </p:txBody>
      </p:sp>
      <p:sp>
        <p:nvSpPr>
          <p:cNvPr id="26626" name="Rectangle 2"/>
          <p:cNvSpPr>
            <a:spLocks noGrp="1" noChangeArrowheads="1"/>
          </p:cNvSpPr>
          <p:nvPr>
            <p:ph type="body" idx="1"/>
          </p:nvPr>
        </p:nvSpPr>
        <p:spPr>
          <a:ln/>
        </p:spPr>
        <p:txBody>
          <a:bodyPr/>
          <a:lstStyle/>
          <a:p>
            <a:pPr marL="654837"/>
            <a:r>
              <a:rPr lang="en-US"/>
              <a:t>Maximum Segment Size</a:t>
            </a:r>
          </a:p>
          <a:p>
            <a:pPr marL="654837"/>
            <a:r>
              <a:rPr lang="en-US"/>
              <a:t>Selective acknowledgements</a:t>
            </a:r>
          </a:p>
          <a:p>
            <a:pPr marL="654837"/>
            <a:r>
              <a:rPr lang="en-US"/>
              <a:t>Window Scale</a:t>
            </a:r>
          </a:p>
          <a:p>
            <a:pPr marL="654837"/>
            <a:r>
              <a:rPr lang="en-US"/>
              <a:t>Timestamps</a:t>
            </a:r>
          </a:p>
          <a:p>
            <a:pPr marL="654837"/>
            <a:r>
              <a:rPr lang="en-US"/>
              <a:t>Multipath TCP</a:t>
            </a:r>
          </a:p>
          <a:p>
            <a:pPr marL="654837"/>
            <a:r>
              <a:rPr lang="en-US"/>
              <a:t>...</a:t>
            </a:r>
          </a:p>
        </p:txBody>
      </p:sp>
      <p:pic>
        <p:nvPicPr>
          <p:cNvPr id="2" name="Picture 1">
            <a:extLst>
              <a:ext uri="{FF2B5EF4-FFF2-40B4-BE49-F238E27FC236}">
                <a16:creationId xmlns:a16="http://schemas.microsoft.com/office/drawing/2014/main" id="{76AE563C-BB1A-FC97-4F99-C2EF5E2ECFFE}"/>
              </a:ext>
            </a:extLst>
          </p:cNvPr>
          <p:cNvPicPr>
            <a:picLocks noChangeAspect="1"/>
          </p:cNvPicPr>
          <p:nvPr/>
        </p:nvPicPr>
        <p:blipFill>
          <a:blip r:embed="rId2"/>
          <a:stretch>
            <a:fillRect/>
          </a:stretch>
        </p:blipFill>
        <p:spPr>
          <a:xfrm>
            <a:off x="6096000" y="2485626"/>
            <a:ext cx="5550237" cy="3691337"/>
          </a:xfrm>
          <a:prstGeom prst="rect">
            <a:avLst/>
          </a:prstGeom>
        </p:spPr>
      </p:pic>
    </p:spTree>
    <p:extLst>
      <p:ext uri="{BB962C8B-B14F-4D97-AF65-F5344CB8AC3E}">
        <p14:creationId xmlns:p14="http://schemas.microsoft.com/office/powerpoint/2010/main" val="3852505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Line 2"/>
          <p:cNvSpPr>
            <a:spLocks noChangeShapeType="1"/>
          </p:cNvSpPr>
          <p:nvPr/>
        </p:nvSpPr>
        <p:spPr bwMode="auto">
          <a:xfrm flipH="1">
            <a:off x="4649764" y="2455665"/>
            <a:ext cx="8465" cy="2467943"/>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24577" name="Rectangle 1"/>
          <p:cNvSpPr>
            <a:spLocks noGrp="1" noChangeArrowheads="1"/>
          </p:cNvSpPr>
          <p:nvPr>
            <p:ph type="title"/>
          </p:nvPr>
        </p:nvSpPr>
        <p:spPr>
          <a:xfrm>
            <a:off x="2162391" y="361094"/>
            <a:ext cx="8213080" cy="1213322"/>
          </a:xfrm>
          <a:ln/>
        </p:spPr>
        <p:txBody>
          <a:bodyPr>
            <a:normAutofit fontScale="90000"/>
          </a:bodyPr>
          <a:lstStyle/>
          <a:p>
            <a:pPr>
              <a:lnSpc>
                <a:spcPct val="84000"/>
              </a:lnSpc>
              <a:tabLst>
                <a:tab pos="692257" algn="l"/>
                <a:tab pos="1375159" algn="l"/>
                <a:tab pos="2067415" algn="l"/>
                <a:tab pos="2750317" algn="l"/>
                <a:tab pos="3442574" algn="l"/>
                <a:tab pos="4125476" algn="l"/>
                <a:tab pos="4817732" algn="l"/>
                <a:tab pos="5500634" algn="l"/>
                <a:tab pos="6192891" algn="l"/>
                <a:tab pos="6875793" algn="l"/>
                <a:tab pos="7521275" algn="l"/>
              </a:tabLst>
            </a:pPr>
            <a:r>
              <a:rPr lang="en-US"/>
              <a:t>Negotiating the utilization of TCP Options</a:t>
            </a:r>
          </a:p>
        </p:txBody>
      </p:sp>
      <p:sp>
        <p:nvSpPr>
          <p:cNvPr id="24579" name="Line 3"/>
          <p:cNvSpPr>
            <a:spLocks noChangeShapeType="1"/>
          </p:cNvSpPr>
          <p:nvPr/>
        </p:nvSpPr>
        <p:spPr bwMode="auto">
          <a:xfrm>
            <a:off x="7556748" y="2433340"/>
            <a:ext cx="1210" cy="263649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grpSp>
        <p:nvGrpSpPr>
          <p:cNvPr id="24580" name="Group 4"/>
          <p:cNvGrpSpPr>
            <a:grpSpLocks/>
          </p:cNvGrpSpPr>
          <p:nvPr/>
        </p:nvGrpSpPr>
        <p:grpSpPr bwMode="auto">
          <a:xfrm>
            <a:off x="4669112" y="4348758"/>
            <a:ext cx="2861035" cy="517922"/>
            <a:chOff x="0" y="0"/>
            <a:chExt cx="2366" cy="464"/>
          </a:xfrm>
        </p:grpSpPr>
        <p:sp>
          <p:nvSpPr>
            <p:cNvPr id="24581" name="Line 5"/>
            <p:cNvSpPr>
              <a:spLocks noChangeShapeType="1"/>
            </p:cNvSpPr>
            <p:nvPr/>
          </p:nvSpPr>
          <p:spPr bwMode="auto">
            <a:xfrm>
              <a:off x="0" y="0"/>
              <a:ext cx="2366" cy="464"/>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24582" name="Group 6"/>
            <p:cNvGrpSpPr>
              <a:grpSpLocks/>
            </p:cNvGrpSpPr>
            <p:nvPr/>
          </p:nvGrpSpPr>
          <p:grpSpPr bwMode="auto">
            <a:xfrm>
              <a:off x="307" y="95"/>
              <a:ext cx="1893" cy="190"/>
              <a:chOff x="0" y="0"/>
              <a:chExt cx="1893" cy="190"/>
            </a:xfrm>
          </p:grpSpPr>
          <p:sp>
            <p:nvSpPr>
              <p:cNvPr id="24583" name="Rectangle 7"/>
              <p:cNvSpPr>
                <a:spLocks/>
              </p:cNvSpPr>
              <p:nvPr/>
            </p:nvSpPr>
            <p:spPr bwMode="auto">
              <a:xfrm>
                <a:off x="0" y="0"/>
                <a:ext cx="1893" cy="190"/>
              </a:xfrm>
              <a:prstGeom prst="rect">
                <a:avLst/>
              </a:prstGeom>
              <a:solidFill>
                <a:schemeClr val="bg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24584" name="Rectangle 8"/>
              <p:cNvSpPr>
                <a:spLocks/>
              </p:cNvSpPr>
              <p:nvPr/>
            </p:nvSpPr>
            <p:spPr bwMode="auto">
              <a:xfrm>
                <a:off x="9" y="6"/>
                <a:ext cx="1733" cy="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Lst>
                </a:pPr>
                <a:r>
                  <a:rPr lang="en-US" sz="1500">
                    <a:latin typeface="Helvetica" charset="0"/>
                    <a:ea typeface="ＭＳ Ｐゴシック" charset="0"/>
                    <a:cs typeface="Helvetica" charset="0"/>
                    <a:sym typeface="Helvetica" charset="0"/>
                  </a:rPr>
                  <a:t>ACK(seq=</a:t>
                </a:r>
                <a:r>
                  <a:rPr lang="en-US" sz="1500">
                    <a:solidFill>
                      <a:srgbClr val="FF0000"/>
                    </a:solidFill>
                    <a:latin typeface="Helvetica" charset="0"/>
                    <a:ea typeface="ＭＳ Ｐゴシック" charset="0"/>
                    <a:cs typeface="Helvetica" charset="0"/>
                    <a:sym typeface="Helvetica" charset="0"/>
                  </a:rPr>
                  <a:t>x+1</a:t>
                </a:r>
                <a:r>
                  <a:rPr lang="en-US" sz="1500">
                    <a:latin typeface="Helvetica" charset="0"/>
                    <a:ea typeface="ＭＳ Ｐゴシック" charset="0"/>
                    <a:cs typeface="Helvetica" charset="0"/>
                    <a:sym typeface="Helvetica" charset="0"/>
                  </a:rPr>
                  <a:t>, ack=</a:t>
                </a:r>
                <a:r>
                  <a:rPr lang="en-US" sz="1500">
                    <a:solidFill>
                      <a:srgbClr val="0000FF"/>
                    </a:solidFill>
                    <a:latin typeface="Helvetica" charset="0"/>
                    <a:ea typeface="ＭＳ Ｐゴシック" charset="0"/>
                    <a:cs typeface="Helvetica" charset="0"/>
                    <a:sym typeface="Helvetica" charset="0"/>
                  </a:rPr>
                  <a:t>y+1</a:t>
                </a:r>
                <a:r>
                  <a:rPr lang="en-US" sz="1500">
                    <a:latin typeface="Helvetica" charset="0"/>
                    <a:ea typeface="ＭＳ Ｐゴシック" charset="0"/>
                    <a:cs typeface="Helvetica" charset="0"/>
                    <a:sym typeface="Helvetica" charset="0"/>
                  </a:rPr>
                  <a:t>)</a:t>
                </a:r>
              </a:p>
            </p:txBody>
          </p:sp>
        </p:grpSp>
      </p:grpSp>
      <p:grpSp>
        <p:nvGrpSpPr>
          <p:cNvPr id="24585" name="Group 9"/>
          <p:cNvGrpSpPr>
            <a:grpSpLocks/>
          </p:cNvGrpSpPr>
          <p:nvPr/>
        </p:nvGrpSpPr>
        <p:grpSpPr bwMode="auto">
          <a:xfrm>
            <a:off x="2405439" y="2367510"/>
            <a:ext cx="2195954" cy="339303"/>
            <a:chOff x="7" y="7"/>
            <a:chExt cx="1815" cy="303"/>
          </a:xfrm>
        </p:grpSpPr>
        <p:sp>
          <p:nvSpPr>
            <p:cNvPr id="24586" name="Line 10"/>
            <p:cNvSpPr>
              <a:spLocks noChangeShapeType="1"/>
            </p:cNvSpPr>
            <p:nvPr/>
          </p:nvSpPr>
          <p:spPr bwMode="auto">
            <a:xfrm>
              <a:off x="617" y="309"/>
              <a:ext cx="1205" cy="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24587" name="Rectangle 11"/>
            <p:cNvSpPr>
              <a:spLocks/>
            </p:cNvSpPr>
            <p:nvPr/>
          </p:nvSpPr>
          <p:spPr bwMode="auto">
            <a:xfrm>
              <a:off x="7" y="7"/>
              <a:ext cx="1042" cy="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65804" algn="l"/>
                </a:tabLst>
              </a:pPr>
              <a:r>
                <a:rPr lang="en-US" sz="1500">
                  <a:latin typeface="Helvetica" charset="0"/>
                  <a:ea typeface="ＭＳ Ｐゴシック" charset="0"/>
                  <a:cs typeface="Helvetica" charset="0"/>
                  <a:sym typeface="Helvetica" charset="0"/>
                </a:rPr>
                <a:t>CONNECT.req</a:t>
              </a:r>
            </a:p>
          </p:txBody>
        </p:sp>
      </p:grpSp>
      <p:grpSp>
        <p:nvGrpSpPr>
          <p:cNvPr id="24588" name="Group 12"/>
          <p:cNvGrpSpPr>
            <a:grpSpLocks/>
          </p:cNvGrpSpPr>
          <p:nvPr/>
        </p:nvGrpSpPr>
        <p:grpSpPr bwMode="auto">
          <a:xfrm>
            <a:off x="7596653" y="3079626"/>
            <a:ext cx="3050880" cy="199802"/>
            <a:chOff x="0" y="6"/>
            <a:chExt cx="2522" cy="179"/>
          </a:xfrm>
        </p:grpSpPr>
        <p:sp>
          <p:nvSpPr>
            <p:cNvPr id="24589" name="Rectangle 13"/>
            <p:cNvSpPr>
              <a:spLocks/>
            </p:cNvSpPr>
            <p:nvPr/>
          </p:nvSpPr>
          <p:spPr bwMode="auto">
            <a:xfrm>
              <a:off x="1497" y="6"/>
              <a:ext cx="1025" cy="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65804" algn="l"/>
                </a:tabLst>
              </a:pPr>
              <a:r>
                <a:rPr lang="en-US" sz="1500">
                  <a:latin typeface="Helvetica" charset="0"/>
                  <a:ea typeface="ＭＳ Ｐゴシック" charset="0"/>
                  <a:cs typeface="Helvetica" charset="0"/>
                  <a:sym typeface="Helvetica" charset="0"/>
                </a:rPr>
                <a:t>CONNECT.ind</a:t>
              </a:r>
            </a:p>
          </p:txBody>
        </p:sp>
        <p:sp>
          <p:nvSpPr>
            <p:cNvPr id="24590" name="Line 14"/>
            <p:cNvSpPr>
              <a:spLocks noChangeShapeType="1"/>
            </p:cNvSpPr>
            <p:nvPr/>
          </p:nvSpPr>
          <p:spPr bwMode="auto">
            <a:xfrm>
              <a:off x="0" y="156"/>
              <a:ext cx="1204" cy="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grpSp>
        <p:nvGrpSpPr>
          <p:cNvPr id="24591" name="Group 15"/>
          <p:cNvGrpSpPr>
            <a:grpSpLocks/>
          </p:cNvGrpSpPr>
          <p:nvPr/>
        </p:nvGrpSpPr>
        <p:grpSpPr bwMode="auto">
          <a:xfrm>
            <a:off x="4446613" y="3314031"/>
            <a:ext cx="6252920" cy="551408"/>
            <a:chOff x="-68" y="6"/>
            <a:chExt cx="5171" cy="494"/>
          </a:xfrm>
        </p:grpSpPr>
        <p:sp>
          <p:nvSpPr>
            <p:cNvPr id="24592" name="Line 16"/>
            <p:cNvSpPr>
              <a:spLocks noChangeShapeType="1"/>
            </p:cNvSpPr>
            <p:nvPr/>
          </p:nvSpPr>
          <p:spPr bwMode="auto">
            <a:xfrm flipH="1">
              <a:off x="126" y="58"/>
              <a:ext cx="2347" cy="44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24595" name="Rectangle 19"/>
            <p:cNvSpPr>
              <a:spLocks/>
            </p:cNvSpPr>
            <p:nvPr/>
          </p:nvSpPr>
          <p:spPr bwMode="auto">
            <a:xfrm>
              <a:off x="-68" y="234"/>
              <a:ext cx="2642" cy="178"/>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Lst>
              </a:pPr>
              <a:r>
                <a:rPr lang="en-US" sz="1500">
                  <a:latin typeface="Helvetica" charset="0"/>
                  <a:ea typeface="ＭＳ Ｐゴシック" charset="0"/>
                  <a:cs typeface="Helvetica" charset="0"/>
                  <a:sym typeface="Helvetica" charset="0"/>
                </a:rPr>
                <a:t>SYN+ACK(ack=</a:t>
              </a:r>
              <a:r>
                <a:rPr lang="en-US" sz="1500">
                  <a:solidFill>
                    <a:srgbClr val="FF0000"/>
                  </a:solidFill>
                  <a:latin typeface="Helvetica" charset="0"/>
                  <a:ea typeface="ＭＳ Ｐゴシック" charset="0"/>
                  <a:cs typeface="Helvetica" charset="0"/>
                  <a:sym typeface="Helvetica" charset="0"/>
                </a:rPr>
                <a:t>x+1</a:t>
              </a:r>
              <a:r>
                <a:rPr lang="en-US" sz="1500">
                  <a:latin typeface="Helvetica" charset="0"/>
                  <a:ea typeface="ＭＳ Ｐゴシック" charset="0"/>
                  <a:cs typeface="Helvetica" charset="0"/>
                  <a:sym typeface="Helvetica" charset="0"/>
                </a:rPr>
                <a:t>,seq=</a:t>
              </a:r>
              <a:r>
                <a:rPr lang="en-US" sz="1500">
                  <a:solidFill>
                    <a:srgbClr val="0000FF"/>
                  </a:solidFill>
                  <a:latin typeface="Helvetica" charset="0"/>
                  <a:ea typeface="ＭＳ Ｐゴシック" charset="0"/>
                  <a:cs typeface="Helvetica" charset="0"/>
                  <a:sym typeface="Helvetica" charset="0"/>
                </a:rPr>
                <a:t>y</a:t>
              </a:r>
              <a:r>
                <a:rPr lang="en-US" sz="1500">
                  <a:latin typeface="Helvetica" charset="0"/>
                  <a:ea typeface="ＭＳ Ｐゴシック" charset="0"/>
                  <a:cs typeface="Helvetica" charset="0"/>
                  <a:sym typeface="Helvetica" charset="0"/>
                </a:rPr>
                <a:t>)</a:t>
              </a:r>
              <a:r>
                <a:rPr lang="en-US" sz="1500" b="1">
                  <a:solidFill>
                    <a:srgbClr val="FF2712"/>
                  </a:solidFill>
                  <a:latin typeface="Helvetica" charset="0"/>
                  <a:ea typeface="ＭＳ Ｐゴシック" charset="0"/>
                  <a:cs typeface="Helvetica" charset="0"/>
                  <a:sym typeface="Helvetica" charset="0"/>
                </a:rPr>
                <a:t> Option K</a:t>
              </a:r>
            </a:p>
          </p:txBody>
        </p:sp>
        <p:sp>
          <p:nvSpPr>
            <p:cNvPr id="24596" name="Rectangle 20"/>
            <p:cNvSpPr>
              <a:spLocks/>
            </p:cNvSpPr>
            <p:nvPr/>
          </p:nvSpPr>
          <p:spPr bwMode="auto">
            <a:xfrm>
              <a:off x="3979" y="6"/>
              <a:ext cx="1124" cy="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48706" algn="l"/>
                </a:tabLst>
              </a:pPr>
              <a:r>
                <a:rPr lang="en-US" sz="1500">
                  <a:latin typeface="Helvetica" charset="0"/>
                  <a:ea typeface="ＭＳ Ｐゴシック" charset="0"/>
                  <a:cs typeface="Helvetica" charset="0"/>
                  <a:sym typeface="Helvetica" charset="0"/>
                </a:rPr>
                <a:t>CONNECT.resp</a:t>
              </a:r>
            </a:p>
          </p:txBody>
        </p:sp>
        <p:sp>
          <p:nvSpPr>
            <p:cNvPr id="24597" name="Line 21"/>
            <p:cNvSpPr>
              <a:spLocks noChangeShapeType="1"/>
            </p:cNvSpPr>
            <p:nvPr/>
          </p:nvSpPr>
          <p:spPr bwMode="auto">
            <a:xfrm flipH="1">
              <a:off x="2514" y="58"/>
              <a:ext cx="1296" cy="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grpSp>
        <p:nvGrpSpPr>
          <p:cNvPr id="24598" name="Group 22"/>
          <p:cNvGrpSpPr>
            <a:grpSpLocks/>
          </p:cNvGrpSpPr>
          <p:nvPr/>
        </p:nvGrpSpPr>
        <p:grpSpPr bwMode="auto">
          <a:xfrm>
            <a:off x="2365530" y="3551784"/>
            <a:ext cx="2250374" cy="338213"/>
            <a:chOff x="7" y="6"/>
            <a:chExt cx="1861" cy="303"/>
          </a:xfrm>
        </p:grpSpPr>
        <p:sp>
          <p:nvSpPr>
            <p:cNvPr id="24599" name="Line 23"/>
            <p:cNvSpPr>
              <a:spLocks noChangeShapeType="1"/>
            </p:cNvSpPr>
            <p:nvPr/>
          </p:nvSpPr>
          <p:spPr bwMode="auto">
            <a:xfrm flipH="1">
              <a:off x="571" y="308"/>
              <a:ext cx="1297" cy="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24600" name="Rectangle 24"/>
            <p:cNvSpPr>
              <a:spLocks/>
            </p:cNvSpPr>
            <p:nvPr/>
          </p:nvSpPr>
          <p:spPr bwMode="auto">
            <a:xfrm>
              <a:off x="7" y="6"/>
              <a:ext cx="1114" cy="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48706" algn="l"/>
                </a:tabLst>
              </a:pPr>
              <a:r>
                <a:rPr lang="en-US" sz="1500">
                  <a:latin typeface="Helvetica" charset="0"/>
                  <a:ea typeface="ＭＳ Ｐゴシック" charset="0"/>
                  <a:cs typeface="Helvetica" charset="0"/>
                  <a:sym typeface="Helvetica" charset="0"/>
                </a:rPr>
                <a:t>CONNECT.conf</a:t>
              </a:r>
            </a:p>
          </p:txBody>
        </p:sp>
      </p:grpSp>
      <p:sp>
        <p:nvSpPr>
          <p:cNvPr id="24601" name="Rectangle 25"/>
          <p:cNvSpPr>
            <a:spLocks/>
          </p:cNvSpPr>
          <p:nvPr/>
        </p:nvSpPr>
        <p:spPr bwMode="auto">
          <a:xfrm>
            <a:off x="1545675" y="2701985"/>
            <a:ext cx="2361017" cy="587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Initial sequence number (</a:t>
            </a:r>
            <a:r>
              <a:rPr lang="en-US" sz="1500" i="1">
                <a:solidFill>
                  <a:srgbClr val="FF0000"/>
                </a:solidFill>
                <a:latin typeface="Helvetica" charset="0"/>
                <a:ea typeface="ＭＳ Ｐゴシック" charset="0"/>
                <a:cs typeface="Helvetica" charset="0"/>
                <a:sym typeface="Helvetica" charset="0"/>
              </a:rPr>
              <a:t>x</a:t>
            </a:r>
            <a:r>
              <a:rPr lang="en-US" sz="1500" i="1">
                <a:latin typeface="Helvetica" charset="0"/>
                <a:ea typeface="ＭＳ Ｐゴシック" charset="0"/>
                <a:cs typeface="Helvetica" charset="0"/>
                <a:sym typeface="Helvetica" charset="0"/>
              </a:rPr>
              <a:t>) </a:t>
            </a:r>
          </a:p>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Option K proposed</a:t>
            </a:r>
          </a:p>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endParaRPr lang="en-US" sz="1500" i="1">
              <a:latin typeface="Helvetica" charset="0"/>
              <a:ea typeface="ＭＳ Ｐゴシック" charset="0"/>
              <a:cs typeface="Helvetica" charset="0"/>
              <a:sym typeface="Helvetica" charset="0"/>
            </a:endParaRPr>
          </a:p>
        </p:txBody>
      </p:sp>
      <p:sp>
        <p:nvSpPr>
          <p:cNvPr id="24602" name="Rectangle 26"/>
          <p:cNvSpPr>
            <a:spLocks/>
          </p:cNvSpPr>
          <p:nvPr/>
        </p:nvSpPr>
        <p:spPr bwMode="auto">
          <a:xfrm>
            <a:off x="7778039" y="3599419"/>
            <a:ext cx="2361017" cy="587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Initial sequence number (</a:t>
            </a:r>
            <a:r>
              <a:rPr lang="en-US" sz="1500" i="1">
                <a:solidFill>
                  <a:srgbClr val="0000FF"/>
                </a:solidFill>
                <a:latin typeface="Helvetica" charset="0"/>
                <a:ea typeface="ＭＳ Ｐゴシック" charset="0"/>
                <a:cs typeface="Helvetica" charset="0"/>
                <a:sym typeface="Helvetica" charset="0"/>
              </a:rPr>
              <a:t>y</a:t>
            </a:r>
            <a:r>
              <a:rPr lang="en-US" sz="1500" i="1">
                <a:latin typeface="Helvetica" charset="0"/>
                <a:ea typeface="ＭＳ Ｐゴシック" charset="0"/>
                <a:cs typeface="Helvetica" charset="0"/>
                <a:sym typeface="Helvetica" charset="0"/>
              </a:rPr>
              <a:t>)</a:t>
            </a:r>
          </a:p>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Option K accepted </a:t>
            </a:r>
          </a:p>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endParaRPr lang="en-US" sz="1500" i="1">
              <a:latin typeface="Helvetica" charset="0"/>
              <a:ea typeface="ＭＳ Ｐゴシック" charset="0"/>
              <a:cs typeface="Helvetica" charset="0"/>
              <a:sym typeface="Helvetica" charset="0"/>
            </a:endParaRPr>
          </a:p>
        </p:txBody>
      </p:sp>
      <p:grpSp>
        <p:nvGrpSpPr>
          <p:cNvPr id="24603" name="Group 27"/>
          <p:cNvGrpSpPr>
            <a:grpSpLocks/>
          </p:cNvGrpSpPr>
          <p:nvPr/>
        </p:nvGrpSpPr>
        <p:grpSpPr bwMode="auto">
          <a:xfrm>
            <a:off x="4735620" y="2742531"/>
            <a:ext cx="2861035" cy="519038"/>
            <a:chOff x="0" y="0"/>
            <a:chExt cx="2366" cy="464"/>
          </a:xfrm>
        </p:grpSpPr>
        <p:sp>
          <p:nvSpPr>
            <p:cNvPr id="24604" name="Line 28"/>
            <p:cNvSpPr>
              <a:spLocks noChangeShapeType="1"/>
            </p:cNvSpPr>
            <p:nvPr/>
          </p:nvSpPr>
          <p:spPr bwMode="auto">
            <a:xfrm>
              <a:off x="0" y="0"/>
              <a:ext cx="2366" cy="464"/>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24607" name="Rectangle 31"/>
            <p:cNvSpPr>
              <a:spLocks/>
            </p:cNvSpPr>
            <p:nvPr/>
          </p:nvSpPr>
          <p:spPr bwMode="auto">
            <a:xfrm>
              <a:off x="470" y="137"/>
              <a:ext cx="1570" cy="177"/>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65804" algn="l"/>
                </a:tabLst>
              </a:pPr>
              <a:r>
                <a:rPr lang="en-US" sz="1500">
                  <a:latin typeface="Helvetica" charset="0"/>
                  <a:ea typeface="ＭＳ Ｐゴシック" charset="0"/>
                  <a:cs typeface="Helvetica" charset="0"/>
                  <a:sym typeface="Helvetica" charset="0"/>
                </a:rPr>
                <a:t>SYN(seq=</a:t>
              </a:r>
              <a:r>
                <a:rPr lang="en-US" sz="1500">
                  <a:solidFill>
                    <a:srgbClr val="FF0000"/>
                  </a:solidFill>
                  <a:latin typeface="Helvetica" charset="0"/>
                  <a:ea typeface="ＭＳ Ｐゴシック" charset="0"/>
                  <a:cs typeface="Helvetica" charset="0"/>
                  <a:sym typeface="Helvetica" charset="0"/>
                </a:rPr>
                <a:t>x</a:t>
              </a:r>
              <a:r>
                <a:rPr lang="en-US" sz="1500">
                  <a:latin typeface="Helvetica" charset="0"/>
                  <a:ea typeface="ＭＳ Ｐゴシック" charset="0"/>
                  <a:cs typeface="Helvetica" charset="0"/>
                  <a:sym typeface="Helvetica" charset="0"/>
                </a:rPr>
                <a:t>),</a:t>
              </a:r>
              <a:r>
                <a:rPr lang="en-US" sz="1500" b="1">
                  <a:solidFill>
                    <a:srgbClr val="FF2712"/>
                  </a:solidFill>
                  <a:latin typeface="Helvetica" charset="0"/>
                  <a:ea typeface="ＭＳ Ｐゴシック" charset="0"/>
                  <a:cs typeface="Helvetica" charset="0"/>
                  <a:sym typeface="Helvetica" charset="0"/>
                </a:rPr>
                <a:t>Option K</a:t>
              </a:r>
            </a:p>
          </p:txBody>
        </p:sp>
      </p:grpSp>
      <p:sp>
        <p:nvSpPr>
          <p:cNvPr id="24608" name="Rectangle 32"/>
          <p:cNvSpPr>
            <a:spLocks/>
          </p:cNvSpPr>
          <p:nvPr/>
        </p:nvSpPr>
        <p:spPr bwMode="auto">
          <a:xfrm>
            <a:off x="1913846" y="3894335"/>
            <a:ext cx="2210547" cy="4489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97000"/>
              </a:lnSpc>
              <a:tabLst>
                <a:tab pos="692257" algn="l"/>
                <a:tab pos="1375159" algn="l"/>
                <a:tab pos="2048706" algn="l"/>
                <a:tab pos="692257" algn="l"/>
                <a:tab pos="1375159" algn="l"/>
                <a:tab pos="2048706" algn="l"/>
              </a:tabLst>
            </a:pPr>
            <a:r>
              <a:rPr lang="en-US" sz="1500" b="1" i="1">
                <a:latin typeface="Helvetica" charset="0"/>
                <a:ea typeface="ＭＳ Ｐゴシック" charset="0"/>
                <a:cs typeface="Helvetica" charset="0"/>
                <a:sym typeface="Helvetica" charset="0"/>
              </a:rPr>
              <a:t>Connection established</a:t>
            </a:r>
          </a:p>
          <a:p>
            <a:pPr>
              <a:lnSpc>
                <a:spcPct val="97000"/>
              </a:lnSpc>
              <a:tabLst>
                <a:tab pos="692257" algn="l"/>
                <a:tab pos="1375159" algn="l"/>
                <a:tab pos="2048706" algn="l"/>
                <a:tab pos="692257" algn="l"/>
                <a:tab pos="1375159" algn="l"/>
                <a:tab pos="2048706" algn="l"/>
              </a:tabLst>
            </a:pPr>
            <a:r>
              <a:rPr lang="en-US" sz="1500" b="1" i="1">
                <a:latin typeface="Helvetica" charset="0"/>
                <a:ea typeface="ＭＳ Ｐゴシック" charset="0"/>
                <a:cs typeface="Helvetica" charset="0"/>
                <a:sym typeface="Helvetica" charset="0"/>
              </a:rPr>
              <a:t>Option K accepted</a:t>
            </a:r>
          </a:p>
        </p:txBody>
      </p:sp>
      <p:sp>
        <p:nvSpPr>
          <p:cNvPr id="24609" name="Rectangle 33"/>
          <p:cNvSpPr>
            <a:spLocks/>
          </p:cNvSpPr>
          <p:nvPr/>
        </p:nvSpPr>
        <p:spPr bwMode="auto">
          <a:xfrm>
            <a:off x="7731445" y="4899257"/>
            <a:ext cx="2210547" cy="225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97000"/>
              </a:lnSpc>
              <a:tabLst>
                <a:tab pos="692257" algn="l"/>
                <a:tab pos="1375159" algn="l"/>
                <a:tab pos="2048706" algn="l"/>
              </a:tabLst>
            </a:pPr>
            <a:r>
              <a:rPr lang="en-US" sz="1500" b="1" i="1">
                <a:latin typeface="Helvetica" charset="0"/>
                <a:ea typeface="ＭＳ Ｐゴシック" charset="0"/>
                <a:cs typeface="Helvetica" charset="0"/>
                <a:sym typeface="Helvetica" charset="0"/>
              </a:rPr>
              <a:t>Connection established</a:t>
            </a:r>
          </a:p>
        </p:txBody>
      </p:sp>
      <p:sp>
        <p:nvSpPr>
          <p:cNvPr id="24610" name="Rectangle 34"/>
          <p:cNvSpPr>
            <a:spLocks/>
          </p:cNvSpPr>
          <p:nvPr/>
        </p:nvSpPr>
        <p:spPr bwMode="auto">
          <a:xfrm>
            <a:off x="1319549" y="4403452"/>
            <a:ext cx="2719555" cy="401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50317" algn="l"/>
                <a:tab pos="3414509" algn="l"/>
              </a:tabLst>
            </a:pPr>
            <a:r>
              <a:rPr lang="en-US" sz="1500">
                <a:latin typeface="Helvetica" charset="0"/>
                <a:ea typeface="ＭＳ Ｐゴシック" charset="0"/>
                <a:cs typeface="Helvetica" charset="0"/>
                <a:sym typeface="Helvetica" charset="0"/>
              </a:rPr>
              <a:t>The sequence numbers of all </a:t>
            </a:r>
            <a:br>
              <a:rPr lang="en-US" sz="1500">
                <a:latin typeface="Helvetica" charset="0"/>
                <a:ea typeface="ＭＳ Ｐゴシック" charset="0"/>
                <a:cs typeface="Helvetica" charset="0"/>
                <a:sym typeface="Helvetica" charset="0"/>
              </a:rPr>
            </a:br>
            <a:r>
              <a:rPr lang="en-US" sz="1500">
                <a:latin typeface="Helvetica" charset="0"/>
                <a:ea typeface="ＭＳ Ｐゴシック" charset="0"/>
                <a:cs typeface="Helvetica" charset="0"/>
                <a:sym typeface="Helvetica" charset="0"/>
              </a:rPr>
              <a:t>segments A-&gt;B will start at </a:t>
            </a:r>
            <a:r>
              <a:rPr lang="en-US" sz="1500">
                <a:solidFill>
                  <a:srgbClr val="FF0000"/>
                </a:solidFill>
                <a:latin typeface="Helvetica" charset="0"/>
                <a:ea typeface="ＭＳ Ｐゴシック" charset="0"/>
                <a:cs typeface="Helvetica" charset="0"/>
                <a:sym typeface="Helvetica" charset="0"/>
              </a:rPr>
              <a:t>x+1</a:t>
            </a:r>
            <a:r>
              <a:rPr lang="en-US" sz="1500">
                <a:latin typeface="Helvetica" charset="0"/>
                <a:ea typeface="ＭＳ Ｐゴシック" charset="0"/>
                <a:cs typeface="Helvetica" charset="0"/>
                <a:sym typeface="Helvetica" charset="0"/>
              </a:rPr>
              <a:t> </a:t>
            </a:r>
          </a:p>
        </p:txBody>
      </p:sp>
      <p:sp>
        <p:nvSpPr>
          <p:cNvPr id="24611" name="Rectangle 35"/>
          <p:cNvSpPr>
            <a:spLocks/>
          </p:cNvSpPr>
          <p:nvPr/>
        </p:nvSpPr>
        <p:spPr bwMode="auto">
          <a:xfrm>
            <a:off x="7550703" y="5141268"/>
            <a:ext cx="3327797" cy="401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692257" algn="l"/>
                <a:tab pos="1375159" algn="l"/>
                <a:tab pos="2067415" algn="l"/>
                <a:tab pos="2750317" algn="l"/>
                <a:tab pos="3414509" algn="l"/>
              </a:tabLst>
            </a:pPr>
            <a:r>
              <a:rPr lang="en-US" sz="1500">
                <a:latin typeface="Helvetica" charset="0"/>
                <a:ea typeface="ＭＳ Ｐゴシック" charset="0"/>
                <a:cs typeface="Helvetica" charset="0"/>
                <a:sym typeface="Helvetica" charset="0"/>
              </a:rPr>
              <a:t>The sequence numbers of all</a:t>
            </a:r>
            <a:br>
              <a:rPr lang="en-US" sz="1500">
                <a:latin typeface="Helvetica" charset="0"/>
                <a:ea typeface="ＭＳ Ｐゴシック" charset="0"/>
                <a:cs typeface="Helvetica" charset="0"/>
                <a:sym typeface="Helvetica" charset="0"/>
              </a:rPr>
            </a:br>
            <a:r>
              <a:rPr lang="en-US" sz="1500">
                <a:latin typeface="Helvetica" charset="0"/>
                <a:ea typeface="ＭＳ Ｐゴシック" charset="0"/>
                <a:cs typeface="Helvetica" charset="0"/>
                <a:sym typeface="Helvetica" charset="0"/>
              </a:rPr>
              <a:t>segments B-&gt;A will start at </a:t>
            </a:r>
            <a:r>
              <a:rPr lang="en-US" sz="1500">
                <a:solidFill>
                  <a:srgbClr val="0000FF"/>
                </a:solidFill>
                <a:latin typeface="Helvetica" charset="0"/>
                <a:ea typeface="ＭＳ Ｐゴシック" charset="0"/>
                <a:cs typeface="Helvetica" charset="0"/>
                <a:sym typeface="Helvetica" charset="0"/>
              </a:rPr>
              <a:t>y+1 </a:t>
            </a:r>
          </a:p>
        </p:txBody>
      </p:sp>
    </p:spTree>
    <p:extLst>
      <p:ext uri="{BB962C8B-B14F-4D97-AF65-F5344CB8AC3E}">
        <p14:creationId xmlns:p14="http://schemas.microsoft.com/office/powerpoint/2010/main" val="22822237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4585"/>
                                        </p:tgtEl>
                                        <p:attrNameLst>
                                          <p:attrName>style.visibility</p:attrName>
                                        </p:attrNameLst>
                                      </p:cBhvr>
                                      <p:to>
                                        <p:strVal val="visible"/>
                                      </p:to>
                                    </p:set>
                                    <p:animEffect transition="in" filter="wipe(left)">
                                      <p:cBhvr>
                                        <p:cTn id="7" dur="500"/>
                                        <p:tgtEl>
                                          <p:spTgt spid="2458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4603"/>
                                        </p:tgtEl>
                                        <p:attrNameLst>
                                          <p:attrName>style.visibility</p:attrName>
                                        </p:attrNameLst>
                                      </p:cBhvr>
                                      <p:to>
                                        <p:strVal val="visible"/>
                                      </p:to>
                                    </p:set>
                                    <p:animEffect transition="in" filter="wipe(left)">
                                      <p:cBhvr>
                                        <p:cTn id="11" dur="500"/>
                                        <p:tgtEl>
                                          <p:spTgt spid="24603"/>
                                        </p:tgtEl>
                                      </p:cBhvr>
                                    </p:animEffect>
                                  </p:childTnLst>
                                </p:cTn>
                              </p:par>
                            </p:childTnLst>
                          </p:cTn>
                        </p:par>
                        <p:par>
                          <p:cTn id="12" fill="hold" nodeType="afterGroup">
                            <p:stCondLst>
                              <p:cond delay="1000"/>
                            </p:stCondLst>
                            <p:childTnLst>
                              <p:par>
                                <p:cTn id="13" presetID="1" presetClass="entr" presetSubtype="0" fill="hold" grpId="0" nodeType="afterEffect">
                                  <p:stCondLst>
                                    <p:cond delay="0"/>
                                  </p:stCondLst>
                                  <p:childTnLst>
                                    <p:set>
                                      <p:cBhvr>
                                        <p:cTn id="14" dur="1" fill="hold">
                                          <p:stCondLst>
                                            <p:cond delay="499"/>
                                          </p:stCondLst>
                                        </p:cTn>
                                        <p:tgtEl>
                                          <p:spTgt spid="24601"/>
                                        </p:tgtEl>
                                        <p:attrNameLst>
                                          <p:attrName>style.visibility</p:attrName>
                                        </p:attrNameLst>
                                      </p:cBhvr>
                                      <p:to>
                                        <p:strVal val="visible"/>
                                      </p:to>
                                    </p:set>
                                  </p:childTnLst>
                                </p:cTn>
                              </p:par>
                            </p:childTnLst>
                          </p:cTn>
                        </p:par>
                        <p:par>
                          <p:cTn id="15" fill="hold" nodeType="afterGroup">
                            <p:stCondLst>
                              <p:cond delay="1500"/>
                            </p:stCondLst>
                            <p:childTnLst>
                              <p:par>
                                <p:cTn id="16" presetID="22" presetClass="entr" presetSubtype="8" fill="hold" nodeType="afterEffect">
                                  <p:stCondLst>
                                    <p:cond delay="0"/>
                                  </p:stCondLst>
                                  <p:childTnLst>
                                    <p:set>
                                      <p:cBhvr>
                                        <p:cTn id="17" dur="1" fill="hold">
                                          <p:stCondLst>
                                            <p:cond delay="0"/>
                                          </p:stCondLst>
                                        </p:cTn>
                                        <p:tgtEl>
                                          <p:spTgt spid="24588"/>
                                        </p:tgtEl>
                                        <p:attrNameLst>
                                          <p:attrName>style.visibility</p:attrName>
                                        </p:attrNameLst>
                                      </p:cBhvr>
                                      <p:to>
                                        <p:strVal val="visible"/>
                                      </p:to>
                                    </p:set>
                                    <p:animEffect transition="in" filter="wipe(left)">
                                      <p:cBhvr>
                                        <p:cTn id="18" dur="500"/>
                                        <p:tgtEl>
                                          <p:spTgt spid="2458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fill="hold" nodeType="clickEffect">
                                  <p:stCondLst>
                                    <p:cond delay="0"/>
                                  </p:stCondLst>
                                  <p:childTnLst>
                                    <p:set>
                                      <p:cBhvr>
                                        <p:cTn id="22" dur="1" fill="hold">
                                          <p:stCondLst>
                                            <p:cond delay="0"/>
                                          </p:stCondLst>
                                        </p:cTn>
                                        <p:tgtEl>
                                          <p:spTgt spid="24591"/>
                                        </p:tgtEl>
                                        <p:attrNameLst>
                                          <p:attrName>style.visibility</p:attrName>
                                        </p:attrNameLst>
                                      </p:cBhvr>
                                      <p:to>
                                        <p:strVal val="visible"/>
                                      </p:to>
                                    </p:set>
                                    <p:animEffect transition="in" filter="wipe(right)">
                                      <p:cBhvr>
                                        <p:cTn id="23" dur="500"/>
                                        <p:tgtEl>
                                          <p:spTgt spid="24591"/>
                                        </p:tgtEl>
                                      </p:cBhvr>
                                    </p:animEffect>
                                  </p:childTnLst>
                                </p:cTn>
                              </p:par>
                            </p:childTnLst>
                          </p:cTn>
                        </p:par>
                        <p:par>
                          <p:cTn id="24" fill="hold" nodeType="afterGroup">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24602"/>
                                        </p:tgtEl>
                                        <p:attrNameLst>
                                          <p:attrName>style.visibility</p:attrName>
                                        </p:attrNameLst>
                                      </p:cBhvr>
                                      <p:to>
                                        <p:strVal val="visible"/>
                                      </p:to>
                                    </p:set>
                                  </p:childTnLst>
                                </p:cTn>
                              </p:par>
                            </p:childTnLst>
                          </p:cTn>
                        </p:par>
                        <p:par>
                          <p:cTn id="27" fill="hold" nodeType="afterGroup">
                            <p:stCondLst>
                              <p:cond delay="1000"/>
                            </p:stCondLst>
                            <p:childTnLst>
                              <p:par>
                                <p:cTn id="28" presetID="22" presetClass="entr" presetSubtype="2" fill="hold" nodeType="afterEffect">
                                  <p:stCondLst>
                                    <p:cond delay="0"/>
                                  </p:stCondLst>
                                  <p:childTnLst>
                                    <p:set>
                                      <p:cBhvr>
                                        <p:cTn id="29" dur="1" fill="hold">
                                          <p:stCondLst>
                                            <p:cond delay="0"/>
                                          </p:stCondLst>
                                        </p:cTn>
                                        <p:tgtEl>
                                          <p:spTgt spid="24598"/>
                                        </p:tgtEl>
                                        <p:attrNameLst>
                                          <p:attrName>style.visibility</p:attrName>
                                        </p:attrNameLst>
                                      </p:cBhvr>
                                      <p:to>
                                        <p:strVal val="visible"/>
                                      </p:to>
                                    </p:set>
                                    <p:animEffect transition="in" filter="wipe(right)">
                                      <p:cBhvr>
                                        <p:cTn id="30" dur="500"/>
                                        <p:tgtEl>
                                          <p:spTgt spid="24598"/>
                                        </p:tgtEl>
                                      </p:cBhvr>
                                    </p:animEffect>
                                  </p:childTnLst>
                                </p:cTn>
                              </p:par>
                            </p:childTnLst>
                          </p:cTn>
                        </p:par>
                        <p:par>
                          <p:cTn id="31" fill="hold" nodeType="afterGroup">
                            <p:stCondLst>
                              <p:cond delay="1500"/>
                            </p:stCondLst>
                            <p:childTnLst>
                              <p:par>
                                <p:cTn id="32" presetID="1" presetClass="entr" presetSubtype="0" fill="hold" grpId="0" nodeType="afterEffect">
                                  <p:stCondLst>
                                    <p:cond delay="0"/>
                                  </p:stCondLst>
                                  <p:childTnLst>
                                    <p:set>
                                      <p:cBhvr>
                                        <p:cTn id="33" dur="1" fill="hold">
                                          <p:stCondLst>
                                            <p:cond delay="499"/>
                                          </p:stCondLst>
                                        </p:cTn>
                                        <p:tgtEl>
                                          <p:spTgt spid="24608"/>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24610"/>
                                        </p:tgtEl>
                                        <p:attrNameLst>
                                          <p:attrName>style.visibility</p:attrName>
                                        </p:attrNameLst>
                                      </p:cBhvr>
                                      <p:to>
                                        <p:strVal val="visible"/>
                                      </p:to>
                                    </p:set>
                                  </p:childTnLst>
                                </p:cTn>
                              </p:par>
                            </p:childTnLst>
                          </p:cTn>
                        </p:par>
                        <p:par>
                          <p:cTn id="38" fill="hold" nodeType="afterGroup">
                            <p:stCondLst>
                              <p:cond delay="500"/>
                            </p:stCondLst>
                            <p:childTnLst>
                              <p:par>
                                <p:cTn id="39" presetID="22" presetClass="entr" presetSubtype="8" fill="hold" nodeType="afterEffect">
                                  <p:stCondLst>
                                    <p:cond delay="0"/>
                                  </p:stCondLst>
                                  <p:childTnLst>
                                    <p:set>
                                      <p:cBhvr>
                                        <p:cTn id="40" dur="1" fill="hold">
                                          <p:stCondLst>
                                            <p:cond delay="0"/>
                                          </p:stCondLst>
                                        </p:cTn>
                                        <p:tgtEl>
                                          <p:spTgt spid="24580"/>
                                        </p:tgtEl>
                                        <p:attrNameLst>
                                          <p:attrName>style.visibility</p:attrName>
                                        </p:attrNameLst>
                                      </p:cBhvr>
                                      <p:to>
                                        <p:strVal val="visible"/>
                                      </p:to>
                                    </p:set>
                                    <p:animEffect transition="in" filter="wipe(left)">
                                      <p:cBhvr>
                                        <p:cTn id="41" dur="500"/>
                                        <p:tgtEl>
                                          <p:spTgt spid="24580"/>
                                        </p:tgtEl>
                                      </p:cBhvr>
                                    </p:animEffect>
                                  </p:childTnLst>
                                </p:cTn>
                              </p:par>
                            </p:childTnLst>
                          </p:cTn>
                        </p:par>
                        <p:par>
                          <p:cTn id="42" fill="hold" nodeType="afterGroup">
                            <p:stCondLst>
                              <p:cond delay="1000"/>
                            </p:stCondLst>
                            <p:childTnLst>
                              <p:par>
                                <p:cTn id="43" presetID="1" presetClass="entr" presetSubtype="0" fill="hold" grpId="0" nodeType="afterEffect">
                                  <p:stCondLst>
                                    <p:cond delay="0"/>
                                  </p:stCondLst>
                                  <p:childTnLst>
                                    <p:set>
                                      <p:cBhvr>
                                        <p:cTn id="44" dur="1" fill="hold">
                                          <p:stCondLst>
                                            <p:cond delay="499"/>
                                          </p:stCondLst>
                                        </p:cTn>
                                        <p:tgtEl>
                                          <p:spTgt spid="24611"/>
                                        </p:tgtEl>
                                        <p:attrNameLst>
                                          <p:attrName>style.visibility</p:attrName>
                                        </p:attrNameLst>
                                      </p:cBhvr>
                                      <p:to>
                                        <p:strVal val="visible"/>
                                      </p:to>
                                    </p:set>
                                  </p:childTnLst>
                                </p:cTn>
                              </p:par>
                            </p:childTnLst>
                          </p:cTn>
                        </p:par>
                        <p:par>
                          <p:cTn id="45" fill="hold" nodeType="afterGroup">
                            <p:stCondLst>
                              <p:cond delay="1500"/>
                            </p:stCondLst>
                            <p:childTnLst>
                              <p:par>
                                <p:cTn id="46" presetID="1" presetClass="entr" presetSubtype="0" fill="hold" grpId="0" nodeType="afterEffect">
                                  <p:stCondLst>
                                    <p:cond delay="0"/>
                                  </p:stCondLst>
                                  <p:childTnLst>
                                    <p:set>
                                      <p:cBhvr>
                                        <p:cTn id="47" dur="1" fill="hold">
                                          <p:stCondLst>
                                            <p:cond delay="499"/>
                                          </p:stCondLst>
                                        </p:cTn>
                                        <p:tgtEl>
                                          <p:spTgt spid="246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01" grpId="0" autoUpdateAnimBg="0"/>
      <p:bldP spid="24602" grpId="0" autoUpdateAnimBg="0"/>
      <p:bldP spid="24608" grpId="0" autoUpdateAnimBg="0"/>
      <p:bldP spid="24609" grpId="0" autoUpdateAnimBg="0"/>
      <p:bldP spid="24610" grpId="0" autoUpdateAnimBg="0"/>
      <p:bldP spid="24611"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894FA-DB9B-AEB4-BDF4-1AB499B27624}"/>
              </a:ext>
            </a:extLst>
          </p:cNvPr>
          <p:cNvSpPr>
            <a:spLocks noGrp="1"/>
          </p:cNvSpPr>
          <p:nvPr>
            <p:ph type="title"/>
          </p:nvPr>
        </p:nvSpPr>
        <p:spPr/>
        <p:txBody>
          <a:bodyPr/>
          <a:lstStyle/>
          <a:p>
            <a:r>
              <a:rPr lang="en-BE"/>
              <a:t>Protection against SYN losses</a:t>
            </a:r>
          </a:p>
        </p:txBody>
      </p:sp>
      <p:sp>
        <p:nvSpPr>
          <p:cNvPr id="3" name="Content Placeholder 2">
            <a:extLst>
              <a:ext uri="{FF2B5EF4-FFF2-40B4-BE49-F238E27FC236}">
                <a16:creationId xmlns:a16="http://schemas.microsoft.com/office/drawing/2014/main" id="{9A690AC3-2F45-4894-1713-4251AED1F020}"/>
              </a:ext>
            </a:extLst>
          </p:cNvPr>
          <p:cNvSpPr>
            <a:spLocks noGrp="1"/>
          </p:cNvSpPr>
          <p:nvPr>
            <p:ph idx="1"/>
          </p:nvPr>
        </p:nvSpPr>
        <p:spPr>
          <a:xfrm>
            <a:off x="838199" y="1825625"/>
            <a:ext cx="10833847" cy="4351338"/>
          </a:xfrm>
        </p:spPr>
        <p:txBody>
          <a:bodyPr/>
          <a:lstStyle/>
          <a:p>
            <a:r>
              <a:rPr lang="en-BE"/>
              <a:t>Which retransmission timer should we use when sending the first SYN ?</a:t>
            </a:r>
          </a:p>
          <a:p>
            <a:endParaRPr lang="en-BE"/>
          </a:p>
        </p:txBody>
      </p:sp>
      <p:pic>
        <p:nvPicPr>
          <p:cNvPr id="5" name="Picture 4">
            <a:extLst>
              <a:ext uri="{FF2B5EF4-FFF2-40B4-BE49-F238E27FC236}">
                <a16:creationId xmlns:a16="http://schemas.microsoft.com/office/drawing/2014/main" id="{E0006678-C4B2-E578-0C0E-E8E2D0849030}"/>
              </a:ext>
            </a:extLst>
          </p:cNvPr>
          <p:cNvPicPr>
            <a:picLocks noChangeAspect="1"/>
          </p:cNvPicPr>
          <p:nvPr/>
        </p:nvPicPr>
        <p:blipFill>
          <a:blip r:embed="rId2"/>
          <a:stretch>
            <a:fillRect/>
          </a:stretch>
        </p:blipFill>
        <p:spPr>
          <a:xfrm>
            <a:off x="1202543" y="5116489"/>
            <a:ext cx="9786914" cy="1451163"/>
          </a:xfrm>
          <a:prstGeom prst="rect">
            <a:avLst/>
          </a:prstGeom>
        </p:spPr>
      </p:pic>
      <p:pic>
        <p:nvPicPr>
          <p:cNvPr id="7" name="Picture 6">
            <a:extLst>
              <a:ext uri="{FF2B5EF4-FFF2-40B4-BE49-F238E27FC236}">
                <a16:creationId xmlns:a16="http://schemas.microsoft.com/office/drawing/2014/main" id="{84BA5CA9-198B-492C-0C48-B2A6C749F4AE}"/>
              </a:ext>
            </a:extLst>
          </p:cNvPr>
          <p:cNvPicPr>
            <a:picLocks noChangeAspect="1"/>
          </p:cNvPicPr>
          <p:nvPr/>
        </p:nvPicPr>
        <p:blipFill>
          <a:blip r:embed="rId3"/>
          <a:stretch>
            <a:fillRect/>
          </a:stretch>
        </p:blipFill>
        <p:spPr>
          <a:xfrm>
            <a:off x="838199" y="2464687"/>
            <a:ext cx="10611752" cy="2382230"/>
          </a:xfrm>
          <a:prstGeom prst="rect">
            <a:avLst/>
          </a:prstGeom>
        </p:spPr>
      </p:pic>
    </p:spTree>
    <p:extLst>
      <p:ext uri="{BB962C8B-B14F-4D97-AF65-F5344CB8AC3E}">
        <p14:creationId xmlns:p14="http://schemas.microsoft.com/office/powerpoint/2010/main" val="2468541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5CB2D-92FB-4597-9917-BF1374B8A5F5}"/>
              </a:ext>
            </a:extLst>
          </p:cNvPr>
          <p:cNvSpPr>
            <a:spLocks noGrp="1"/>
          </p:cNvSpPr>
          <p:nvPr>
            <p:ph type="title"/>
          </p:nvPr>
        </p:nvSpPr>
        <p:spPr/>
        <p:txBody>
          <a:bodyPr/>
          <a:lstStyle/>
          <a:p>
            <a:r>
              <a:rPr lang="en-BE"/>
              <a:t>Faster reaction to SYN losses</a:t>
            </a:r>
          </a:p>
        </p:txBody>
      </p:sp>
      <p:pic>
        <p:nvPicPr>
          <p:cNvPr id="5" name="Content Placeholder 4" descr="Text&#10;&#10;Description automatically generated">
            <a:extLst>
              <a:ext uri="{FF2B5EF4-FFF2-40B4-BE49-F238E27FC236}">
                <a16:creationId xmlns:a16="http://schemas.microsoft.com/office/drawing/2014/main" id="{F8BCD222-FEF9-C065-E05C-31BFEBDBBFF6}"/>
              </a:ext>
            </a:extLst>
          </p:cNvPr>
          <p:cNvPicPr>
            <a:picLocks noGrp="1" noChangeAspect="1"/>
          </p:cNvPicPr>
          <p:nvPr>
            <p:ph idx="1"/>
          </p:nvPr>
        </p:nvPicPr>
        <p:blipFill>
          <a:blip r:embed="rId2"/>
          <a:stretch>
            <a:fillRect/>
          </a:stretch>
        </p:blipFill>
        <p:spPr>
          <a:xfrm>
            <a:off x="574591" y="4468058"/>
            <a:ext cx="10641317" cy="1325562"/>
          </a:xfrm>
        </p:spPr>
      </p:pic>
      <p:pic>
        <p:nvPicPr>
          <p:cNvPr id="7" name="Picture 6" descr="Text&#10;&#10;Description automatically generated">
            <a:extLst>
              <a:ext uri="{FF2B5EF4-FFF2-40B4-BE49-F238E27FC236}">
                <a16:creationId xmlns:a16="http://schemas.microsoft.com/office/drawing/2014/main" id="{BA9C6CD3-0185-5011-7837-67AC293642A8}"/>
              </a:ext>
            </a:extLst>
          </p:cNvPr>
          <p:cNvPicPr>
            <a:picLocks noChangeAspect="1"/>
          </p:cNvPicPr>
          <p:nvPr/>
        </p:nvPicPr>
        <p:blipFill>
          <a:blip r:embed="rId3"/>
          <a:stretch>
            <a:fillRect/>
          </a:stretch>
        </p:blipFill>
        <p:spPr>
          <a:xfrm>
            <a:off x="1953389" y="1437791"/>
            <a:ext cx="7596852" cy="2656242"/>
          </a:xfrm>
          <a:prstGeom prst="rect">
            <a:avLst/>
          </a:prstGeom>
        </p:spPr>
      </p:pic>
    </p:spTree>
    <p:extLst>
      <p:ext uri="{BB962C8B-B14F-4D97-AF65-F5344CB8AC3E}">
        <p14:creationId xmlns:p14="http://schemas.microsoft.com/office/powerpoint/2010/main" val="938968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9A33D-7CA2-533B-17BA-D3D426315E3C}"/>
              </a:ext>
            </a:extLst>
          </p:cNvPr>
          <p:cNvSpPr>
            <a:spLocks noGrp="1"/>
          </p:cNvSpPr>
          <p:nvPr>
            <p:ph type="title"/>
          </p:nvPr>
        </p:nvSpPr>
        <p:spPr/>
        <p:txBody>
          <a:bodyPr/>
          <a:lstStyle/>
          <a:p>
            <a:r>
              <a:rPr lang="en-BE"/>
              <a:t>SYN retransmissions</a:t>
            </a:r>
          </a:p>
        </p:txBody>
      </p:sp>
      <p:sp>
        <p:nvSpPr>
          <p:cNvPr id="3" name="Content Placeholder 2">
            <a:extLst>
              <a:ext uri="{FF2B5EF4-FFF2-40B4-BE49-F238E27FC236}">
                <a16:creationId xmlns:a16="http://schemas.microsoft.com/office/drawing/2014/main" id="{53D1F96F-E7EC-969D-C588-3D01526D0102}"/>
              </a:ext>
            </a:extLst>
          </p:cNvPr>
          <p:cNvSpPr>
            <a:spLocks noGrp="1"/>
          </p:cNvSpPr>
          <p:nvPr>
            <p:ph idx="1"/>
          </p:nvPr>
        </p:nvSpPr>
        <p:spPr/>
        <p:txBody>
          <a:bodyPr/>
          <a:lstStyle/>
          <a:p>
            <a:r>
              <a:rPr lang="en-BE"/>
              <a:t>How often are SYN segments retransmitted ?</a:t>
            </a:r>
          </a:p>
          <a:p>
            <a:pPr lvl="1"/>
            <a:r>
              <a:rPr lang="en-BE"/>
              <a:t>Linux</a:t>
            </a:r>
          </a:p>
          <a:p>
            <a:pPr lvl="2"/>
            <a:r>
              <a:rPr lang="en-GB"/>
              <a:t>https://</a:t>
            </a:r>
            <a:r>
              <a:rPr lang="en-GB" err="1"/>
              <a:t>www.kernel.org</a:t>
            </a:r>
            <a:r>
              <a:rPr lang="en-GB"/>
              <a:t>/doc/html/latest/networking/</a:t>
            </a:r>
            <a:r>
              <a:rPr lang="en-GB" err="1"/>
              <a:t>ip-sysctl.html</a:t>
            </a:r>
            <a:endParaRPr lang="en-BE"/>
          </a:p>
        </p:txBody>
      </p:sp>
      <p:pic>
        <p:nvPicPr>
          <p:cNvPr id="7" name="Picture 6" descr="Graphical user interface, text&#10;&#10;Description automatically generated">
            <a:extLst>
              <a:ext uri="{FF2B5EF4-FFF2-40B4-BE49-F238E27FC236}">
                <a16:creationId xmlns:a16="http://schemas.microsoft.com/office/drawing/2014/main" id="{2E7083D7-685E-F266-87A9-39CBAB1D4F2B}"/>
              </a:ext>
            </a:extLst>
          </p:cNvPr>
          <p:cNvPicPr>
            <a:picLocks noChangeAspect="1"/>
          </p:cNvPicPr>
          <p:nvPr/>
        </p:nvPicPr>
        <p:blipFill>
          <a:blip r:embed="rId2"/>
          <a:stretch>
            <a:fillRect/>
          </a:stretch>
        </p:blipFill>
        <p:spPr>
          <a:xfrm>
            <a:off x="838200" y="3429000"/>
            <a:ext cx="10579012" cy="1325563"/>
          </a:xfrm>
          <a:prstGeom prst="rect">
            <a:avLst/>
          </a:prstGeom>
        </p:spPr>
      </p:pic>
    </p:spTree>
    <p:extLst>
      <p:ext uri="{BB962C8B-B14F-4D97-AF65-F5344CB8AC3E}">
        <p14:creationId xmlns:p14="http://schemas.microsoft.com/office/powerpoint/2010/main" val="16262081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ln/>
        </p:spPr>
        <p:txBody>
          <a:bodyPr/>
          <a:lstStyle/>
          <a:p>
            <a:r>
              <a:rPr lang="en-US"/>
              <a:t>Latency matters</a:t>
            </a:r>
          </a:p>
        </p:txBody>
      </p:sp>
      <p:sp>
        <p:nvSpPr>
          <p:cNvPr id="40962" name="Rectangle 2"/>
          <p:cNvSpPr>
            <a:spLocks noGrp="1" noChangeArrowheads="1"/>
          </p:cNvSpPr>
          <p:nvPr>
            <p:ph type="body" idx="1"/>
          </p:nvPr>
        </p:nvSpPr>
        <p:spPr>
          <a:xfrm>
            <a:off x="360456" y="4990976"/>
            <a:ext cx="4776320" cy="1325562"/>
          </a:xfrm>
          <a:ln/>
        </p:spPr>
        <p:txBody>
          <a:bodyPr>
            <a:normAutofit fontScale="77500" lnSpcReduction="20000"/>
          </a:bodyPr>
          <a:lstStyle/>
          <a:p>
            <a:pPr marL="625056"/>
            <a:r>
              <a:rPr lang="en-US"/>
              <a:t>Can we we reduce the overhead of the three-way handshake ?</a:t>
            </a:r>
          </a:p>
          <a:p>
            <a:pPr marL="937584" lvl="1"/>
            <a:r>
              <a:rPr lang="en-US"/>
              <a:t>Putting data inside SYN and SYN+ACK</a:t>
            </a:r>
          </a:p>
        </p:txBody>
      </p:sp>
      <p:sp>
        <p:nvSpPr>
          <p:cNvPr id="3" name="TextBox 2">
            <a:extLst>
              <a:ext uri="{FF2B5EF4-FFF2-40B4-BE49-F238E27FC236}">
                <a16:creationId xmlns:a16="http://schemas.microsoft.com/office/drawing/2014/main" id="{6385BF1F-4BEA-96B9-F25E-CC501ABAF20A}"/>
              </a:ext>
            </a:extLst>
          </p:cNvPr>
          <p:cNvSpPr txBox="1"/>
          <p:nvPr/>
        </p:nvSpPr>
        <p:spPr>
          <a:xfrm>
            <a:off x="1327897" y="6308209"/>
            <a:ext cx="10263468" cy="369332"/>
          </a:xfrm>
          <a:prstGeom prst="rect">
            <a:avLst/>
          </a:prstGeom>
          <a:noFill/>
        </p:spPr>
        <p:txBody>
          <a:bodyPr wrap="square">
            <a:spAutoFit/>
          </a:bodyPr>
          <a:lstStyle/>
          <a:p>
            <a:r>
              <a:rPr lang="en-BE"/>
              <a:t>https://www.gigaspaces.com/blog/amazon-found-every-100ms-of-latency-cost-them-1-in-sales/</a:t>
            </a:r>
          </a:p>
        </p:txBody>
      </p:sp>
      <p:pic>
        <p:nvPicPr>
          <p:cNvPr id="5" name="Picture 4" descr="A group of people looking at a computer screen&#10;&#10;Description automatically generated with medium confidence">
            <a:extLst>
              <a:ext uri="{FF2B5EF4-FFF2-40B4-BE49-F238E27FC236}">
                <a16:creationId xmlns:a16="http://schemas.microsoft.com/office/drawing/2014/main" id="{EA6536B6-DB60-4A9F-C8E2-61C0E6083EEA}"/>
              </a:ext>
            </a:extLst>
          </p:cNvPr>
          <p:cNvPicPr>
            <a:picLocks noChangeAspect="1"/>
          </p:cNvPicPr>
          <p:nvPr/>
        </p:nvPicPr>
        <p:blipFill>
          <a:blip r:embed="rId2"/>
          <a:stretch>
            <a:fillRect/>
          </a:stretch>
        </p:blipFill>
        <p:spPr>
          <a:xfrm>
            <a:off x="5136776" y="0"/>
            <a:ext cx="6694768" cy="5842904"/>
          </a:xfrm>
          <a:prstGeom prst="rect">
            <a:avLst/>
          </a:prstGeom>
        </p:spPr>
      </p:pic>
    </p:spTree>
    <p:extLst>
      <p:ext uri="{BB962C8B-B14F-4D97-AF65-F5344CB8AC3E}">
        <p14:creationId xmlns:p14="http://schemas.microsoft.com/office/powerpoint/2010/main" val="2051156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a:extLst>
              <a:ext uri="{FF2B5EF4-FFF2-40B4-BE49-F238E27FC236}">
                <a16:creationId xmlns:a16="http://schemas.microsoft.com/office/drawing/2014/main" id="{0ACBAB61-87AF-4D89-A793-4121BE0F2DE2}"/>
              </a:ext>
            </a:extLst>
          </p:cNvPr>
          <p:cNvSpPr>
            <a:spLocks noGrp="1" noChangeArrowheads="1"/>
          </p:cNvSpPr>
          <p:nvPr>
            <p:ph type="title"/>
          </p:nvPr>
        </p:nvSpPr>
        <p:spPr>
          <a:xfrm>
            <a:off x="2201864" y="-1588"/>
            <a:ext cx="8213725" cy="1214438"/>
          </a:xfrm>
        </p:spPr>
        <p:txBody>
          <a:bodyPr/>
          <a:lstStyle/>
          <a:p>
            <a:pPr>
              <a:lnSpc>
                <a:spcPct val="84000"/>
              </a:lnSpc>
              <a:tabLst>
                <a:tab pos="692257" algn="l"/>
                <a:tab pos="1375159" algn="l"/>
                <a:tab pos="2067415" algn="l"/>
                <a:tab pos="2750317" algn="l"/>
                <a:tab pos="3442574" algn="l"/>
                <a:tab pos="4125476" algn="l"/>
                <a:tab pos="4817732" algn="l"/>
                <a:tab pos="5500634" algn="l"/>
                <a:tab pos="6192891" algn="l"/>
                <a:tab pos="6875793" algn="l"/>
                <a:tab pos="7521275" algn="l"/>
              </a:tabLst>
              <a:defRPr/>
            </a:pPr>
            <a:r>
              <a:rPr lang="en-US">
                <a:sym typeface="Gill Sans" charset="0"/>
              </a:rPr>
              <a:t>A short HTTP request takes two </a:t>
            </a:r>
            <a:r>
              <a:rPr lang="en-US" err="1">
                <a:sym typeface="Gill Sans" charset="0"/>
              </a:rPr>
              <a:t>rtts</a:t>
            </a:r>
            <a:endParaRPr lang="en-US">
              <a:sym typeface="Gill Sans" charset="0"/>
            </a:endParaRPr>
          </a:p>
        </p:txBody>
      </p:sp>
      <p:sp>
        <p:nvSpPr>
          <p:cNvPr id="101378" name="Line 2">
            <a:extLst>
              <a:ext uri="{FF2B5EF4-FFF2-40B4-BE49-F238E27FC236}">
                <a16:creationId xmlns:a16="http://schemas.microsoft.com/office/drawing/2014/main" id="{AF8BA20A-E070-419C-8AC1-2ED5BFCD80F1}"/>
              </a:ext>
            </a:extLst>
          </p:cNvPr>
          <p:cNvSpPr>
            <a:spLocks noChangeShapeType="1"/>
          </p:cNvSpPr>
          <p:nvPr/>
        </p:nvSpPr>
        <p:spPr bwMode="auto">
          <a:xfrm flipH="1">
            <a:off x="4805364" y="2460626"/>
            <a:ext cx="15874" cy="3454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101379" name="Line 3">
            <a:extLst>
              <a:ext uri="{FF2B5EF4-FFF2-40B4-BE49-F238E27FC236}">
                <a16:creationId xmlns:a16="http://schemas.microsoft.com/office/drawing/2014/main" id="{047E6788-BA6B-4239-8FB2-91108C89836F}"/>
              </a:ext>
            </a:extLst>
          </p:cNvPr>
          <p:cNvSpPr>
            <a:spLocks noChangeShapeType="1"/>
          </p:cNvSpPr>
          <p:nvPr/>
        </p:nvSpPr>
        <p:spPr bwMode="auto">
          <a:xfrm flipH="1">
            <a:off x="7716745" y="2438400"/>
            <a:ext cx="3269" cy="3454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grpSp>
        <p:nvGrpSpPr>
          <p:cNvPr id="59396" name="Group 4">
            <a:extLst>
              <a:ext uri="{FF2B5EF4-FFF2-40B4-BE49-F238E27FC236}">
                <a16:creationId xmlns:a16="http://schemas.microsoft.com/office/drawing/2014/main" id="{DD428A90-58F8-4D90-A60D-EECB3C8C1B2E}"/>
              </a:ext>
            </a:extLst>
          </p:cNvPr>
          <p:cNvGrpSpPr>
            <a:grpSpLocks/>
          </p:cNvGrpSpPr>
          <p:nvPr/>
        </p:nvGrpSpPr>
        <p:grpSpPr bwMode="auto">
          <a:xfrm>
            <a:off x="4832257" y="4025326"/>
            <a:ext cx="2860675" cy="615677"/>
            <a:chOff x="0" y="0"/>
            <a:chExt cx="2366" cy="552"/>
          </a:xfrm>
        </p:grpSpPr>
        <p:sp>
          <p:nvSpPr>
            <p:cNvPr id="101408" name="Line 5">
              <a:extLst>
                <a:ext uri="{FF2B5EF4-FFF2-40B4-BE49-F238E27FC236}">
                  <a16:creationId xmlns:a16="http://schemas.microsoft.com/office/drawing/2014/main" id="{E7E9E934-5F78-41AA-A1F2-0B75EDA316E7}"/>
                </a:ext>
              </a:extLst>
            </p:cNvPr>
            <p:cNvSpPr>
              <a:spLocks noChangeShapeType="1"/>
            </p:cNvSpPr>
            <p:nvPr/>
          </p:nvSpPr>
          <p:spPr bwMode="auto">
            <a:xfrm>
              <a:off x="0" y="0"/>
              <a:ext cx="2366" cy="46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grpSp>
          <p:nvGrpSpPr>
            <p:cNvPr id="101409" name="Group 6">
              <a:extLst>
                <a:ext uri="{FF2B5EF4-FFF2-40B4-BE49-F238E27FC236}">
                  <a16:creationId xmlns:a16="http://schemas.microsoft.com/office/drawing/2014/main" id="{8D96A8A9-9F07-45E9-940E-5CDB318E9B52}"/>
                </a:ext>
              </a:extLst>
            </p:cNvPr>
            <p:cNvGrpSpPr>
              <a:grpSpLocks/>
            </p:cNvGrpSpPr>
            <p:nvPr/>
          </p:nvGrpSpPr>
          <p:grpSpPr bwMode="auto">
            <a:xfrm>
              <a:off x="307" y="26"/>
              <a:ext cx="1893" cy="526"/>
              <a:chOff x="0" y="-69"/>
              <a:chExt cx="1893" cy="526"/>
            </a:xfrm>
          </p:grpSpPr>
          <p:sp>
            <p:nvSpPr>
              <p:cNvPr id="101410" name="Rectangle 7">
                <a:extLst>
                  <a:ext uri="{FF2B5EF4-FFF2-40B4-BE49-F238E27FC236}">
                    <a16:creationId xmlns:a16="http://schemas.microsoft.com/office/drawing/2014/main" id="{618BA4D9-B2DC-459B-9EC3-06F50719F77F}"/>
                  </a:ext>
                </a:extLst>
              </p:cNvPr>
              <p:cNvSpPr>
                <a:spLocks/>
              </p:cNvSpPr>
              <p:nvPr/>
            </p:nvSpPr>
            <p:spPr bwMode="auto">
              <a:xfrm>
                <a:off x="0" y="0"/>
                <a:ext cx="1893" cy="190"/>
              </a:xfrm>
              <a:prstGeom prst="rect">
                <a:avLst/>
              </a:prstGeom>
              <a:solidFill>
                <a:schemeClr val="bg1"/>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101411" name="Rectangle 8">
                <a:extLst>
                  <a:ext uri="{FF2B5EF4-FFF2-40B4-BE49-F238E27FC236}">
                    <a16:creationId xmlns:a16="http://schemas.microsoft.com/office/drawing/2014/main" id="{4AA0F665-2A2F-4796-89F1-1D81BD0C6DAC}"/>
                  </a:ext>
                </a:extLst>
              </p:cNvPr>
              <p:cNvSpPr>
                <a:spLocks/>
              </p:cNvSpPr>
              <p:nvPr/>
            </p:nvSpPr>
            <p:spPr bwMode="auto">
              <a:xfrm>
                <a:off x="9" y="-69"/>
                <a:ext cx="1734" cy="526"/>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ACK(seq=</a:t>
                </a:r>
                <a:r>
                  <a:rPr lang="en-US" altLang="fr-FR" sz="150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x+1</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ack=</a:t>
                </a:r>
                <a:r>
                  <a:rPr lang="en-US" altLang="fr-FR" sz="1500">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y+1</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t>
                </a:r>
              </a:p>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GET /</a:t>
                </a:r>
                <a:r>
                  <a:rPr lang="en-US" altLang="fr-FR" sz="1500" err="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index.html</a:t>
                </a:r>
                <a:b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b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t>
                </a:r>
              </a:p>
            </p:txBody>
          </p:sp>
        </p:grpSp>
      </p:grpSp>
      <p:grpSp>
        <p:nvGrpSpPr>
          <p:cNvPr id="59407" name="Group 15">
            <a:extLst>
              <a:ext uri="{FF2B5EF4-FFF2-40B4-BE49-F238E27FC236}">
                <a16:creationId xmlns:a16="http://schemas.microsoft.com/office/drawing/2014/main" id="{71397A6A-778E-492E-AF32-39EF3DD1A83B}"/>
              </a:ext>
            </a:extLst>
          </p:cNvPr>
          <p:cNvGrpSpPr>
            <a:grpSpLocks/>
          </p:cNvGrpSpPr>
          <p:nvPr/>
        </p:nvGrpSpPr>
        <p:grpSpPr bwMode="auto">
          <a:xfrm>
            <a:off x="4845051" y="3377449"/>
            <a:ext cx="2836795" cy="492877"/>
            <a:chOff x="0" y="58"/>
            <a:chExt cx="2346" cy="442"/>
          </a:xfrm>
        </p:grpSpPr>
        <p:sp>
          <p:nvSpPr>
            <p:cNvPr id="101398" name="Line 16">
              <a:extLst>
                <a:ext uri="{FF2B5EF4-FFF2-40B4-BE49-F238E27FC236}">
                  <a16:creationId xmlns:a16="http://schemas.microsoft.com/office/drawing/2014/main" id="{1DD649BA-7367-4F54-A16E-27BF54E4267E}"/>
                </a:ext>
              </a:extLst>
            </p:cNvPr>
            <p:cNvSpPr>
              <a:spLocks noChangeShapeType="1"/>
            </p:cNvSpPr>
            <p:nvPr/>
          </p:nvSpPr>
          <p:spPr bwMode="auto">
            <a:xfrm flipH="1">
              <a:off x="0" y="58"/>
              <a:ext cx="2346" cy="44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grpSp>
          <p:nvGrpSpPr>
            <p:cNvPr id="101399" name="Group 17">
              <a:extLst>
                <a:ext uri="{FF2B5EF4-FFF2-40B4-BE49-F238E27FC236}">
                  <a16:creationId xmlns:a16="http://schemas.microsoft.com/office/drawing/2014/main" id="{7A9B5C06-3669-4B42-80C1-DB5547B70CF2}"/>
                </a:ext>
              </a:extLst>
            </p:cNvPr>
            <p:cNvGrpSpPr>
              <a:grpSpLocks/>
            </p:cNvGrpSpPr>
            <p:nvPr/>
          </p:nvGrpSpPr>
          <p:grpSpPr bwMode="auto">
            <a:xfrm>
              <a:off x="153" y="197"/>
              <a:ext cx="2072" cy="190"/>
              <a:chOff x="0" y="0"/>
              <a:chExt cx="2071" cy="190"/>
            </a:xfrm>
          </p:grpSpPr>
          <p:sp>
            <p:nvSpPr>
              <p:cNvPr id="101402" name="Rectangle 18">
                <a:extLst>
                  <a:ext uri="{FF2B5EF4-FFF2-40B4-BE49-F238E27FC236}">
                    <a16:creationId xmlns:a16="http://schemas.microsoft.com/office/drawing/2014/main" id="{FFA7F64B-882A-451C-B031-0857C3551A73}"/>
                  </a:ext>
                </a:extLst>
              </p:cNvPr>
              <p:cNvSpPr>
                <a:spLocks/>
              </p:cNvSpPr>
              <p:nvPr/>
            </p:nvSpPr>
            <p:spPr bwMode="auto">
              <a:xfrm>
                <a:off x="0" y="0"/>
                <a:ext cx="2071" cy="190"/>
              </a:xfrm>
              <a:prstGeom prst="rect">
                <a:avLst/>
              </a:prstGeom>
              <a:solidFill>
                <a:schemeClr val="bg1"/>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101403" name="Rectangle 19">
                <a:extLst>
                  <a:ext uri="{FF2B5EF4-FFF2-40B4-BE49-F238E27FC236}">
                    <a16:creationId xmlns:a16="http://schemas.microsoft.com/office/drawing/2014/main" id="{93634BD3-96BE-41D9-80FC-3C6C1D2826C0}"/>
                  </a:ext>
                </a:extLst>
              </p:cNvPr>
              <p:cNvSpPr>
                <a:spLocks/>
              </p:cNvSpPr>
              <p:nvPr/>
            </p:nvSpPr>
            <p:spPr bwMode="auto">
              <a:xfrm>
                <a:off x="10" y="6"/>
                <a:ext cx="1927"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SYN+ACK(ack=</a:t>
                </a:r>
                <a:r>
                  <a:rPr lang="en-US" altLang="fr-FR" sz="150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x+1</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a:t>
                </a:r>
                <a:r>
                  <a:rPr lang="en-US" altLang="fr-FR" sz="1500">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y</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t>
                </a:r>
              </a:p>
            </p:txBody>
          </p:sp>
        </p:grpSp>
      </p:grpSp>
      <p:grpSp>
        <p:nvGrpSpPr>
          <p:cNvPr id="59419" name="Group 27">
            <a:extLst>
              <a:ext uri="{FF2B5EF4-FFF2-40B4-BE49-F238E27FC236}">
                <a16:creationId xmlns:a16="http://schemas.microsoft.com/office/drawing/2014/main" id="{B6F00A87-DFB2-4B26-8F82-47869B2192EA}"/>
              </a:ext>
            </a:extLst>
          </p:cNvPr>
          <p:cNvGrpSpPr>
            <a:grpSpLocks/>
          </p:cNvGrpSpPr>
          <p:nvPr/>
        </p:nvGrpSpPr>
        <p:grpSpPr bwMode="auto">
          <a:xfrm>
            <a:off x="4899026" y="2747963"/>
            <a:ext cx="2860675" cy="519112"/>
            <a:chOff x="0" y="0"/>
            <a:chExt cx="2366" cy="464"/>
          </a:xfrm>
        </p:grpSpPr>
        <p:sp>
          <p:nvSpPr>
            <p:cNvPr id="101392" name="Line 28">
              <a:extLst>
                <a:ext uri="{FF2B5EF4-FFF2-40B4-BE49-F238E27FC236}">
                  <a16:creationId xmlns:a16="http://schemas.microsoft.com/office/drawing/2014/main" id="{FC819B4F-63EB-435D-8845-4D9FE9F53C95}"/>
                </a:ext>
              </a:extLst>
            </p:cNvPr>
            <p:cNvSpPr>
              <a:spLocks noChangeShapeType="1"/>
            </p:cNvSpPr>
            <p:nvPr/>
          </p:nvSpPr>
          <p:spPr bwMode="auto">
            <a:xfrm>
              <a:off x="0" y="0"/>
              <a:ext cx="2366" cy="46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grpSp>
          <p:nvGrpSpPr>
            <p:cNvPr id="101393" name="Group 29">
              <a:extLst>
                <a:ext uri="{FF2B5EF4-FFF2-40B4-BE49-F238E27FC236}">
                  <a16:creationId xmlns:a16="http://schemas.microsoft.com/office/drawing/2014/main" id="{5FF87959-0E62-4431-BFF8-274A493870AD}"/>
                </a:ext>
              </a:extLst>
            </p:cNvPr>
            <p:cNvGrpSpPr>
              <a:grpSpLocks/>
            </p:cNvGrpSpPr>
            <p:nvPr/>
          </p:nvGrpSpPr>
          <p:grpSpPr bwMode="auto">
            <a:xfrm>
              <a:off x="817" y="109"/>
              <a:ext cx="903" cy="190"/>
              <a:chOff x="0" y="0"/>
              <a:chExt cx="903" cy="190"/>
            </a:xfrm>
          </p:grpSpPr>
          <p:sp>
            <p:nvSpPr>
              <p:cNvPr id="101394" name="Rectangle 30">
                <a:extLst>
                  <a:ext uri="{FF2B5EF4-FFF2-40B4-BE49-F238E27FC236}">
                    <a16:creationId xmlns:a16="http://schemas.microsoft.com/office/drawing/2014/main" id="{F35EC229-A391-4B2F-9AA9-B6CD4B6C6157}"/>
                  </a:ext>
                </a:extLst>
              </p:cNvPr>
              <p:cNvSpPr>
                <a:spLocks/>
              </p:cNvSpPr>
              <p:nvPr/>
            </p:nvSpPr>
            <p:spPr bwMode="auto">
              <a:xfrm>
                <a:off x="0" y="0"/>
                <a:ext cx="903" cy="190"/>
              </a:xfrm>
              <a:prstGeom prst="rect">
                <a:avLst/>
              </a:prstGeom>
              <a:solidFill>
                <a:schemeClr val="bg1"/>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101395" name="Rectangle 31">
                <a:extLst>
                  <a:ext uri="{FF2B5EF4-FFF2-40B4-BE49-F238E27FC236}">
                    <a16:creationId xmlns:a16="http://schemas.microsoft.com/office/drawing/2014/main" id="{E2ED2D53-324D-4FB6-AB74-39B1DF35B159}"/>
                  </a:ext>
                </a:extLst>
              </p:cNvPr>
              <p:cNvSpPr>
                <a:spLocks/>
              </p:cNvSpPr>
              <p:nvPr/>
            </p:nvSpPr>
            <p:spPr bwMode="auto">
              <a:xfrm>
                <a:off x="6" y="7"/>
                <a:ext cx="86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SYN(seq=</a:t>
                </a:r>
                <a:r>
                  <a:rPr lang="en-US" altLang="fr-FR" sz="150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x</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t>
                </a:r>
              </a:p>
            </p:txBody>
          </p:sp>
        </p:grpSp>
      </p:grpSp>
      <p:grpSp>
        <p:nvGrpSpPr>
          <p:cNvPr id="2" name="Group 15">
            <a:extLst>
              <a:ext uri="{FF2B5EF4-FFF2-40B4-BE49-F238E27FC236}">
                <a16:creationId xmlns:a16="http://schemas.microsoft.com/office/drawing/2014/main" id="{C018293D-9E1D-508A-2C8E-5DA02215ECC7}"/>
              </a:ext>
            </a:extLst>
          </p:cNvPr>
          <p:cNvGrpSpPr>
            <a:grpSpLocks/>
          </p:cNvGrpSpPr>
          <p:nvPr/>
        </p:nvGrpSpPr>
        <p:grpSpPr bwMode="auto">
          <a:xfrm>
            <a:off x="4832257" y="4680992"/>
            <a:ext cx="2836795" cy="815143"/>
            <a:chOff x="0" y="58"/>
            <a:chExt cx="2346" cy="731"/>
          </a:xfrm>
        </p:grpSpPr>
        <p:sp>
          <p:nvSpPr>
            <p:cNvPr id="3" name="Line 16">
              <a:extLst>
                <a:ext uri="{FF2B5EF4-FFF2-40B4-BE49-F238E27FC236}">
                  <a16:creationId xmlns:a16="http://schemas.microsoft.com/office/drawing/2014/main" id="{47143658-CD36-715B-6B52-61F3DC3D4E39}"/>
                </a:ext>
              </a:extLst>
            </p:cNvPr>
            <p:cNvSpPr>
              <a:spLocks noChangeShapeType="1"/>
            </p:cNvSpPr>
            <p:nvPr/>
          </p:nvSpPr>
          <p:spPr bwMode="auto">
            <a:xfrm flipH="1">
              <a:off x="0" y="58"/>
              <a:ext cx="2346" cy="44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grpSp>
          <p:nvGrpSpPr>
            <p:cNvPr id="4" name="Group 17">
              <a:extLst>
                <a:ext uri="{FF2B5EF4-FFF2-40B4-BE49-F238E27FC236}">
                  <a16:creationId xmlns:a16="http://schemas.microsoft.com/office/drawing/2014/main" id="{D843B2CC-0F04-B900-21C9-F9D0C321A24E}"/>
                </a:ext>
              </a:extLst>
            </p:cNvPr>
            <p:cNvGrpSpPr>
              <a:grpSpLocks/>
            </p:cNvGrpSpPr>
            <p:nvPr/>
          </p:nvGrpSpPr>
          <p:grpSpPr bwMode="auto">
            <a:xfrm>
              <a:off x="153" y="197"/>
              <a:ext cx="2119" cy="592"/>
              <a:chOff x="0" y="0"/>
              <a:chExt cx="2118" cy="592"/>
            </a:xfrm>
          </p:grpSpPr>
          <p:sp>
            <p:nvSpPr>
              <p:cNvPr id="5" name="Rectangle 18">
                <a:extLst>
                  <a:ext uri="{FF2B5EF4-FFF2-40B4-BE49-F238E27FC236}">
                    <a16:creationId xmlns:a16="http://schemas.microsoft.com/office/drawing/2014/main" id="{662FDB74-8050-69E5-21CB-49D0BBEFA299}"/>
                  </a:ext>
                </a:extLst>
              </p:cNvPr>
              <p:cNvSpPr>
                <a:spLocks/>
              </p:cNvSpPr>
              <p:nvPr/>
            </p:nvSpPr>
            <p:spPr bwMode="auto">
              <a:xfrm>
                <a:off x="0" y="0"/>
                <a:ext cx="2071" cy="190"/>
              </a:xfrm>
              <a:prstGeom prst="rect">
                <a:avLst/>
              </a:prstGeom>
              <a:solidFill>
                <a:schemeClr val="bg1"/>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6" name="Rectangle 19">
                <a:extLst>
                  <a:ext uri="{FF2B5EF4-FFF2-40B4-BE49-F238E27FC236}">
                    <a16:creationId xmlns:a16="http://schemas.microsoft.com/office/drawing/2014/main" id="{24AE329F-65B1-7EFA-303F-2016A9791CBE}"/>
                  </a:ext>
                </a:extLst>
              </p:cNvPr>
              <p:cNvSpPr>
                <a:spLocks/>
              </p:cNvSpPr>
              <p:nvPr/>
            </p:nvSpPr>
            <p:spPr bwMode="auto">
              <a:xfrm>
                <a:off x="340" y="66"/>
                <a:ext cx="1778" cy="526"/>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ACK(ack=</a:t>
                </a:r>
                <a:r>
                  <a:rPr lang="en-US" altLang="fr-FR" sz="150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x+33</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a:t>
                </a:r>
                <a:r>
                  <a:rPr lang="en-US" altLang="fr-FR" sz="1500">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y+1</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t>
                </a:r>
              </a:p>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HTTP/1.1 200 OK</a:t>
                </a:r>
                <a:b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b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p>
            </p:txBody>
          </p:sp>
        </p:grpSp>
      </p:grpSp>
      <p:cxnSp>
        <p:nvCxnSpPr>
          <p:cNvPr id="8" name="Straight Arrow Connector 7">
            <a:extLst>
              <a:ext uri="{FF2B5EF4-FFF2-40B4-BE49-F238E27FC236}">
                <a16:creationId xmlns:a16="http://schemas.microsoft.com/office/drawing/2014/main" id="{BE6580CB-D6DE-BFEF-057D-3ABF267EB2F4}"/>
              </a:ext>
            </a:extLst>
          </p:cNvPr>
          <p:cNvCxnSpPr/>
          <p:nvPr/>
        </p:nvCxnSpPr>
        <p:spPr>
          <a:xfrm>
            <a:off x="4307840" y="2631440"/>
            <a:ext cx="0" cy="12388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B7A8E78-E9C3-BE77-D316-06111C398C54}"/>
              </a:ext>
            </a:extLst>
          </p:cNvPr>
          <p:cNvCxnSpPr/>
          <p:nvPr/>
        </p:nvCxnSpPr>
        <p:spPr>
          <a:xfrm>
            <a:off x="4307840" y="3970443"/>
            <a:ext cx="0" cy="123888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89B87B2-840A-C1B3-07F8-3EF5C2E537F8}"/>
              </a:ext>
            </a:extLst>
          </p:cNvPr>
          <p:cNvSpPr/>
          <p:nvPr/>
        </p:nvSpPr>
        <p:spPr>
          <a:xfrm>
            <a:off x="9340003" y="3870326"/>
            <a:ext cx="1732736" cy="1200329"/>
          </a:xfrm>
          <a:prstGeom prst="rect">
            <a:avLst/>
          </a:prstGeom>
        </p:spPr>
        <p:txBody>
          <a:bodyPr wrap="square">
            <a:spAutoFit/>
          </a:bodyPr>
          <a:lstStyle/>
          <a:p>
            <a:r>
              <a:rPr lang="en-BE" sz="2400">
                <a:solidFill>
                  <a:srgbClr val="0070C0"/>
                </a:solidFill>
              </a:rPr>
              <a:t>Can we reduce the total delay ?</a:t>
            </a:r>
          </a:p>
        </p:txBody>
      </p:sp>
      <p:sp>
        <p:nvSpPr>
          <p:cNvPr id="12" name="TextBox 11">
            <a:extLst>
              <a:ext uri="{FF2B5EF4-FFF2-40B4-BE49-F238E27FC236}">
                <a16:creationId xmlns:a16="http://schemas.microsoft.com/office/drawing/2014/main" id="{BC1DDB88-6F41-2270-EBC7-0F29050D8008}"/>
              </a:ext>
            </a:extLst>
          </p:cNvPr>
          <p:cNvSpPr txBox="1"/>
          <p:nvPr/>
        </p:nvSpPr>
        <p:spPr>
          <a:xfrm>
            <a:off x="2558834" y="3082409"/>
            <a:ext cx="1597553" cy="369332"/>
          </a:xfrm>
          <a:prstGeom prst="rect">
            <a:avLst/>
          </a:prstGeom>
          <a:noFill/>
        </p:spPr>
        <p:txBody>
          <a:bodyPr wrap="none" rtlCol="0">
            <a:spAutoFit/>
          </a:bodyPr>
          <a:lstStyle/>
          <a:p>
            <a:r>
              <a:rPr lang="en-BE"/>
              <a:t>TCP handshake</a:t>
            </a:r>
          </a:p>
        </p:txBody>
      </p:sp>
      <p:sp>
        <p:nvSpPr>
          <p:cNvPr id="13" name="TextBox 12">
            <a:extLst>
              <a:ext uri="{FF2B5EF4-FFF2-40B4-BE49-F238E27FC236}">
                <a16:creationId xmlns:a16="http://schemas.microsoft.com/office/drawing/2014/main" id="{A1A73ACD-4A08-5A03-1931-036692D7E595}"/>
              </a:ext>
            </a:extLst>
          </p:cNvPr>
          <p:cNvSpPr txBox="1"/>
          <p:nvPr/>
        </p:nvSpPr>
        <p:spPr>
          <a:xfrm>
            <a:off x="2299529" y="4358186"/>
            <a:ext cx="1939570" cy="369332"/>
          </a:xfrm>
          <a:prstGeom prst="rect">
            <a:avLst/>
          </a:prstGeom>
          <a:noFill/>
        </p:spPr>
        <p:txBody>
          <a:bodyPr wrap="none" rtlCol="0">
            <a:spAutoFit/>
          </a:bodyPr>
          <a:lstStyle/>
          <a:p>
            <a:r>
              <a:rPr lang="en-BE"/>
              <a:t>First HTTP Request</a:t>
            </a:r>
          </a:p>
        </p:txBody>
      </p:sp>
      <p:sp>
        <p:nvSpPr>
          <p:cNvPr id="7" name="Rectangle 6">
            <a:extLst>
              <a:ext uri="{FF2B5EF4-FFF2-40B4-BE49-F238E27FC236}">
                <a16:creationId xmlns:a16="http://schemas.microsoft.com/office/drawing/2014/main" id="{5337B7EF-0CAF-C73B-691A-EC3D93C728B5}"/>
              </a:ext>
            </a:extLst>
          </p:cNvPr>
          <p:cNvSpPr/>
          <p:nvPr/>
        </p:nvSpPr>
        <p:spPr>
          <a:xfrm>
            <a:off x="8642152" y="3416445"/>
            <a:ext cx="577402" cy="1107996"/>
          </a:xfrm>
          <a:prstGeom prst="rect">
            <a:avLst/>
          </a:prstGeom>
          <a:noFill/>
          <a:ln>
            <a:noFill/>
          </a:ln>
        </p:spPr>
        <p:txBody>
          <a:bodyPr wrap="none" lIns="91440" tIns="45720" rIns="91440" bIns="45720">
            <a:spAutoFit/>
          </a:bodyPr>
          <a:lstStyle/>
          <a:p>
            <a:pPr algn="ctr"/>
            <a:r>
              <a:rPr lang="en-US" sz="6600" b="1" cap="none" spc="0">
                <a:ln w="0"/>
                <a:solidFill>
                  <a:srgbClr val="00B0F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1342768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59419"/>
                                        </p:tgtEl>
                                        <p:attrNameLst>
                                          <p:attrName>style.visibility</p:attrName>
                                        </p:attrNameLst>
                                      </p:cBhvr>
                                      <p:to>
                                        <p:strVal val="visible"/>
                                      </p:to>
                                    </p:set>
                                    <p:animEffect transition="in" filter="wipe(left)">
                                      <p:cBhvr>
                                        <p:cTn id="7" dur="500"/>
                                        <p:tgtEl>
                                          <p:spTgt spid="594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59407"/>
                                        </p:tgtEl>
                                        <p:attrNameLst>
                                          <p:attrName>style.visibility</p:attrName>
                                        </p:attrNameLst>
                                      </p:cBhvr>
                                      <p:to>
                                        <p:strVal val="visible"/>
                                      </p:to>
                                    </p:set>
                                    <p:animEffect transition="in" filter="wipe(right)">
                                      <p:cBhvr>
                                        <p:cTn id="12" dur="500"/>
                                        <p:tgtEl>
                                          <p:spTgt spid="59407"/>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nodeType="after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9396"/>
                                        </p:tgtEl>
                                        <p:attrNameLst>
                                          <p:attrName>style.visibility</p:attrName>
                                        </p:attrNameLst>
                                      </p:cBhvr>
                                      <p:to>
                                        <p:strVal val="visible"/>
                                      </p:to>
                                    </p:set>
                                    <p:animEffect transition="in" filter="wipe(left)">
                                      <p:cBhvr>
                                        <p:cTn id="22" dur="500"/>
                                        <p:tgtEl>
                                          <p:spTgt spid="59396"/>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right)">
                                      <p:cBhvr>
                                        <p:cTn id="26" dur="500"/>
                                        <p:tgtEl>
                                          <p:spTgt spid="2"/>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2BFF-A3DE-13EF-6CFE-05B316B4B205}"/>
              </a:ext>
            </a:extLst>
          </p:cNvPr>
          <p:cNvSpPr>
            <a:spLocks noGrp="1"/>
          </p:cNvSpPr>
          <p:nvPr>
            <p:ph type="title"/>
          </p:nvPr>
        </p:nvSpPr>
        <p:spPr/>
        <p:txBody>
          <a:bodyPr/>
          <a:lstStyle/>
          <a:p>
            <a:r>
              <a:rPr lang="en-US" dirty="0"/>
              <a:t>Evaluation du premier </a:t>
            </a:r>
            <a:r>
              <a:rPr lang="en-US" dirty="0" err="1"/>
              <a:t>projet</a:t>
            </a:r>
            <a:endParaRPr lang="en-US" dirty="0"/>
          </a:p>
        </p:txBody>
      </p:sp>
      <p:sp>
        <p:nvSpPr>
          <p:cNvPr id="3" name="Content Placeholder 2">
            <a:extLst>
              <a:ext uri="{FF2B5EF4-FFF2-40B4-BE49-F238E27FC236}">
                <a16:creationId xmlns:a16="http://schemas.microsoft.com/office/drawing/2014/main" id="{F056EED5-1D34-A8A4-1BC2-348472D4BD88}"/>
              </a:ext>
            </a:extLst>
          </p:cNvPr>
          <p:cNvSpPr>
            <a:spLocks noGrp="1"/>
          </p:cNvSpPr>
          <p:nvPr>
            <p:ph idx="1"/>
          </p:nvPr>
        </p:nvSpPr>
        <p:spPr/>
        <p:txBody>
          <a:bodyPr>
            <a:normAutofit lnSpcReduction="10000"/>
          </a:bodyPr>
          <a:lstStyle/>
          <a:p>
            <a:r>
              <a:rPr lang="en-US" dirty="0"/>
              <a:t>Deadline slides de base</a:t>
            </a:r>
          </a:p>
          <a:p>
            <a:pPr lvl="1"/>
            <a:r>
              <a:rPr lang="en-US" dirty="0" err="1"/>
              <a:t>Vendredi</a:t>
            </a:r>
            <a:r>
              <a:rPr lang="en-US" dirty="0"/>
              <a:t> 14 mars 20h</a:t>
            </a:r>
          </a:p>
          <a:p>
            <a:pPr lvl="1"/>
            <a:r>
              <a:rPr lang="en-US" dirty="0" err="1"/>
              <a:t>Relisez</a:t>
            </a:r>
            <a:r>
              <a:rPr lang="en-US" dirty="0"/>
              <a:t> les questions reprises dans </a:t>
            </a:r>
            <a:r>
              <a:rPr lang="en-US" dirty="0" err="1"/>
              <a:t>l’énoncé</a:t>
            </a:r>
            <a:r>
              <a:rPr lang="en-US"/>
              <a:t> !</a:t>
            </a:r>
            <a:endParaRPr lang="en-US" dirty="0"/>
          </a:p>
          <a:p>
            <a:r>
              <a:rPr lang="en-US" dirty="0"/>
              <a:t>Evaluations</a:t>
            </a:r>
          </a:p>
          <a:p>
            <a:pPr lvl="1"/>
            <a:r>
              <a:rPr lang="en-US" dirty="0" err="1"/>
              <a:t>Jeudi</a:t>
            </a:r>
            <a:r>
              <a:rPr lang="en-US" dirty="0"/>
              <a:t> 10h45-13h45: </a:t>
            </a:r>
            <a:r>
              <a:rPr lang="en-US" dirty="0" err="1"/>
              <a:t>Syncthing</a:t>
            </a:r>
            <a:r>
              <a:rPr lang="en-US" dirty="0"/>
              <a:t> (</a:t>
            </a:r>
            <a:r>
              <a:rPr lang="en-US" dirty="0" err="1"/>
              <a:t>ou</a:t>
            </a:r>
            <a:r>
              <a:rPr lang="en-US" dirty="0"/>
              <a:t> </a:t>
            </a:r>
            <a:r>
              <a:rPr lang="en-US" dirty="0" err="1"/>
              <a:t>vendredi</a:t>
            </a:r>
            <a:r>
              <a:rPr lang="en-US" dirty="0"/>
              <a:t> temps de midi </a:t>
            </a:r>
            <a:r>
              <a:rPr lang="en-US" dirty="0" err="1"/>
              <a:t>si</a:t>
            </a:r>
            <a:r>
              <a:rPr lang="en-US" dirty="0"/>
              <a:t> necessaire)</a:t>
            </a:r>
          </a:p>
          <a:p>
            <a:pPr lvl="1"/>
            <a:r>
              <a:rPr lang="en-US" dirty="0" err="1"/>
              <a:t>Jeudi</a:t>
            </a:r>
            <a:r>
              <a:rPr lang="en-US" dirty="0"/>
              <a:t> 10h45-13h45: Magic Wormhole (</a:t>
            </a:r>
            <a:r>
              <a:rPr lang="en-US" dirty="0" err="1"/>
              <a:t>ou</a:t>
            </a:r>
            <a:r>
              <a:rPr lang="en-US" dirty="0"/>
              <a:t> </a:t>
            </a:r>
            <a:r>
              <a:rPr lang="en-US" dirty="0" err="1"/>
              <a:t>vendredi</a:t>
            </a:r>
            <a:r>
              <a:rPr lang="en-US" dirty="0"/>
              <a:t> temps de midi </a:t>
            </a:r>
            <a:r>
              <a:rPr lang="en-US" dirty="0" err="1"/>
              <a:t>si</a:t>
            </a:r>
            <a:r>
              <a:rPr lang="en-US" dirty="0"/>
              <a:t> necessaire)</a:t>
            </a:r>
          </a:p>
          <a:p>
            <a:pPr lvl="1"/>
            <a:r>
              <a:rPr lang="en-US" dirty="0" err="1"/>
              <a:t>Jeudi</a:t>
            </a:r>
            <a:r>
              <a:rPr lang="en-US" dirty="0"/>
              <a:t> 16h15-18h15: Croc</a:t>
            </a:r>
          </a:p>
          <a:p>
            <a:pPr lvl="1"/>
            <a:r>
              <a:rPr lang="en-US" dirty="0" err="1"/>
              <a:t>Vendredi</a:t>
            </a:r>
            <a:r>
              <a:rPr lang="en-US" dirty="0"/>
              <a:t> 10h45-13h45: </a:t>
            </a:r>
            <a:r>
              <a:rPr lang="en-US" dirty="0" err="1"/>
              <a:t>Screego</a:t>
            </a:r>
            <a:r>
              <a:rPr lang="en-US" dirty="0"/>
              <a:t> </a:t>
            </a:r>
          </a:p>
          <a:p>
            <a:pPr lvl="1"/>
            <a:r>
              <a:rPr lang="en-US" dirty="0"/>
              <a:t>Agenda sera </a:t>
            </a:r>
            <a:r>
              <a:rPr lang="en-US" dirty="0" err="1"/>
              <a:t>ouvert</a:t>
            </a:r>
            <a:r>
              <a:rPr lang="en-US" dirty="0"/>
              <a:t> </a:t>
            </a:r>
            <a:r>
              <a:rPr lang="en-US" dirty="0" err="1"/>
              <a:t>lundi</a:t>
            </a:r>
            <a:r>
              <a:rPr lang="en-US" dirty="0"/>
              <a:t> 17 mars sur </a:t>
            </a:r>
            <a:r>
              <a:rPr lang="en-US" dirty="0" err="1"/>
              <a:t>moodle</a:t>
            </a:r>
            <a:r>
              <a:rPr lang="en-US" dirty="0"/>
              <a:t> pour </a:t>
            </a:r>
            <a:r>
              <a:rPr lang="en-US" dirty="0" err="1"/>
              <a:t>réservation</a:t>
            </a:r>
            <a:r>
              <a:rPr lang="en-US" dirty="0"/>
              <a:t> de slots</a:t>
            </a:r>
          </a:p>
          <a:p>
            <a:pPr lvl="1"/>
            <a:r>
              <a:rPr lang="en-US" dirty="0"/>
              <a:t>Pas de séance de TP les 20-21 mars</a:t>
            </a:r>
          </a:p>
        </p:txBody>
      </p:sp>
    </p:spTree>
    <p:extLst>
      <p:ext uri="{BB962C8B-B14F-4D97-AF65-F5344CB8AC3E}">
        <p14:creationId xmlns:p14="http://schemas.microsoft.com/office/powerpoint/2010/main" val="33836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ln/>
        </p:spPr>
        <p:txBody>
          <a:bodyPr/>
          <a:lstStyle/>
          <a:p>
            <a:r>
              <a:rPr lang="en-US"/>
              <a:t>TCP Fast Open</a:t>
            </a:r>
          </a:p>
        </p:txBody>
      </p:sp>
      <p:sp>
        <p:nvSpPr>
          <p:cNvPr id="41986" name="Rectangle 2"/>
          <p:cNvSpPr>
            <a:spLocks noGrp="1" noChangeArrowheads="1"/>
          </p:cNvSpPr>
          <p:nvPr>
            <p:ph type="body" idx="1"/>
          </p:nvPr>
        </p:nvSpPr>
        <p:spPr>
          <a:xfrm>
            <a:off x="2416968" y="5377704"/>
            <a:ext cx="7358063" cy="1026914"/>
          </a:xfrm>
          <a:ln/>
        </p:spPr>
        <p:txBody>
          <a:bodyPr/>
          <a:lstStyle/>
          <a:p>
            <a:pPr marL="937584" lvl="1"/>
            <a:r>
              <a:rPr lang="en-US"/>
              <a:t>Risk of denial of service attack</a:t>
            </a:r>
          </a:p>
        </p:txBody>
      </p:sp>
      <p:sp>
        <p:nvSpPr>
          <p:cNvPr id="41987" name="Rectangle 3"/>
          <p:cNvSpPr>
            <a:spLocks/>
          </p:cNvSpPr>
          <p:nvPr/>
        </p:nvSpPr>
        <p:spPr bwMode="auto">
          <a:xfrm>
            <a:off x="4970301" y="2253479"/>
            <a:ext cx="1584213" cy="348258"/>
          </a:xfrm>
          <a:prstGeom prst="rect">
            <a:avLst/>
          </a:prstGeom>
          <a:solidFill>
            <a:schemeClr val="bg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3000"/>
              </a:lnSpc>
              <a:tabLst>
                <a:tab pos="660773" algn="l"/>
                <a:tab pos="1312617" algn="l"/>
                <a:tab pos="1955532" algn="l"/>
              </a:tabLst>
            </a:pPr>
            <a:r>
              <a:rPr lang="en-US" sz="1406">
                <a:latin typeface="Helvetica" charset="0"/>
                <a:ea typeface="ＭＳ Ｐゴシック" charset="0"/>
                <a:cs typeface="Helvetica" charset="0"/>
                <a:sym typeface="Helvetica" charset="0"/>
              </a:rPr>
              <a:t>SYN(seq=</a:t>
            </a:r>
            <a:r>
              <a:rPr lang="en-US" sz="1406">
                <a:solidFill>
                  <a:srgbClr val="FF0000"/>
                </a:solidFill>
                <a:latin typeface="Helvetica" charset="0"/>
                <a:ea typeface="ＭＳ Ｐゴシック" charset="0"/>
                <a:cs typeface="Helvetica" charset="0"/>
                <a:sym typeface="Helvetica" charset="0"/>
              </a:rPr>
              <a:t>x</a:t>
            </a:r>
            <a:r>
              <a:rPr lang="en-US" sz="1406">
                <a:latin typeface="Helvetica" charset="0"/>
                <a:ea typeface="ＭＳ Ｐゴシック" charset="0"/>
                <a:cs typeface="Helvetica" charset="0"/>
                <a:sym typeface="Helvetica" charset="0"/>
              </a:rPr>
              <a:t>)</a:t>
            </a:r>
          </a:p>
          <a:p>
            <a:pPr>
              <a:lnSpc>
                <a:spcPct val="83000"/>
              </a:lnSpc>
              <a:tabLst>
                <a:tab pos="660773" algn="l"/>
                <a:tab pos="1312617" algn="l"/>
                <a:tab pos="1955532" algn="l"/>
              </a:tabLst>
            </a:pPr>
            <a:r>
              <a:rPr lang="en-US" sz="1406">
                <a:solidFill>
                  <a:srgbClr val="FF0000"/>
                </a:solidFill>
                <a:latin typeface="Helvetica" charset="0"/>
                <a:ea typeface="ＭＳ Ｐゴシック" charset="0"/>
                <a:cs typeface="Helvetica" charset="0"/>
                <a:sym typeface="Helvetica" charset="0"/>
              </a:rPr>
              <a:t>HTTP GET </a:t>
            </a:r>
            <a:r>
              <a:rPr lang="en-US" sz="1406">
                <a:latin typeface="Helvetica" charset="0"/>
                <a:ea typeface="ＭＳ Ｐゴシック" charset="0"/>
                <a:cs typeface="Helvetica" charset="0"/>
                <a:sym typeface="Helvetica" charset="0"/>
              </a:rPr>
              <a:t>‏</a:t>
            </a:r>
          </a:p>
        </p:txBody>
      </p:sp>
      <p:sp>
        <p:nvSpPr>
          <p:cNvPr id="41988" name="Line 4"/>
          <p:cNvSpPr>
            <a:spLocks noChangeShapeType="1"/>
          </p:cNvSpPr>
          <p:nvPr/>
        </p:nvSpPr>
        <p:spPr bwMode="auto">
          <a:xfrm>
            <a:off x="4805662" y="2525987"/>
            <a:ext cx="2512591" cy="440903"/>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41989" name="Rectangle 5"/>
          <p:cNvSpPr>
            <a:spLocks/>
          </p:cNvSpPr>
          <p:nvPr/>
        </p:nvSpPr>
        <p:spPr bwMode="auto">
          <a:xfrm>
            <a:off x="7462277" y="2650327"/>
            <a:ext cx="2155334" cy="1844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60773" algn="l"/>
                <a:tab pos="1303688" algn="l"/>
              </a:tabLst>
            </a:pPr>
            <a:r>
              <a:rPr lang="en-US" sz="1406">
                <a:latin typeface="Helvetica" charset="0"/>
                <a:ea typeface="ＭＳ Ｐゴシック" charset="0"/>
                <a:cs typeface="Helvetica" charset="0"/>
                <a:sym typeface="Helvetica" charset="0"/>
              </a:rPr>
              <a:t>CONNECT.ind+</a:t>
            </a:r>
            <a:r>
              <a:rPr lang="en-US" sz="1406">
                <a:solidFill>
                  <a:srgbClr val="D90B00"/>
                </a:solidFill>
                <a:latin typeface="Helvetica" charset="0"/>
                <a:ea typeface="ＭＳ Ｐゴシック" charset="0"/>
                <a:cs typeface="Helvetica" charset="0"/>
                <a:sym typeface="Helvetica" charset="0"/>
              </a:rPr>
              <a:t>HTTP GET</a:t>
            </a:r>
          </a:p>
        </p:txBody>
      </p:sp>
      <p:sp>
        <p:nvSpPr>
          <p:cNvPr id="41990" name="Line 6"/>
          <p:cNvSpPr>
            <a:spLocks noChangeShapeType="1"/>
          </p:cNvSpPr>
          <p:nvPr/>
        </p:nvSpPr>
        <p:spPr bwMode="auto">
          <a:xfrm>
            <a:off x="7418711" y="2976936"/>
            <a:ext cx="1649760" cy="446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41991" name="Line 7"/>
          <p:cNvSpPr>
            <a:spLocks noChangeShapeType="1"/>
          </p:cNvSpPr>
          <p:nvPr/>
        </p:nvSpPr>
        <p:spPr bwMode="auto">
          <a:xfrm flipH="1">
            <a:off x="4819055" y="3056186"/>
            <a:ext cx="2585145" cy="505644"/>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41992" name="Line 8"/>
          <p:cNvSpPr>
            <a:spLocks noChangeShapeType="1"/>
          </p:cNvSpPr>
          <p:nvPr/>
        </p:nvSpPr>
        <p:spPr bwMode="auto">
          <a:xfrm>
            <a:off x="7413130" y="2375298"/>
            <a:ext cx="15627" cy="273136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41993" name="Line 9"/>
          <p:cNvSpPr>
            <a:spLocks noChangeShapeType="1"/>
          </p:cNvSpPr>
          <p:nvPr/>
        </p:nvSpPr>
        <p:spPr bwMode="auto">
          <a:xfrm>
            <a:off x="4794498" y="2461247"/>
            <a:ext cx="7814" cy="253379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41994" name="Rectangle 10"/>
          <p:cNvSpPr>
            <a:spLocks/>
          </p:cNvSpPr>
          <p:nvPr/>
        </p:nvSpPr>
        <p:spPr bwMode="auto">
          <a:xfrm>
            <a:off x="4846961" y="2941275"/>
            <a:ext cx="2184893" cy="363946"/>
          </a:xfrm>
          <a:prstGeom prst="rect">
            <a:avLst/>
          </a:prstGeom>
          <a:solidFill>
            <a:schemeClr val="bg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60773" algn="l"/>
                <a:tab pos="1312617" algn="l"/>
                <a:tab pos="1973391" algn="l"/>
                <a:tab pos="2625235" algn="l"/>
                <a:tab pos="3259220" algn="l"/>
              </a:tabLst>
            </a:pPr>
            <a:r>
              <a:rPr lang="en-US" sz="1406">
                <a:latin typeface="Helvetica" charset="0"/>
                <a:ea typeface="ＭＳ Ｐゴシック" charset="0"/>
                <a:cs typeface="Helvetica" charset="0"/>
                <a:sym typeface="Helvetica" charset="0"/>
              </a:rPr>
              <a:t>SYN+ACK(ack=</a:t>
            </a:r>
            <a:r>
              <a:rPr lang="en-US" sz="1406">
                <a:solidFill>
                  <a:srgbClr val="FF0000"/>
                </a:solidFill>
                <a:latin typeface="Helvetica" charset="0"/>
                <a:ea typeface="ＭＳ Ｐゴシック" charset="0"/>
                <a:cs typeface="Helvetica" charset="0"/>
                <a:sym typeface="Helvetica" charset="0"/>
              </a:rPr>
              <a:t>x</a:t>
            </a:r>
            <a:r>
              <a:rPr lang="en-US" sz="1406">
                <a:latin typeface="Helvetica" charset="0"/>
                <a:ea typeface="ＭＳ Ｐゴシック" charset="0"/>
                <a:cs typeface="Helvetica" charset="0"/>
                <a:sym typeface="Helvetica" charset="0"/>
              </a:rPr>
              <a:t>+1,seq=</a:t>
            </a:r>
            <a:r>
              <a:rPr lang="en-US" sz="1406">
                <a:solidFill>
                  <a:srgbClr val="0000FF"/>
                </a:solidFill>
                <a:latin typeface="Helvetica" charset="0"/>
                <a:ea typeface="ＭＳ Ｐゴシック" charset="0"/>
                <a:cs typeface="Helvetica" charset="0"/>
                <a:sym typeface="Helvetica" charset="0"/>
              </a:rPr>
              <a:t>y</a:t>
            </a:r>
            <a:r>
              <a:rPr lang="en-US" sz="1406">
                <a:latin typeface="Helvetica" charset="0"/>
                <a:ea typeface="ＭＳ Ｐゴシック" charset="0"/>
                <a:cs typeface="Helvetica" charset="0"/>
                <a:sym typeface="Helvetica" charset="0"/>
              </a:rPr>
              <a:t>)</a:t>
            </a:r>
          </a:p>
          <a:p>
            <a:pPr>
              <a:lnSpc>
                <a:spcPct val="83000"/>
              </a:lnSpc>
              <a:tabLst>
                <a:tab pos="660773" algn="l"/>
                <a:tab pos="1312617" algn="l"/>
                <a:tab pos="1973391" algn="l"/>
                <a:tab pos="2625235" algn="l"/>
                <a:tab pos="3259220" algn="l"/>
              </a:tabLst>
            </a:pPr>
            <a:r>
              <a:rPr lang="en-US" sz="1406">
                <a:solidFill>
                  <a:srgbClr val="0000FF"/>
                </a:solidFill>
                <a:latin typeface="Helvetica" charset="0"/>
                <a:ea typeface="ＭＳ Ｐゴシック" charset="0"/>
                <a:cs typeface="Helvetica" charset="0"/>
                <a:sym typeface="Helvetica" charset="0"/>
              </a:rPr>
              <a:t>HTTP Resp </a:t>
            </a:r>
            <a:r>
              <a:rPr lang="en-US" sz="1406">
                <a:latin typeface="Helvetica" charset="0"/>
                <a:ea typeface="ＭＳ Ｐゴシック" charset="0"/>
                <a:cs typeface="Helvetica" charset="0"/>
                <a:sym typeface="Helvetica" charset="0"/>
              </a:rPr>
              <a:t>‏</a:t>
            </a:r>
          </a:p>
        </p:txBody>
      </p:sp>
      <p:sp>
        <p:nvSpPr>
          <p:cNvPr id="41995" name="Rectangle 11"/>
          <p:cNvSpPr>
            <a:spLocks/>
          </p:cNvSpPr>
          <p:nvPr/>
        </p:nvSpPr>
        <p:spPr bwMode="auto">
          <a:xfrm>
            <a:off x="3000021" y="2569960"/>
            <a:ext cx="1667957" cy="1844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60773" algn="l"/>
                <a:tab pos="1303688" algn="l"/>
              </a:tabLst>
            </a:pPr>
            <a:r>
              <a:rPr lang="en-US" sz="1406">
                <a:latin typeface="Helvetica" charset="0"/>
                <a:ea typeface="ＭＳ Ｐゴシック" charset="0"/>
                <a:cs typeface="Helvetica" charset="0"/>
                <a:sym typeface="Helvetica" charset="0"/>
              </a:rPr>
              <a:t>CONNECT.req+</a:t>
            </a:r>
            <a:r>
              <a:rPr lang="en-US" sz="1406">
                <a:solidFill>
                  <a:srgbClr val="FF2712"/>
                </a:solidFill>
                <a:latin typeface="Helvetica" charset="0"/>
                <a:ea typeface="ＭＳ Ｐゴシック" charset="0"/>
                <a:cs typeface="Helvetica" charset="0"/>
                <a:sym typeface="Helvetica" charset="0"/>
              </a:rPr>
              <a:t>Data</a:t>
            </a:r>
          </a:p>
        </p:txBody>
      </p:sp>
      <p:sp>
        <p:nvSpPr>
          <p:cNvPr id="41996" name="Line 12"/>
          <p:cNvSpPr>
            <a:spLocks noChangeShapeType="1"/>
          </p:cNvSpPr>
          <p:nvPr/>
        </p:nvSpPr>
        <p:spPr bwMode="auto">
          <a:xfrm>
            <a:off x="4829102" y="3631036"/>
            <a:ext cx="2517055" cy="492249"/>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41997" name="Line 13"/>
          <p:cNvSpPr>
            <a:spLocks noChangeShapeType="1"/>
          </p:cNvSpPr>
          <p:nvPr/>
        </p:nvSpPr>
        <p:spPr bwMode="auto">
          <a:xfrm>
            <a:off x="3345657" y="2515940"/>
            <a:ext cx="1345035" cy="111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41998" name="Line 14"/>
          <p:cNvSpPr>
            <a:spLocks noChangeShapeType="1"/>
          </p:cNvSpPr>
          <p:nvPr/>
        </p:nvSpPr>
        <p:spPr bwMode="auto">
          <a:xfrm flipH="1">
            <a:off x="4846961" y="3315148"/>
            <a:ext cx="2557239" cy="498947"/>
          </a:xfrm>
          <a:prstGeom prst="line">
            <a:avLst/>
          </a:prstGeom>
          <a:noFill/>
          <a:ln w="38100">
            <a:solidFill>
              <a:srgbClr val="0044FE"/>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41999" name="Line 15"/>
          <p:cNvSpPr>
            <a:spLocks noChangeShapeType="1"/>
          </p:cNvSpPr>
          <p:nvPr/>
        </p:nvSpPr>
        <p:spPr bwMode="auto">
          <a:xfrm flipH="1">
            <a:off x="4829102" y="3493741"/>
            <a:ext cx="2557239" cy="498947"/>
          </a:xfrm>
          <a:prstGeom prst="line">
            <a:avLst/>
          </a:prstGeom>
          <a:noFill/>
          <a:ln w="38100">
            <a:solidFill>
              <a:srgbClr val="0044FE"/>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42000" name="Line 16"/>
          <p:cNvSpPr>
            <a:spLocks noChangeShapeType="1"/>
          </p:cNvSpPr>
          <p:nvPr/>
        </p:nvSpPr>
        <p:spPr bwMode="auto">
          <a:xfrm flipH="1">
            <a:off x="4846961" y="3672335"/>
            <a:ext cx="2557239" cy="498947"/>
          </a:xfrm>
          <a:prstGeom prst="line">
            <a:avLst/>
          </a:prstGeom>
          <a:noFill/>
          <a:ln w="38100">
            <a:solidFill>
              <a:srgbClr val="0044FE"/>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42001" name="Line 17"/>
          <p:cNvSpPr>
            <a:spLocks noChangeShapeType="1"/>
          </p:cNvSpPr>
          <p:nvPr/>
        </p:nvSpPr>
        <p:spPr bwMode="auto">
          <a:xfrm flipH="1">
            <a:off x="4829102" y="3886648"/>
            <a:ext cx="2557239" cy="498947"/>
          </a:xfrm>
          <a:prstGeom prst="line">
            <a:avLst/>
          </a:prstGeom>
          <a:noFill/>
          <a:ln w="38100">
            <a:solidFill>
              <a:srgbClr val="0044FE"/>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42002" name="Line 18"/>
          <p:cNvSpPr>
            <a:spLocks noChangeShapeType="1"/>
          </p:cNvSpPr>
          <p:nvPr/>
        </p:nvSpPr>
        <p:spPr bwMode="auto">
          <a:xfrm flipH="1">
            <a:off x="4846961" y="4118820"/>
            <a:ext cx="2557239" cy="498947"/>
          </a:xfrm>
          <a:prstGeom prst="line">
            <a:avLst/>
          </a:prstGeom>
          <a:noFill/>
          <a:ln w="38100">
            <a:solidFill>
              <a:srgbClr val="0044FE"/>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42003" name="Rectangle 19"/>
          <p:cNvSpPr>
            <a:spLocks/>
          </p:cNvSpPr>
          <p:nvPr/>
        </p:nvSpPr>
        <p:spPr bwMode="auto">
          <a:xfrm>
            <a:off x="3090740" y="3689772"/>
            <a:ext cx="1659109" cy="184409"/>
          </a:xfrm>
          <a:prstGeom prst="rect">
            <a:avLst/>
          </a:prstGeom>
          <a:solidFill>
            <a:schemeClr val="bg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60773" algn="l"/>
                <a:tab pos="1312617" algn="l"/>
                <a:tab pos="1955532" algn="l"/>
              </a:tabLst>
            </a:pPr>
            <a:r>
              <a:rPr lang="en-US" sz="1406">
                <a:latin typeface="Helvetica" charset="0"/>
                <a:ea typeface="ＭＳ Ｐゴシック" charset="0"/>
                <a:cs typeface="Helvetica" charset="0"/>
                <a:sym typeface="Helvetica" charset="0"/>
              </a:rPr>
              <a:t>ACK(ack=y+1seq=</a:t>
            </a:r>
            <a:r>
              <a:rPr lang="en-US" sz="1406">
                <a:solidFill>
                  <a:srgbClr val="FF0000"/>
                </a:solidFill>
                <a:latin typeface="Helvetica" charset="0"/>
                <a:ea typeface="ＭＳ Ｐゴシック" charset="0"/>
                <a:cs typeface="Helvetica" charset="0"/>
                <a:sym typeface="Helvetica" charset="0"/>
              </a:rPr>
              <a:t>x</a:t>
            </a:r>
            <a:r>
              <a:rPr lang="en-US" sz="1406">
                <a:latin typeface="Helvetica" charset="0"/>
                <a:ea typeface="ＭＳ Ｐゴシック" charset="0"/>
                <a:cs typeface="Helvetica" charset="0"/>
                <a:sym typeface="Helvetica" charset="0"/>
              </a:rPr>
              <a:t>)‏</a:t>
            </a:r>
          </a:p>
        </p:txBody>
      </p:sp>
      <p:pic>
        <p:nvPicPr>
          <p:cNvPr id="21" name="Picture 2">
            <a:extLst>
              <a:ext uri="{FF2B5EF4-FFF2-40B4-BE49-F238E27FC236}">
                <a16:creationId xmlns:a16="http://schemas.microsoft.com/office/drawing/2014/main" id="{3235C569-A3E7-D84A-B4B1-580FB010B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8292773">
            <a:off x="1487766" y="3901816"/>
            <a:ext cx="1007552" cy="53893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A51A483B-8294-5A41-A34C-57F1391F6288}"/>
              </a:ext>
            </a:extLst>
          </p:cNvPr>
          <p:cNvSpPr/>
          <p:nvPr/>
        </p:nvSpPr>
        <p:spPr>
          <a:xfrm>
            <a:off x="2289571" y="4101502"/>
            <a:ext cx="1732736" cy="461665"/>
          </a:xfrm>
          <a:prstGeom prst="rect">
            <a:avLst/>
          </a:prstGeom>
        </p:spPr>
        <p:txBody>
          <a:bodyPr wrap="square">
            <a:spAutoFit/>
          </a:bodyPr>
          <a:lstStyle/>
          <a:p>
            <a:r>
              <a:rPr lang="en-BE" sz="2400">
                <a:solidFill>
                  <a:srgbClr val="0070C0"/>
                </a:solidFill>
              </a:rPr>
              <a:t>Is this safe ?</a:t>
            </a:r>
          </a:p>
        </p:txBody>
      </p:sp>
    </p:spTree>
    <p:extLst>
      <p:ext uri="{BB962C8B-B14F-4D97-AF65-F5344CB8AC3E}">
        <p14:creationId xmlns:p14="http://schemas.microsoft.com/office/powerpoint/2010/main" val="42227774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19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6" grpId="0" animBg="1" autoUpdateAnimBg="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a:t>Safe TCP Fast Open</a:t>
            </a:r>
          </a:p>
        </p:txBody>
      </p:sp>
      <p:sp>
        <p:nvSpPr>
          <p:cNvPr id="43010" name="Rectangle 2"/>
          <p:cNvSpPr>
            <a:spLocks noGrp="1" noChangeArrowheads="1"/>
          </p:cNvSpPr>
          <p:nvPr>
            <p:ph type="body" idx="1"/>
          </p:nvPr>
        </p:nvSpPr>
        <p:spPr>
          <a:ln/>
        </p:spPr>
        <p:txBody>
          <a:bodyPr/>
          <a:lstStyle/>
          <a:p>
            <a:pPr marL="625056"/>
            <a:r>
              <a:rPr lang="en-US"/>
              <a:t>How to make TCP Fast Open safe in the presence of attackers ?</a:t>
            </a:r>
          </a:p>
          <a:p>
            <a:pPr marL="937584" lvl="1"/>
            <a:r>
              <a:rPr lang="en-US"/>
              <a:t>Server needs to ensure that SYN segment does not come from an attacker who sent a spoofed packet</a:t>
            </a:r>
          </a:p>
        </p:txBody>
      </p:sp>
      <p:sp>
        <p:nvSpPr>
          <p:cNvPr id="3" name="Rectangle 2">
            <a:extLst>
              <a:ext uri="{FF2B5EF4-FFF2-40B4-BE49-F238E27FC236}">
                <a16:creationId xmlns:a16="http://schemas.microsoft.com/office/drawing/2014/main" id="{958AE9F3-6071-FA33-3981-ED0CD8568759}"/>
              </a:ext>
            </a:extLst>
          </p:cNvPr>
          <p:cNvSpPr/>
          <p:nvPr/>
        </p:nvSpPr>
        <p:spPr>
          <a:xfrm>
            <a:off x="2289570" y="4101502"/>
            <a:ext cx="5940030" cy="461665"/>
          </a:xfrm>
          <a:prstGeom prst="rect">
            <a:avLst/>
          </a:prstGeom>
        </p:spPr>
        <p:txBody>
          <a:bodyPr wrap="square">
            <a:spAutoFit/>
          </a:bodyPr>
          <a:lstStyle/>
          <a:p>
            <a:r>
              <a:rPr lang="en-BE" sz="2400">
                <a:solidFill>
                  <a:srgbClr val="0070C0"/>
                </a:solidFill>
              </a:rPr>
              <a:t>How would you design such a solution ?</a:t>
            </a:r>
          </a:p>
        </p:txBody>
      </p:sp>
      <p:sp>
        <p:nvSpPr>
          <p:cNvPr id="4" name="Rectangle 3">
            <a:extLst>
              <a:ext uri="{FF2B5EF4-FFF2-40B4-BE49-F238E27FC236}">
                <a16:creationId xmlns:a16="http://schemas.microsoft.com/office/drawing/2014/main" id="{4F181953-277C-E760-4EC4-6D0E597B8AC1}"/>
              </a:ext>
            </a:extLst>
          </p:cNvPr>
          <p:cNvSpPr/>
          <p:nvPr/>
        </p:nvSpPr>
        <p:spPr>
          <a:xfrm>
            <a:off x="1615648" y="3778336"/>
            <a:ext cx="577402" cy="1107996"/>
          </a:xfrm>
          <a:prstGeom prst="rect">
            <a:avLst/>
          </a:prstGeom>
          <a:noFill/>
          <a:ln>
            <a:noFill/>
          </a:ln>
        </p:spPr>
        <p:txBody>
          <a:bodyPr wrap="none" lIns="91440" tIns="45720" rIns="91440" bIns="45720">
            <a:spAutoFit/>
          </a:bodyPr>
          <a:lstStyle/>
          <a:p>
            <a:pPr algn="ctr"/>
            <a:r>
              <a:rPr lang="en-US" sz="6600" b="1" cap="none" spc="0">
                <a:ln w="0"/>
                <a:solidFill>
                  <a:srgbClr val="00B0F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232360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1B602-0675-DE72-B9E9-0DDA5065E185}"/>
              </a:ext>
            </a:extLst>
          </p:cNvPr>
          <p:cNvSpPr>
            <a:spLocks noGrp="1"/>
          </p:cNvSpPr>
          <p:nvPr>
            <p:ph type="title"/>
          </p:nvPr>
        </p:nvSpPr>
        <p:spPr/>
        <p:txBody>
          <a:bodyPr/>
          <a:lstStyle/>
          <a:p>
            <a:r>
              <a:rPr lang="en-BE"/>
              <a:t>TCP Fast Open</a:t>
            </a:r>
          </a:p>
        </p:txBody>
      </p:sp>
      <p:sp>
        <p:nvSpPr>
          <p:cNvPr id="4" name="Line 2">
            <a:extLst>
              <a:ext uri="{FF2B5EF4-FFF2-40B4-BE49-F238E27FC236}">
                <a16:creationId xmlns:a16="http://schemas.microsoft.com/office/drawing/2014/main" id="{82E9F343-3B10-714D-5C69-85E7A86C7D8A}"/>
              </a:ext>
            </a:extLst>
          </p:cNvPr>
          <p:cNvSpPr>
            <a:spLocks noChangeShapeType="1"/>
          </p:cNvSpPr>
          <p:nvPr/>
        </p:nvSpPr>
        <p:spPr bwMode="auto">
          <a:xfrm flipH="1">
            <a:off x="2641600" y="2194718"/>
            <a:ext cx="7938" cy="411718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5" name="Line 3">
            <a:extLst>
              <a:ext uri="{FF2B5EF4-FFF2-40B4-BE49-F238E27FC236}">
                <a16:creationId xmlns:a16="http://schemas.microsoft.com/office/drawing/2014/main" id="{306C70C9-CDDF-1D0C-FCEA-50D222CCACD6}"/>
              </a:ext>
            </a:extLst>
          </p:cNvPr>
          <p:cNvSpPr>
            <a:spLocks noChangeShapeType="1"/>
          </p:cNvSpPr>
          <p:nvPr/>
        </p:nvSpPr>
        <p:spPr bwMode="auto">
          <a:xfrm>
            <a:off x="5548314" y="2172492"/>
            <a:ext cx="24339" cy="413940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grpSp>
        <p:nvGrpSpPr>
          <p:cNvPr id="6" name="Group 4">
            <a:extLst>
              <a:ext uri="{FF2B5EF4-FFF2-40B4-BE49-F238E27FC236}">
                <a16:creationId xmlns:a16="http://schemas.microsoft.com/office/drawing/2014/main" id="{4BD568C4-4B6F-F7D1-D6BC-134436D859FE}"/>
              </a:ext>
            </a:extLst>
          </p:cNvPr>
          <p:cNvGrpSpPr>
            <a:grpSpLocks/>
          </p:cNvGrpSpPr>
          <p:nvPr/>
        </p:nvGrpSpPr>
        <p:grpSpPr bwMode="auto">
          <a:xfrm>
            <a:off x="2660651" y="4088606"/>
            <a:ext cx="2860675" cy="517525"/>
            <a:chOff x="0" y="0"/>
            <a:chExt cx="2366" cy="464"/>
          </a:xfrm>
        </p:grpSpPr>
        <p:sp>
          <p:nvSpPr>
            <p:cNvPr id="7" name="Line 5">
              <a:extLst>
                <a:ext uri="{FF2B5EF4-FFF2-40B4-BE49-F238E27FC236}">
                  <a16:creationId xmlns:a16="http://schemas.microsoft.com/office/drawing/2014/main" id="{527DD3E9-0DA7-B939-6512-A847C0DF7671}"/>
                </a:ext>
              </a:extLst>
            </p:cNvPr>
            <p:cNvSpPr>
              <a:spLocks noChangeShapeType="1"/>
            </p:cNvSpPr>
            <p:nvPr/>
          </p:nvSpPr>
          <p:spPr bwMode="auto">
            <a:xfrm>
              <a:off x="0" y="0"/>
              <a:ext cx="2366" cy="46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grpSp>
          <p:nvGrpSpPr>
            <p:cNvPr id="8" name="Group 6">
              <a:extLst>
                <a:ext uri="{FF2B5EF4-FFF2-40B4-BE49-F238E27FC236}">
                  <a16:creationId xmlns:a16="http://schemas.microsoft.com/office/drawing/2014/main" id="{331C26B5-D682-9F4F-C063-6150226C25BA}"/>
                </a:ext>
              </a:extLst>
            </p:cNvPr>
            <p:cNvGrpSpPr>
              <a:grpSpLocks/>
            </p:cNvGrpSpPr>
            <p:nvPr/>
          </p:nvGrpSpPr>
          <p:grpSpPr bwMode="auto">
            <a:xfrm>
              <a:off x="307" y="15"/>
              <a:ext cx="1893" cy="352"/>
              <a:chOff x="0" y="-80"/>
              <a:chExt cx="1893" cy="352"/>
            </a:xfrm>
          </p:grpSpPr>
          <p:sp>
            <p:nvSpPr>
              <p:cNvPr id="9" name="Rectangle 7">
                <a:extLst>
                  <a:ext uri="{FF2B5EF4-FFF2-40B4-BE49-F238E27FC236}">
                    <a16:creationId xmlns:a16="http://schemas.microsoft.com/office/drawing/2014/main" id="{AC94029C-83B0-E251-7A7C-ECE3A599E265}"/>
                  </a:ext>
                </a:extLst>
              </p:cNvPr>
              <p:cNvSpPr>
                <a:spLocks/>
              </p:cNvSpPr>
              <p:nvPr/>
            </p:nvSpPr>
            <p:spPr bwMode="auto">
              <a:xfrm>
                <a:off x="0" y="0"/>
                <a:ext cx="1893" cy="190"/>
              </a:xfrm>
              <a:prstGeom prst="rect">
                <a:avLst/>
              </a:prstGeom>
              <a:solidFill>
                <a:schemeClr val="bg1"/>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10" name="Rectangle 8">
                <a:extLst>
                  <a:ext uri="{FF2B5EF4-FFF2-40B4-BE49-F238E27FC236}">
                    <a16:creationId xmlns:a16="http://schemas.microsoft.com/office/drawing/2014/main" id="{A9914B18-E141-C454-6730-FFA3A73D9623}"/>
                  </a:ext>
                </a:extLst>
              </p:cNvPr>
              <p:cNvSpPr>
                <a:spLocks/>
              </p:cNvSpPr>
              <p:nvPr/>
            </p:nvSpPr>
            <p:spPr bwMode="auto">
              <a:xfrm>
                <a:off x="9" y="-80"/>
                <a:ext cx="1734" cy="352"/>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ACK(seq=</a:t>
                </a:r>
                <a:r>
                  <a:rPr lang="en-US" altLang="fr-FR" sz="150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x+1</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ack=</a:t>
                </a:r>
                <a:r>
                  <a:rPr lang="en-US" altLang="fr-FR" sz="1500">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y+1</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t>
                </a:r>
              </a:p>
              <a:p>
                <a:pPr eaLnBrk="1" hangingPunct="1">
                  <a:lnSpc>
                    <a:spcPct val="84000"/>
                  </a:lnSpc>
                </a:pPr>
                <a:r>
                  <a:rPr lang="en-US" altLang="fr-FR" sz="150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GET /…</a:t>
                </a:r>
              </a:p>
            </p:txBody>
          </p:sp>
        </p:grpSp>
      </p:grpSp>
      <p:grpSp>
        <p:nvGrpSpPr>
          <p:cNvPr id="17" name="Group 15">
            <a:extLst>
              <a:ext uri="{FF2B5EF4-FFF2-40B4-BE49-F238E27FC236}">
                <a16:creationId xmlns:a16="http://schemas.microsoft.com/office/drawing/2014/main" id="{2326DC64-84E9-5D93-8925-DC5FC53C82B9}"/>
              </a:ext>
            </a:extLst>
          </p:cNvPr>
          <p:cNvGrpSpPr>
            <a:grpSpLocks/>
          </p:cNvGrpSpPr>
          <p:nvPr/>
        </p:nvGrpSpPr>
        <p:grpSpPr bwMode="auto">
          <a:xfrm>
            <a:off x="2673351" y="3034599"/>
            <a:ext cx="2836795" cy="569819"/>
            <a:chOff x="0" y="-11"/>
            <a:chExt cx="2346" cy="511"/>
          </a:xfrm>
        </p:grpSpPr>
        <p:sp>
          <p:nvSpPr>
            <p:cNvPr id="18" name="Line 16">
              <a:extLst>
                <a:ext uri="{FF2B5EF4-FFF2-40B4-BE49-F238E27FC236}">
                  <a16:creationId xmlns:a16="http://schemas.microsoft.com/office/drawing/2014/main" id="{623CD750-B608-D3D1-E882-1A0E57E88636}"/>
                </a:ext>
              </a:extLst>
            </p:cNvPr>
            <p:cNvSpPr>
              <a:spLocks noChangeShapeType="1"/>
            </p:cNvSpPr>
            <p:nvPr/>
          </p:nvSpPr>
          <p:spPr bwMode="auto">
            <a:xfrm flipH="1">
              <a:off x="0" y="58"/>
              <a:ext cx="2346" cy="44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grpSp>
          <p:nvGrpSpPr>
            <p:cNvPr id="19" name="Group 17">
              <a:extLst>
                <a:ext uri="{FF2B5EF4-FFF2-40B4-BE49-F238E27FC236}">
                  <a16:creationId xmlns:a16="http://schemas.microsoft.com/office/drawing/2014/main" id="{4A0D095C-F43F-23C7-6D89-D39E4D6855B3}"/>
                </a:ext>
              </a:extLst>
            </p:cNvPr>
            <p:cNvGrpSpPr>
              <a:grpSpLocks/>
            </p:cNvGrpSpPr>
            <p:nvPr/>
          </p:nvGrpSpPr>
          <p:grpSpPr bwMode="auto">
            <a:xfrm>
              <a:off x="153" y="-11"/>
              <a:ext cx="2072" cy="398"/>
              <a:chOff x="0" y="-208"/>
              <a:chExt cx="2071" cy="398"/>
            </a:xfrm>
          </p:grpSpPr>
          <p:sp>
            <p:nvSpPr>
              <p:cNvPr id="22" name="Rectangle 18">
                <a:extLst>
                  <a:ext uri="{FF2B5EF4-FFF2-40B4-BE49-F238E27FC236}">
                    <a16:creationId xmlns:a16="http://schemas.microsoft.com/office/drawing/2014/main" id="{2B95FEA7-B081-6773-E657-8A4E6A19F91A}"/>
                  </a:ext>
                </a:extLst>
              </p:cNvPr>
              <p:cNvSpPr>
                <a:spLocks/>
              </p:cNvSpPr>
              <p:nvPr/>
            </p:nvSpPr>
            <p:spPr bwMode="auto">
              <a:xfrm>
                <a:off x="0" y="0"/>
                <a:ext cx="2071" cy="190"/>
              </a:xfrm>
              <a:prstGeom prst="rect">
                <a:avLst/>
              </a:prstGeom>
              <a:solidFill>
                <a:schemeClr val="bg1"/>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23" name="Rectangle 19">
                <a:extLst>
                  <a:ext uri="{FF2B5EF4-FFF2-40B4-BE49-F238E27FC236}">
                    <a16:creationId xmlns:a16="http://schemas.microsoft.com/office/drawing/2014/main" id="{77BD902A-2BAA-3E3B-6BFB-BFCDD3C4C09A}"/>
                  </a:ext>
                </a:extLst>
              </p:cNvPr>
              <p:cNvSpPr>
                <a:spLocks/>
              </p:cNvSpPr>
              <p:nvPr/>
            </p:nvSpPr>
            <p:spPr bwMode="auto">
              <a:xfrm>
                <a:off x="0" y="-208"/>
                <a:ext cx="1928" cy="352"/>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SYN+ACK(ack=</a:t>
                </a:r>
                <a:r>
                  <a:rPr lang="en-US" altLang="fr-FR" sz="150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x+1</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a:t>
                </a:r>
                <a:r>
                  <a:rPr lang="en-US" altLang="fr-FR" sz="1500">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y</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t>
                </a:r>
              </a:p>
              <a:p>
                <a:pPr algn="ctr" eaLnBrk="1" hangingPunct="1">
                  <a:lnSpc>
                    <a:spcPct val="84000"/>
                  </a:lnSpc>
                </a:pPr>
                <a:r>
                  <a:rPr lang="en-US" altLang="fr-FR" sz="1500" err="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FastOpen</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(0x65df)</a:t>
                </a:r>
              </a:p>
            </p:txBody>
          </p:sp>
        </p:grpSp>
      </p:grpSp>
      <p:grpSp>
        <p:nvGrpSpPr>
          <p:cNvPr id="29" name="Group 27">
            <a:extLst>
              <a:ext uri="{FF2B5EF4-FFF2-40B4-BE49-F238E27FC236}">
                <a16:creationId xmlns:a16="http://schemas.microsoft.com/office/drawing/2014/main" id="{18FD1D5D-55E4-2DC7-D5E1-558DCFF4506A}"/>
              </a:ext>
            </a:extLst>
          </p:cNvPr>
          <p:cNvGrpSpPr>
            <a:grpSpLocks/>
          </p:cNvGrpSpPr>
          <p:nvPr/>
        </p:nvGrpSpPr>
        <p:grpSpPr bwMode="auto">
          <a:xfrm>
            <a:off x="2727326" y="2482055"/>
            <a:ext cx="2860675" cy="519112"/>
            <a:chOff x="0" y="0"/>
            <a:chExt cx="2366" cy="464"/>
          </a:xfrm>
        </p:grpSpPr>
        <p:sp>
          <p:nvSpPr>
            <p:cNvPr id="30" name="Line 28">
              <a:extLst>
                <a:ext uri="{FF2B5EF4-FFF2-40B4-BE49-F238E27FC236}">
                  <a16:creationId xmlns:a16="http://schemas.microsoft.com/office/drawing/2014/main" id="{0052A5C1-8613-A008-EFF9-729E1AB174FA}"/>
                </a:ext>
              </a:extLst>
            </p:cNvPr>
            <p:cNvSpPr>
              <a:spLocks noChangeShapeType="1"/>
            </p:cNvSpPr>
            <p:nvPr/>
          </p:nvSpPr>
          <p:spPr bwMode="auto">
            <a:xfrm>
              <a:off x="0" y="0"/>
              <a:ext cx="2366" cy="46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grpSp>
          <p:nvGrpSpPr>
            <p:cNvPr id="31" name="Group 29">
              <a:extLst>
                <a:ext uri="{FF2B5EF4-FFF2-40B4-BE49-F238E27FC236}">
                  <a16:creationId xmlns:a16="http://schemas.microsoft.com/office/drawing/2014/main" id="{0314107E-D1DE-49C4-7004-D3EFC8447D0C}"/>
                </a:ext>
              </a:extLst>
            </p:cNvPr>
            <p:cNvGrpSpPr>
              <a:grpSpLocks/>
            </p:cNvGrpSpPr>
            <p:nvPr/>
          </p:nvGrpSpPr>
          <p:grpSpPr bwMode="auto">
            <a:xfrm>
              <a:off x="495" y="6"/>
              <a:ext cx="1375" cy="351"/>
              <a:chOff x="-322" y="-103"/>
              <a:chExt cx="1375" cy="351"/>
            </a:xfrm>
          </p:grpSpPr>
          <p:sp>
            <p:nvSpPr>
              <p:cNvPr id="32" name="Rectangle 30">
                <a:extLst>
                  <a:ext uri="{FF2B5EF4-FFF2-40B4-BE49-F238E27FC236}">
                    <a16:creationId xmlns:a16="http://schemas.microsoft.com/office/drawing/2014/main" id="{E000C967-154F-E4DD-A8D2-56FBB2BC381A}"/>
                  </a:ext>
                </a:extLst>
              </p:cNvPr>
              <p:cNvSpPr>
                <a:spLocks/>
              </p:cNvSpPr>
              <p:nvPr/>
            </p:nvSpPr>
            <p:spPr bwMode="auto">
              <a:xfrm>
                <a:off x="0" y="0"/>
                <a:ext cx="903" cy="190"/>
              </a:xfrm>
              <a:prstGeom prst="rect">
                <a:avLst/>
              </a:prstGeom>
              <a:solidFill>
                <a:schemeClr val="bg1"/>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33" name="Rectangle 31">
                <a:extLst>
                  <a:ext uri="{FF2B5EF4-FFF2-40B4-BE49-F238E27FC236}">
                    <a16:creationId xmlns:a16="http://schemas.microsoft.com/office/drawing/2014/main" id="{FB322AF4-D785-CE93-22BC-5FF4C74053AC}"/>
                  </a:ext>
                </a:extLst>
              </p:cNvPr>
              <p:cNvSpPr>
                <a:spLocks/>
              </p:cNvSpPr>
              <p:nvPr/>
            </p:nvSpPr>
            <p:spPr bwMode="auto">
              <a:xfrm>
                <a:off x="-322" y="-103"/>
                <a:ext cx="1375" cy="351"/>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SYN(seq=</a:t>
                </a:r>
                <a:r>
                  <a:rPr lang="en-US" altLang="fr-FR" sz="150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x</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p>
              <a:p>
                <a:pPr eaLnBrk="1" hangingPunct="1">
                  <a:lnSpc>
                    <a:spcPct val="84000"/>
                  </a:lnSpc>
                </a:pPr>
                <a:r>
                  <a:rPr lang="en-US" altLang="fr-FR" sz="1500" err="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FastOpen</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t>
                </a:r>
                <a:r>
                  <a:rPr lang="en-US" altLang="fr-FR" sz="150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GET /…</a:t>
                </a:r>
              </a:p>
            </p:txBody>
          </p:sp>
        </p:grpSp>
      </p:grpSp>
      <p:sp>
        <p:nvSpPr>
          <p:cNvPr id="38" name="Bulle ronde 3">
            <a:extLst>
              <a:ext uri="{FF2B5EF4-FFF2-40B4-BE49-F238E27FC236}">
                <a16:creationId xmlns:a16="http://schemas.microsoft.com/office/drawing/2014/main" id="{0B7D31F4-A252-F93E-F95D-BCED760385BA}"/>
              </a:ext>
            </a:extLst>
          </p:cNvPr>
          <p:cNvSpPr/>
          <p:nvPr/>
        </p:nvSpPr>
        <p:spPr>
          <a:xfrm>
            <a:off x="7359652" y="524292"/>
            <a:ext cx="3071591" cy="1325563"/>
          </a:xfrm>
          <a:prstGeom prst="wedgeEllipseCallout">
            <a:avLst>
              <a:gd name="adj1" fmla="val -106810"/>
              <a:gd name="adj2" fmla="val 132381"/>
            </a:avLst>
          </a:prstGeom>
          <a:ln>
            <a:solidFill>
              <a:srgbClr val="FF0000"/>
            </a:solidFill>
          </a:ln>
        </p:spPr>
        <p:style>
          <a:lnRef idx="2">
            <a:schemeClr val="dk1"/>
          </a:lnRef>
          <a:fillRef idx="1">
            <a:schemeClr val="lt1"/>
          </a:fillRef>
          <a:effectRef idx="0">
            <a:schemeClr val="dk1"/>
          </a:effectRef>
          <a:fontRef idx="minor">
            <a:schemeClr val="dk1"/>
          </a:fontRef>
        </p:style>
        <p:txBody>
          <a:bodyPr lIns="67355" tIns="33677" rIns="67355" bIns="33677" rtlCol="0" anchor="ctr"/>
          <a:lstStyle/>
          <a:p>
            <a:pPr algn="ctr"/>
            <a:r>
              <a:rPr lang="fr-FR" sz="2100">
                <a:solidFill>
                  <a:schemeClr val="tx1"/>
                </a:solidFill>
                <a:cs typeface="Courier"/>
              </a:rPr>
              <a:t>First </a:t>
            </a:r>
            <a:r>
              <a:rPr lang="fr-FR" sz="2100" err="1">
                <a:solidFill>
                  <a:schemeClr val="tx1"/>
                </a:solidFill>
                <a:cs typeface="Courier"/>
              </a:rPr>
              <a:t>connection</a:t>
            </a:r>
            <a:r>
              <a:rPr lang="fr-FR" sz="2100">
                <a:solidFill>
                  <a:schemeClr val="tx1"/>
                </a:solidFill>
                <a:cs typeface="Courier"/>
              </a:rPr>
              <a:t> </a:t>
            </a:r>
            <a:r>
              <a:rPr lang="fr-FR" sz="2100" err="1">
                <a:solidFill>
                  <a:schemeClr val="tx1"/>
                </a:solidFill>
                <a:cs typeface="Courier"/>
              </a:rPr>
              <a:t>from</a:t>
            </a:r>
            <a:r>
              <a:rPr lang="fr-FR" sz="2100">
                <a:solidFill>
                  <a:schemeClr val="tx1"/>
                </a:solidFill>
                <a:cs typeface="Courier"/>
              </a:rPr>
              <a:t> client </a:t>
            </a:r>
            <a:r>
              <a:rPr lang="fr-FR" sz="2100" err="1">
                <a:solidFill>
                  <a:schemeClr val="tx1"/>
                </a:solidFill>
                <a:cs typeface="Courier"/>
              </a:rPr>
              <a:t>unsafe</a:t>
            </a:r>
            <a:endParaRPr lang="fr-FR" sz="2100">
              <a:solidFill>
                <a:schemeClr val="tx1"/>
              </a:solidFill>
              <a:cs typeface="Courier"/>
            </a:endParaRPr>
          </a:p>
        </p:txBody>
      </p:sp>
      <p:sp>
        <p:nvSpPr>
          <p:cNvPr id="39" name="Bulle ronde 3">
            <a:extLst>
              <a:ext uri="{FF2B5EF4-FFF2-40B4-BE49-F238E27FC236}">
                <a16:creationId xmlns:a16="http://schemas.microsoft.com/office/drawing/2014/main" id="{E75F04F0-2AD1-154C-CA9E-8BFC68552415}"/>
              </a:ext>
            </a:extLst>
          </p:cNvPr>
          <p:cNvSpPr/>
          <p:nvPr/>
        </p:nvSpPr>
        <p:spPr>
          <a:xfrm>
            <a:off x="7808099" y="3760731"/>
            <a:ext cx="3071591" cy="1079582"/>
          </a:xfrm>
          <a:prstGeom prst="wedgeEllipseCallout">
            <a:avLst>
              <a:gd name="adj1" fmla="val -122625"/>
              <a:gd name="adj2" fmla="val 31009"/>
            </a:avLst>
          </a:prstGeom>
          <a:ln>
            <a:solidFill>
              <a:srgbClr val="FF0000"/>
            </a:solidFill>
          </a:ln>
        </p:spPr>
        <p:style>
          <a:lnRef idx="2">
            <a:schemeClr val="dk1"/>
          </a:lnRef>
          <a:fillRef idx="1">
            <a:schemeClr val="lt1"/>
          </a:fillRef>
          <a:effectRef idx="0">
            <a:schemeClr val="dk1"/>
          </a:effectRef>
          <a:fontRef idx="minor">
            <a:schemeClr val="dk1"/>
          </a:fontRef>
        </p:style>
        <p:txBody>
          <a:bodyPr lIns="67355" tIns="33677" rIns="67355" bIns="33677" rtlCol="0" anchor="ctr"/>
          <a:lstStyle/>
          <a:p>
            <a:pPr algn="ctr"/>
            <a:r>
              <a:rPr lang="fr-FR" sz="2100">
                <a:solidFill>
                  <a:schemeClr val="tx1"/>
                </a:solidFill>
                <a:cs typeface="Courier"/>
              </a:rPr>
              <a:t>Data </a:t>
            </a:r>
            <a:r>
              <a:rPr lang="fr-FR" sz="2100" err="1">
                <a:solidFill>
                  <a:schemeClr val="tx1"/>
                </a:solidFill>
                <a:cs typeface="Courier"/>
              </a:rPr>
              <a:t>delivered</a:t>
            </a:r>
            <a:r>
              <a:rPr lang="fr-FR" sz="2100">
                <a:solidFill>
                  <a:schemeClr val="tx1"/>
                </a:solidFill>
                <a:cs typeface="Courier"/>
              </a:rPr>
              <a:t> and </a:t>
            </a:r>
            <a:r>
              <a:rPr lang="fr-FR" sz="2100" err="1">
                <a:solidFill>
                  <a:schemeClr val="tx1"/>
                </a:solidFill>
                <a:cs typeface="Courier"/>
              </a:rPr>
              <a:t>acked</a:t>
            </a:r>
            <a:r>
              <a:rPr lang="fr-FR" sz="2100">
                <a:solidFill>
                  <a:schemeClr val="tx1"/>
                </a:solidFill>
                <a:cs typeface="Courier"/>
              </a:rPr>
              <a:t>, 2 </a:t>
            </a:r>
            <a:r>
              <a:rPr lang="fr-FR" sz="2100" err="1">
                <a:solidFill>
                  <a:schemeClr val="tx1"/>
                </a:solidFill>
                <a:cs typeface="Courier"/>
              </a:rPr>
              <a:t>rtt</a:t>
            </a:r>
            <a:endParaRPr lang="fr-FR" sz="2100">
              <a:solidFill>
                <a:schemeClr val="tx1"/>
              </a:solidFill>
              <a:cs typeface="Courier"/>
            </a:endParaRPr>
          </a:p>
        </p:txBody>
      </p:sp>
      <p:grpSp>
        <p:nvGrpSpPr>
          <p:cNvPr id="40" name="Group 15">
            <a:extLst>
              <a:ext uri="{FF2B5EF4-FFF2-40B4-BE49-F238E27FC236}">
                <a16:creationId xmlns:a16="http://schemas.microsoft.com/office/drawing/2014/main" id="{70091710-0323-97B8-1847-05BA55B1A616}"/>
              </a:ext>
            </a:extLst>
          </p:cNvPr>
          <p:cNvGrpSpPr>
            <a:grpSpLocks/>
          </p:cNvGrpSpPr>
          <p:nvPr/>
        </p:nvGrpSpPr>
        <p:grpSpPr bwMode="auto">
          <a:xfrm>
            <a:off x="2641600" y="5242226"/>
            <a:ext cx="2836795" cy="569819"/>
            <a:chOff x="0" y="-11"/>
            <a:chExt cx="2346" cy="511"/>
          </a:xfrm>
        </p:grpSpPr>
        <p:sp>
          <p:nvSpPr>
            <p:cNvPr id="41" name="Line 16">
              <a:extLst>
                <a:ext uri="{FF2B5EF4-FFF2-40B4-BE49-F238E27FC236}">
                  <a16:creationId xmlns:a16="http://schemas.microsoft.com/office/drawing/2014/main" id="{FC606877-94DC-42E9-2A97-113CDCC46671}"/>
                </a:ext>
              </a:extLst>
            </p:cNvPr>
            <p:cNvSpPr>
              <a:spLocks noChangeShapeType="1"/>
            </p:cNvSpPr>
            <p:nvPr/>
          </p:nvSpPr>
          <p:spPr bwMode="auto">
            <a:xfrm flipH="1">
              <a:off x="0" y="58"/>
              <a:ext cx="2346" cy="442"/>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grpSp>
          <p:nvGrpSpPr>
            <p:cNvPr id="42" name="Group 17">
              <a:extLst>
                <a:ext uri="{FF2B5EF4-FFF2-40B4-BE49-F238E27FC236}">
                  <a16:creationId xmlns:a16="http://schemas.microsoft.com/office/drawing/2014/main" id="{D2E97292-C79A-747E-AECA-FE22362FC8FA}"/>
                </a:ext>
              </a:extLst>
            </p:cNvPr>
            <p:cNvGrpSpPr>
              <a:grpSpLocks/>
            </p:cNvGrpSpPr>
            <p:nvPr/>
          </p:nvGrpSpPr>
          <p:grpSpPr bwMode="auto">
            <a:xfrm>
              <a:off x="153" y="-11"/>
              <a:ext cx="2072" cy="398"/>
              <a:chOff x="0" y="-208"/>
              <a:chExt cx="2071" cy="398"/>
            </a:xfrm>
          </p:grpSpPr>
          <p:sp>
            <p:nvSpPr>
              <p:cNvPr id="43" name="Rectangle 18">
                <a:extLst>
                  <a:ext uri="{FF2B5EF4-FFF2-40B4-BE49-F238E27FC236}">
                    <a16:creationId xmlns:a16="http://schemas.microsoft.com/office/drawing/2014/main" id="{E4761F6A-CBDD-1D2E-5A4D-FFCD0DD146AE}"/>
                  </a:ext>
                </a:extLst>
              </p:cNvPr>
              <p:cNvSpPr>
                <a:spLocks/>
              </p:cNvSpPr>
              <p:nvPr/>
            </p:nvSpPr>
            <p:spPr bwMode="auto">
              <a:xfrm>
                <a:off x="0" y="0"/>
                <a:ext cx="2071" cy="190"/>
              </a:xfrm>
              <a:prstGeom prst="rect">
                <a:avLst/>
              </a:prstGeom>
              <a:solidFill>
                <a:schemeClr val="bg1"/>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44" name="Rectangle 19">
                <a:extLst>
                  <a:ext uri="{FF2B5EF4-FFF2-40B4-BE49-F238E27FC236}">
                    <a16:creationId xmlns:a16="http://schemas.microsoft.com/office/drawing/2014/main" id="{5D875DF1-9913-4B49-9DED-1998CA3E90B2}"/>
                  </a:ext>
                </a:extLst>
              </p:cNvPr>
              <p:cNvSpPr>
                <a:spLocks/>
              </p:cNvSpPr>
              <p:nvPr/>
            </p:nvSpPr>
            <p:spPr bwMode="auto">
              <a:xfrm>
                <a:off x="0" y="-208"/>
                <a:ext cx="2052" cy="352"/>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SYN+ACK(ack=</a:t>
                </a:r>
                <a:r>
                  <a:rPr lang="en-US" altLang="fr-FR" sz="1500" b="1">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z+24</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a:t>
                </a:r>
                <a:r>
                  <a:rPr lang="en-US" altLang="fr-FR" sz="1500">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w</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t>
                </a:r>
              </a:p>
              <a:p>
                <a:pPr algn="ctr" eaLnBrk="1" hangingPunct="1">
                  <a:lnSpc>
                    <a:spcPct val="84000"/>
                  </a:lnSpc>
                </a:pPr>
                <a:r>
                  <a:rPr lang="en-US" altLang="fr-FR" sz="1500" err="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FastOpen</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(0x65df)</a:t>
                </a:r>
              </a:p>
            </p:txBody>
          </p:sp>
        </p:grpSp>
      </p:grpSp>
      <p:grpSp>
        <p:nvGrpSpPr>
          <p:cNvPr id="45" name="Group 27">
            <a:extLst>
              <a:ext uri="{FF2B5EF4-FFF2-40B4-BE49-F238E27FC236}">
                <a16:creationId xmlns:a16="http://schemas.microsoft.com/office/drawing/2014/main" id="{2A5C843C-64E4-B5FE-F7AE-6154913448F0}"/>
              </a:ext>
            </a:extLst>
          </p:cNvPr>
          <p:cNvGrpSpPr>
            <a:grpSpLocks/>
          </p:cNvGrpSpPr>
          <p:nvPr/>
        </p:nvGrpSpPr>
        <p:grpSpPr bwMode="auto">
          <a:xfrm>
            <a:off x="2695575" y="4689682"/>
            <a:ext cx="2860675" cy="519112"/>
            <a:chOff x="0" y="0"/>
            <a:chExt cx="2366" cy="464"/>
          </a:xfrm>
        </p:grpSpPr>
        <p:sp>
          <p:nvSpPr>
            <p:cNvPr id="46" name="Line 28">
              <a:extLst>
                <a:ext uri="{FF2B5EF4-FFF2-40B4-BE49-F238E27FC236}">
                  <a16:creationId xmlns:a16="http://schemas.microsoft.com/office/drawing/2014/main" id="{65D1949C-E5D2-7627-7AB3-9C85789C2C89}"/>
                </a:ext>
              </a:extLst>
            </p:cNvPr>
            <p:cNvSpPr>
              <a:spLocks noChangeShapeType="1"/>
            </p:cNvSpPr>
            <p:nvPr/>
          </p:nvSpPr>
          <p:spPr bwMode="auto">
            <a:xfrm>
              <a:off x="0" y="0"/>
              <a:ext cx="2366" cy="464"/>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grpSp>
          <p:nvGrpSpPr>
            <p:cNvPr id="47" name="Group 29">
              <a:extLst>
                <a:ext uri="{FF2B5EF4-FFF2-40B4-BE49-F238E27FC236}">
                  <a16:creationId xmlns:a16="http://schemas.microsoft.com/office/drawing/2014/main" id="{0D89C8AE-DABB-CAD2-B57C-69A7FD39B031}"/>
                </a:ext>
              </a:extLst>
            </p:cNvPr>
            <p:cNvGrpSpPr>
              <a:grpSpLocks/>
            </p:cNvGrpSpPr>
            <p:nvPr/>
          </p:nvGrpSpPr>
          <p:grpSpPr bwMode="auto">
            <a:xfrm>
              <a:off x="309" y="7"/>
              <a:ext cx="1897" cy="351"/>
              <a:chOff x="-508" y="-102"/>
              <a:chExt cx="1897" cy="351"/>
            </a:xfrm>
          </p:grpSpPr>
          <p:sp>
            <p:nvSpPr>
              <p:cNvPr id="48" name="Rectangle 30">
                <a:extLst>
                  <a:ext uri="{FF2B5EF4-FFF2-40B4-BE49-F238E27FC236}">
                    <a16:creationId xmlns:a16="http://schemas.microsoft.com/office/drawing/2014/main" id="{A25F6D3C-D4E2-1C14-7D03-2A610868A3B7}"/>
                  </a:ext>
                </a:extLst>
              </p:cNvPr>
              <p:cNvSpPr>
                <a:spLocks/>
              </p:cNvSpPr>
              <p:nvPr/>
            </p:nvSpPr>
            <p:spPr bwMode="auto">
              <a:xfrm>
                <a:off x="0" y="0"/>
                <a:ext cx="903" cy="190"/>
              </a:xfrm>
              <a:prstGeom prst="rect">
                <a:avLst/>
              </a:prstGeom>
              <a:solidFill>
                <a:schemeClr val="bg1"/>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49" name="Rectangle 31">
                <a:extLst>
                  <a:ext uri="{FF2B5EF4-FFF2-40B4-BE49-F238E27FC236}">
                    <a16:creationId xmlns:a16="http://schemas.microsoft.com/office/drawing/2014/main" id="{F7989A8E-A27F-7909-CD47-28BDE97142E1}"/>
                  </a:ext>
                </a:extLst>
              </p:cNvPr>
              <p:cNvSpPr>
                <a:spLocks/>
              </p:cNvSpPr>
              <p:nvPr/>
            </p:nvSpPr>
            <p:spPr bwMode="auto">
              <a:xfrm>
                <a:off x="-508" y="-102"/>
                <a:ext cx="1897" cy="351"/>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SYN(seq=</a:t>
                </a:r>
                <a:r>
                  <a:rPr lang="en-US" altLang="fr-FR" sz="150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z</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a:t>
                </a:r>
              </a:p>
              <a:p>
                <a:pPr eaLnBrk="1" hangingPunct="1">
                  <a:lnSpc>
                    <a:spcPct val="84000"/>
                  </a:lnSpc>
                </a:pPr>
                <a:r>
                  <a:rPr lang="en-US" altLang="fr-FR" sz="1500" err="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FastOpen</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(0x65df) </a:t>
                </a:r>
                <a:r>
                  <a:rPr lang="en-US" altLang="fr-FR" sz="150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GET /…</a:t>
                </a:r>
              </a:p>
            </p:txBody>
          </p:sp>
        </p:grpSp>
      </p:grpSp>
      <p:sp>
        <p:nvSpPr>
          <p:cNvPr id="50" name="Bulle ronde 3">
            <a:extLst>
              <a:ext uri="{FF2B5EF4-FFF2-40B4-BE49-F238E27FC236}">
                <a16:creationId xmlns:a16="http://schemas.microsoft.com/office/drawing/2014/main" id="{58887B6D-2B43-8C95-1A47-F8CB2050CCBB}"/>
              </a:ext>
            </a:extLst>
          </p:cNvPr>
          <p:cNvSpPr/>
          <p:nvPr/>
        </p:nvSpPr>
        <p:spPr>
          <a:xfrm>
            <a:off x="7330476" y="5178216"/>
            <a:ext cx="3570712" cy="1133684"/>
          </a:xfrm>
          <a:prstGeom prst="wedgeEllipseCallout">
            <a:avLst>
              <a:gd name="adj1" fmla="val -124021"/>
              <a:gd name="adj2" fmla="val -43150"/>
            </a:avLst>
          </a:prstGeom>
          <a:ln>
            <a:solidFill>
              <a:srgbClr val="FF0000"/>
            </a:solidFill>
          </a:ln>
        </p:spPr>
        <p:style>
          <a:lnRef idx="2">
            <a:schemeClr val="dk1"/>
          </a:lnRef>
          <a:fillRef idx="1">
            <a:schemeClr val="lt1"/>
          </a:fillRef>
          <a:effectRef idx="0">
            <a:schemeClr val="dk1"/>
          </a:effectRef>
          <a:fontRef idx="minor">
            <a:schemeClr val="dk1"/>
          </a:fontRef>
        </p:style>
        <p:txBody>
          <a:bodyPr lIns="67355" tIns="33677" rIns="67355" bIns="33677" rtlCol="0" anchor="ctr"/>
          <a:lstStyle/>
          <a:p>
            <a:pPr algn="ctr"/>
            <a:r>
              <a:rPr lang="fr-FR">
                <a:solidFill>
                  <a:schemeClr val="tx1"/>
                </a:solidFill>
                <a:cs typeface="Courier"/>
              </a:rPr>
              <a:t>Second </a:t>
            </a:r>
            <a:r>
              <a:rPr lang="fr-FR" err="1">
                <a:solidFill>
                  <a:schemeClr val="tx1"/>
                </a:solidFill>
                <a:cs typeface="Courier"/>
              </a:rPr>
              <a:t>safe</a:t>
            </a:r>
            <a:r>
              <a:rPr lang="fr-FR">
                <a:solidFill>
                  <a:schemeClr val="tx1"/>
                </a:solidFill>
                <a:cs typeface="Courier"/>
              </a:rPr>
              <a:t> </a:t>
            </a:r>
            <a:r>
              <a:rPr lang="fr-FR" err="1">
                <a:solidFill>
                  <a:schemeClr val="tx1"/>
                </a:solidFill>
                <a:cs typeface="Courier"/>
              </a:rPr>
              <a:t>connection</a:t>
            </a:r>
            <a:endParaRPr lang="fr-FR">
              <a:solidFill>
                <a:schemeClr val="tx1"/>
              </a:solidFill>
              <a:cs typeface="Courier"/>
            </a:endParaRPr>
          </a:p>
          <a:p>
            <a:pPr algn="ctr"/>
            <a:r>
              <a:rPr lang="fr-FR">
                <a:solidFill>
                  <a:schemeClr val="tx1"/>
                </a:solidFill>
                <a:cs typeface="Courier"/>
              </a:rPr>
              <a:t>Data </a:t>
            </a:r>
            <a:r>
              <a:rPr lang="fr-FR" err="1">
                <a:solidFill>
                  <a:schemeClr val="tx1"/>
                </a:solidFill>
                <a:cs typeface="Courier"/>
              </a:rPr>
              <a:t>delivered</a:t>
            </a:r>
            <a:r>
              <a:rPr lang="fr-FR">
                <a:solidFill>
                  <a:schemeClr val="tx1"/>
                </a:solidFill>
                <a:cs typeface="Courier"/>
              </a:rPr>
              <a:t> and </a:t>
            </a:r>
            <a:r>
              <a:rPr lang="fr-FR" err="1">
                <a:solidFill>
                  <a:schemeClr val="tx1"/>
                </a:solidFill>
                <a:cs typeface="Courier"/>
              </a:rPr>
              <a:t>acked</a:t>
            </a:r>
            <a:r>
              <a:rPr lang="fr-FR">
                <a:solidFill>
                  <a:schemeClr val="tx1"/>
                </a:solidFill>
                <a:cs typeface="Courier"/>
              </a:rPr>
              <a:t>, 1 </a:t>
            </a:r>
            <a:r>
              <a:rPr lang="fr-FR" err="1">
                <a:solidFill>
                  <a:schemeClr val="tx1"/>
                </a:solidFill>
                <a:cs typeface="Courier"/>
              </a:rPr>
              <a:t>rtt</a:t>
            </a:r>
            <a:endParaRPr lang="fr-FR">
              <a:solidFill>
                <a:schemeClr val="tx1"/>
              </a:solidFill>
              <a:cs typeface="Courier"/>
            </a:endParaRPr>
          </a:p>
        </p:txBody>
      </p:sp>
      <p:sp>
        <p:nvSpPr>
          <p:cNvPr id="52" name="Line 16">
            <a:extLst>
              <a:ext uri="{FF2B5EF4-FFF2-40B4-BE49-F238E27FC236}">
                <a16:creationId xmlns:a16="http://schemas.microsoft.com/office/drawing/2014/main" id="{40747985-E406-F4BD-F547-7B6DBE498BB4}"/>
              </a:ext>
            </a:extLst>
          </p:cNvPr>
          <p:cNvSpPr>
            <a:spLocks noChangeShapeType="1"/>
          </p:cNvSpPr>
          <p:nvPr/>
        </p:nvSpPr>
        <p:spPr bwMode="auto">
          <a:xfrm flipH="1">
            <a:off x="2692435" y="5660096"/>
            <a:ext cx="2836795" cy="492877"/>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54" name="Rectangle 53">
            <a:extLst>
              <a:ext uri="{FF2B5EF4-FFF2-40B4-BE49-F238E27FC236}">
                <a16:creationId xmlns:a16="http://schemas.microsoft.com/office/drawing/2014/main" id="{9E711BE4-A107-52D3-E711-5562D3302405}"/>
              </a:ext>
            </a:extLst>
          </p:cNvPr>
          <p:cNvSpPr/>
          <p:nvPr/>
        </p:nvSpPr>
        <p:spPr>
          <a:xfrm>
            <a:off x="7093545" y="2364308"/>
            <a:ext cx="3806429" cy="1200329"/>
          </a:xfrm>
          <a:prstGeom prst="rect">
            <a:avLst/>
          </a:prstGeom>
        </p:spPr>
        <p:txBody>
          <a:bodyPr wrap="square">
            <a:spAutoFit/>
          </a:bodyPr>
          <a:lstStyle/>
          <a:p>
            <a:r>
              <a:rPr lang="en-BE" sz="2400">
                <a:solidFill>
                  <a:srgbClr val="0070C0"/>
                </a:solidFill>
              </a:rPr>
              <a:t>What is the information returned by the server in the FastOpen option ?</a:t>
            </a:r>
          </a:p>
        </p:txBody>
      </p:sp>
      <p:sp>
        <p:nvSpPr>
          <p:cNvPr id="56" name="TextBox 55">
            <a:extLst>
              <a:ext uri="{FF2B5EF4-FFF2-40B4-BE49-F238E27FC236}">
                <a16:creationId xmlns:a16="http://schemas.microsoft.com/office/drawing/2014/main" id="{47C3803E-FB1A-3CC0-5349-C98055260B54}"/>
              </a:ext>
            </a:extLst>
          </p:cNvPr>
          <p:cNvSpPr txBox="1"/>
          <p:nvPr/>
        </p:nvSpPr>
        <p:spPr>
          <a:xfrm>
            <a:off x="2794685" y="6502007"/>
            <a:ext cx="6100762" cy="369332"/>
          </a:xfrm>
          <a:prstGeom prst="rect">
            <a:avLst/>
          </a:prstGeom>
          <a:noFill/>
        </p:spPr>
        <p:txBody>
          <a:bodyPr wrap="square">
            <a:spAutoFit/>
          </a:bodyPr>
          <a:lstStyle/>
          <a:p>
            <a:r>
              <a:rPr lang="en-BE"/>
              <a:t>https://www.rfc-editor.org/rfc/rfc7413</a:t>
            </a:r>
          </a:p>
        </p:txBody>
      </p:sp>
      <p:sp>
        <p:nvSpPr>
          <p:cNvPr id="51" name="Rectangle 19">
            <a:extLst>
              <a:ext uri="{FF2B5EF4-FFF2-40B4-BE49-F238E27FC236}">
                <a16:creationId xmlns:a16="http://schemas.microsoft.com/office/drawing/2014/main" id="{54973BAA-8938-D8F9-0B85-19438B8545ED}"/>
              </a:ext>
            </a:extLst>
          </p:cNvPr>
          <p:cNvSpPr>
            <a:spLocks/>
          </p:cNvSpPr>
          <p:nvPr/>
        </p:nvSpPr>
        <p:spPr bwMode="auto">
          <a:xfrm>
            <a:off x="3031837" y="5867194"/>
            <a:ext cx="2362826" cy="198516"/>
          </a:xfrm>
          <a:prstGeom prst="rect">
            <a:avLst/>
          </a:prstGeom>
          <a:solidFill>
            <a:schemeClr val="bg1"/>
          </a:solidFill>
          <a:ln>
            <a:noFill/>
          </a:ln>
        </p:spPr>
        <p:txBody>
          <a:bodyPr wrap="none" lIns="0" tIns="0" rIns="0" bIns="0" anchor="ctr">
            <a:spAutoFit/>
          </a:bodyP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Data (seq=</a:t>
            </a:r>
            <a:r>
              <a:rPr lang="en-US" altLang="fr-FR" sz="1500">
                <a:solidFill>
                  <a:srgbClr val="0070C0"/>
                </a:solidFill>
                <a:latin typeface="Helvetica" panose="020B0604020202020204" pitchFamily="34" charset="0"/>
                <a:ea typeface="ＭＳ Ｐゴシック" panose="020B0600070205080204" pitchFamily="34" charset="-128"/>
                <a:sym typeface="Helvetica" panose="020B0604020202020204" pitchFamily="34" charset="0"/>
              </a:rPr>
              <a:t>w</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+1, &lt;html&gt; ….)</a:t>
            </a:r>
          </a:p>
        </p:txBody>
      </p:sp>
      <p:sp>
        <p:nvSpPr>
          <p:cNvPr id="57" name="Bulle ronde 3">
            <a:extLst>
              <a:ext uri="{FF2B5EF4-FFF2-40B4-BE49-F238E27FC236}">
                <a16:creationId xmlns:a16="http://schemas.microsoft.com/office/drawing/2014/main" id="{6B40D8BA-B029-6E08-70BA-4044A6192DD0}"/>
              </a:ext>
            </a:extLst>
          </p:cNvPr>
          <p:cNvSpPr/>
          <p:nvPr/>
        </p:nvSpPr>
        <p:spPr>
          <a:xfrm>
            <a:off x="141251" y="3230857"/>
            <a:ext cx="2088601" cy="1171784"/>
          </a:xfrm>
          <a:prstGeom prst="wedgeEllipseCallout">
            <a:avLst>
              <a:gd name="adj1" fmla="val 68550"/>
              <a:gd name="adj2" fmla="val 72628"/>
            </a:avLst>
          </a:prstGeom>
          <a:ln>
            <a:solidFill>
              <a:srgbClr val="FF0000"/>
            </a:solidFill>
          </a:ln>
        </p:spPr>
        <p:style>
          <a:lnRef idx="2">
            <a:schemeClr val="dk1"/>
          </a:lnRef>
          <a:fillRef idx="1">
            <a:schemeClr val="lt1"/>
          </a:fillRef>
          <a:effectRef idx="0">
            <a:schemeClr val="dk1"/>
          </a:effectRef>
          <a:fontRef idx="minor">
            <a:schemeClr val="dk1"/>
          </a:fontRef>
        </p:style>
        <p:txBody>
          <a:bodyPr lIns="67355" tIns="33677" rIns="67355" bIns="33677" rtlCol="0" anchor="ctr"/>
          <a:lstStyle/>
          <a:p>
            <a:pPr algn="ctr"/>
            <a:r>
              <a:rPr lang="fr-FR" sz="2100">
                <a:solidFill>
                  <a:schemeClr val="tx1"/>
                </a:solidFill>
                <a:cs typeface="Courier"/>
              </a:rPr>
              <a:t>New </a:t>
            </a:r>
            <a:r>
              <a:rPr lang="fr-FR" sz="2100" err="1">
                <a:solidFill>
                  <a:schemeClr val="tx1"/>
                </a:solidFill>
                <a:cs typeface="Courier"/>
              </a:rPr>
              <a:t>connection</a:t>
            </a:r>
            <a:endParaRPr lang="fr-FR" sz="2100">
              <a:solidFill>
                <a:schemeClr val="tx1"/>
              </a:solidFill>
              <a:cs typeface="Courier"/>
            </a:endParaRPr>
          </a:p>
        </p:txBody>
      </p:sp>
      <p:sp>
        <p:nvSpPr>
          <p:cNvPr id="3" name="Rectangle 2">
            <a:extLst>
              <a:ext uri="{FF2B5EF4-FFF2-40B4-BE49-F238E27FC236}">
                <a16:creationId xmlns:a16="http://schemas.microsoft.com/office/drawing/2014/main" id="{68B0BC9A-FAAB-621F-2994-310B38D2D143}"/>
              </a:ext>
            </a:extLst>
          </p:cNvPr>
          <p:cNvSpPr/>
          <p:nvPr/>
        </p:nvSpPr>
        <p:spPr>
          <a:xfrm>
            <a:off x="6596023" y="2468114"/>
            <a:ext cx="577402" cy="1107996"/>
          </a:xfrm>
          <a:prstGeom prst="rect">
            <a:avLst/>
          </a:prstGeom>
          <a:noFill/>
          <a:ln>
            <a:noFill/>
          </a:ln>
        </p:spPr>
        <p:txBody>
          <a:bodyPr wrap="none" lIns="91440" tIns="45720" rIns="91440" bIns="45720">
            <a:spAutoFit/>
          </a:bodyPr>
          <a:lstStyle/>
          <a:p>
            <a:pPr algn="ctr"/>
            <a:r>
              <a:rPr lang="en-US" sz="6600" b="1" cap="none" spc="0">
                <a:ln w="0"/>
                <a:solidFill>
                  <a:srgbClr val="00B0F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23039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right)">
                                      <p:cBhvr>
                                        <p:cTn id="18" dur="500"/>
                                        <p:tgtEl>
                                          <p:spTgt spid="17"/>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left)">
                                      <p:cBhvr>
                                        <p:cTn id="35" dur="500"/>
                                        <p:tgtEl>
                                          <p:spTgt spid="4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right)">
                                      <p:cBhvr>
                                        <p:cTn id="44" dur="500"/>
                                        <p:tgtEl>
                                          <p:spTgt spid="40"/>
                                        </p:tgtEl>
                                      </p:cBhvr>
                                    </p:animEffect>
                                  </p:childTnLst>
                                </p:cTn>
                              </p:par>
                            </p:childTnLst>
                          </p:cTn>
                        </p:par>
                        <p:par>
                          <p:cTn id="45" fill="hold">
                            <p:stCondLst>
                              <p:cond delay="500"/>
                            </p:stCondLst>
                            <p:childTnLst>
                              <p:par>
                                <p:cTn id="46" presetID="22" presetClass="entr" presetSubtype="2" fill="hold" grpId="0" nodeType="after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wipe(right)">
                                      <p:cBhvr>
                                        <p:cTn id="48" dur="500"/>
                                        <p:tgtEl>
                                          <p:spTgt spid="52"/>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wipe(right)">
                                      <p:cBhvr>
                                        <p:cTn id="5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50" grpId="0" animBg="1"/>
      <p:bldP spid="52" grpId="0" animBg="1"/>
      <p:bldP spid="54" grpId="0"/>
      <p:bldP spid="51" grpId="0" animBg="1"/>
      <p:bldP spid="5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D4E05-A860-D0BB-8869-7EA59BE1D3D8}"/>
              </a:ext>
            </a:extLst>
          </p:cNvPr>
          <p:cNvSpPr>
            <a:spLocks noGrp="1"/>
          </p:cNvSpPr>
          <p:nvPr>
            <p:ph type="title"/>
          </p:nvPr>
        </p:nvSpPr>
        <p:spPr/>
        <p:txBody>
          <a:bodyPr/>
          <a:lstStyle/>
          <a:p>
            <a:r>
              <a:rPr lang="en-BE"/>
              <a:t>Agenda</a:t>
            </a:r>
          </a:p>
        </p:txBody>
      </p:sp>
      <p:sp>
        <p:nvSpPr>
          <p:cNvPr id="3" name="Content Placeholder 2">
            <a:extLst>
              <a:ext uri="{FF2B5EF4-FFF2-40B4-BE49-F238E27FC236}">
                <a16:creationId xmlns:a16="http://schemas.microsoft.com/office/drawing/2014/main" id="{B25B48B2-801B-6DC4-F47B-1FF545AA6A10}"/>
              </a:ext>
            </a:extLst>
          </p:cNvPr>
          <p:cNvSpPr>
            <a:spLocks noGrp="1"/>
          </p:cNvSpPr>
          <p:nvPr>
            <p:ph idx="1"/>
          </p:nvPr>
        </p:nvSpPr>
        <p:spPr/>
        <p:txBody>
          <a:bodyPr/>
          <a:lstStyle/>
          <a:p>
            <a:r>
              <a:rPr lang="en-BE"/>
              <a:t>TCP</a:t>
            </a:r>
          </a:p>
          <a:p>
            <a:pPr lvl="1"/>
            <a:r>
              <a:rPr lang="en-BE"/>
              <a:t>Improvements to the three-way handshake</a:t>
            </a:r>
          </a:p>
          <a:p>
            <a:pPr lvl="1"/>
            <a:r>
              <a:rPr lang="en-BE">
                <a:solidFill>
                  <a:srgbClr val="FF0000"/>
                </a:solidFill>
              </a:rPr>
              <a:t>Improvements to the data transfer</a:t>
            </a:r>
          </a:p>
          <a:p>
            <a:pPr lvl="1"/>
            <a:r>
              <a:rPr lang="en-BE" i="1"/>
              <a:t>Congestion control (</a:t>
            </a:r>
            <a:r>
              <a:rPr lang="en-BE"/>
              <a:t>will be discussed later)</a:t>
            </a:r>
          </a:p>
          <a:p>
            <a:pPr lvl="1"/>
            <a:r>
              <a:rPr lang="en-BE" i="1"/>
              <a:t>Multipath TCP </a:t>
            </a:r>
            <a:r>
              <a:rPr lang="en-BE"/>
              <a:t>(will be discussed later)</a:t>
            </a:r>
          </a:p>
          <a:p>
            <a:r>
              <a:rPr lang="en-BE"/>
              <a:t>IPv6</a:t>
            </a:r>
          </a:p>
          <a:p>
            <a:r>
              <a:rPr lang="en-BE"/>
              <a:t>IPv4</a:t>
            </a:r>
          </a:p>
          <a:p>
            <a:endParaRPr lang="en-BE"/>
          </a:p>
        </p:txBody>
      </p:sp>
    </p:spTree>
    <p:extLst>
      <p:ext uri="{BB962C8B-B14F-4D97-AF65-F5344CB8AC3E}">
        <p14:creationId xmlns:p14="http://schemas.microsoft.com/office/powerpoint/2010/main" val="3713235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xfrm>
            <a:off x="1810494" y="80439"/>
            <a:ext cx="5925220" cy="1207740"/>
          </a:xfrm>
          <a:ln/>
        </p:spPr>
        <p:txBody>
          <a:bodyPr>
            <a:normAutofit fontScale="90000"/>
          </a:bodyPr>
          <a:lstStyle/>
          <a:p>
            <a:pPr>
              <a:lnSpc>
                <a:spcPct val="84000"/>
              </a:lnSpc>
              <a:tabLst>
                <a:tab pos="692257" algn="l"/>
                <a:tab pos="1375159" algn="l"/>
                <a:tab pos="2067415" algn="l"/>
                <a:tab pos="2750317" algn="l"/>
                <a:tab pos="3442574" algn="l"/>
                <a:tab pos="4125476" algn="l"/>
                <a:tab pos="4817732" algn="l"/>
                <a:tab pos="5500634" algn="l"/>
                <a:tab pos="6155472" algn="l"/>
              </a:tabLst>
            </a:pPr>
            <a:r>
              <a:rPr lang="en-US"/>
              <a:t>Delayed acknowledgments</a:t>
            </a:r>
          </a:p>
        </p:txBody>
      </p:sp>
      <p:sp>
        <p:nvSpPr>
          <p:cNvPr id="40962" name="Rectangle 2"/>
          <p:cNvSpPr>
            <a:spLocks/>
          </p:cNvSpPr>
          <p:nvPr/>
        </p:nvSpPr>
        <p:spPr bwMode="auto">
          <a:xfrm>
            <a:off x="1810494" y="1170906"/>
            <a:ext cx="8222754" cy="4920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654837" indent="-420967">
              <a:spcBef>
                <a:spcPts val="1768"/>
              </a:spcBef>
              <a:buSzPct val="171000"/>
              <a:buFont typeface="Gill Sans" charset="0"/>
              <a:buChar char="•"/>
              <a:tabLst>
                <a:tab pos="692257" algn="l"/>
                <a:tab pos="1375159" algn="l"/>
                <a:tab pos="2067415" algn="l"/>
                <a:tab pos="2750317" algn="l"/>
                <a:tab pos="3442574" algn="l"/>
                <a:tab pos="4125476" algn="l"/>
                <a:tab pos="4817732" algn="l"/>
                <a:tab pos="5500634" algn="l"/>
                <a:tab pos="6192891" algn="l"/>
                <a:tab pos="6875793" algn="l"/>
                <a:tab pos="7568049" algn="l"/>
                <a:tab pos="8260306" algn="l"/>
                <a:tab pos="8887079" algn="l"/>
                <a:tab pos="692257" algn="l"/>
                <a:tab pos="1375159" algn="l"/>
                <a:tab pos="2067415" algn="l"/>
                <a:tab pos="2750317" algn="l"/>
                <a:tab pos="3442574" algn="l"/>
                <a:tab pos="4125476" algn="l"/>
                <a:tab pos="4817732" algn="l"/>
                <a:tab pos="5500634" algn="l"/>
                <a:tab pos="6192891" algn="l"/>
                <a:tab pos="6875793" algn="l"/>
                <a:tab pos="7568049" algn="l"/>
                <a:tab pos="8260306" algn="l"/>
                <a:tab pos="8887079" algn="l"/>
                <a:tab pos="692257" algn="l"/>
                <a:tab pos="1375159" algn="l"/>
                <a:tab pos="2067415" algn="l"/>
                <a:tab pos="2750317" algn="l"/>
                <a:tab pos="3442574" algn="l"/>
                <a:tab pos="4125476" algn="l"/>
              </a:tabLst>
            </a:pPr>
            <a:r>
              <a:rPr lang="en-US" sz="2800">
                <a:ea typeface="ＭＳ Ｐゴシック" charset="0"/>
                <a:cs typeface="Gill Sans" charset="0"/>
              </a:rPr>
              <a:t>Sending one ack per segment is costly</a:t>
            </a:r>
          </a:p>
          <a:p>
            <a:pPr marL="654837" indent="-420967">
              <a:spcBef>
                <a:spcPts val="1768"/>
              </a:spcBef>
              <a:buSzPct val="171000"/>
              <a:buFont typeface="Gill Sans" charset="0"/>
              <a:buChar char="•"/>
              <a:tabLst>
                <a:tab pos="692257" algn="l"/>
                <a:tab pos="1375159" algn="l"/>
                <a:tab pos="2067415" algn="l"/>
                <a:tab pos="2750317" algn="l"/>
                <a:tab pos="3442574" algn="l"/>
                <a:tab pos="4125476" algn="l"/>
                <a:tab pos="4817732" algn="l"/>
                <a:tab pos="5500634" algn="l"/>
                <a:tab pos="6192891" algn="l"/>
                <a:tab pos="6875793" algn="l"/>
                <a:tab pos="7568049" algn="l"/>
                <a:tab pos="8260306" algn="l"/>
                <a:tab pos="8887079" algn="l"/>
                <a:tab pos="692257" algn="l"/>
                <a:tab pos="1375159" algn="l"/>
                <a:tab pos="2067415" algn="l"/>
                <a:tab pos="2750317" algn="l"/>
                <a:tab pos="3442574" algn="l"/>
                <a:tab pos="4125476" algn="l"/>
                <a:tab pos="4817732" algn="l"/>
                <a:tab pos="5500634" algn="l"/>
                <a:tab pos="6192891" algn="l"/>
                <a:tab pos="6875793" algn="l"/>
                <a:tab pos="7568049" algn="l"/>
                <a:tab pos="8260306" algn="l"/>
                <a:tab pos="8887079" algn="l"/>
                <a:tab pos="692257" algn="l"/>
                <a:tab pos="1375159" algn="l"/>
                <a:tab pos="2067415" algn="l"/>
                <a:tab pos="2750317" algn="l"/>
                <a:tab pos="3442574" algn="l"/>
                <a:tab pos="4125476" algn="l"/>
              </a:tabLst>
            </a:pPr>
            <a:r>
              <a:rPr lang="en-US" sz="2800">
                <a:ea typeface="ＭＳ Ｐゴシック" charset="0"/>
                <a:cs typeface="Gill Sans" charset="0"/>
              </a:rPr>
              <a:t>Tradeoff</a:t>
            </a:r>
          </a:p>
          <a:p>
            <a:pPr marL="982256" lvl="1" indent="-420967">
              <a:spcBef>
                <a:spcPts val="1768"/>
              </a:spcBef>
              <a:buSzPct val="171000"/>
              <a:buFont typeface="Gill Sans" charset="0"/>
              <a:buChar char="•"/>
              <a:tabLst>
                <a:tab pos="692257" algn="l"/>
                <a:tab pos="1375159" algn="l"/>
                <a:tab pos="2067415" algn="l"/>
                <a:tab pos="2750317" algn="l"/>
                <a:tab pos="3442574" algn="l"/>
                <a:tab pos="4125476" algn="l"/>
                <a:tab pos="4817732" algn="l"/>
                <a:tab pos="5500634" algn="l"/>
                <a:tab pos="6192891" algn="l"/>
                <a:tab pos="6875793" algn="l"/>
                <a:tab pos="7568049" algn="l"/>
                <a:tab pos="8260306" algn="l"/>
                <a:tab pos="8887079" algn="l"/>
                <a:tab pos="692257" algn="l"/>
                <a:tab pos="1375159" algn="l"/>
                <a:tab pos="2067415" algn="l"/>
                <a:tab pos="2750317" algn="l"/>
                <a:tab pos="3442574" algn="l"/>
                <a:tab pos="4125476" algn="l"/>
                <a:tab pos="4817732" algn="l"/>
                <a:tab pos="5500634" algn="l"/>
                <a:tab pos="6192891" algn="l"/>
                <a:tab pos="6875793" algn="l"/>
                <a:tab pos="7568049" algn="l"/>
                <a:tab pos="8260306" algn="l"/>
                <a:tab pos="8887079" algn="l"/>
                <a:tab pos="692257" algn="l"/>
                <a:tab pos="1375159" algn="l"/>
                <a:tab pos="2067415" algn="l"/>
                <a:tab pos="2750317" algn="l"/>
                <a:tab pos="3442574" algn="l"/>
                <a:tab pos="4125476" algn="l"/>
              </a:tabLst>
            </a:pPr>
            <a:r>
              <a:rPr lang="en-US" sz="2800">
                <a:ea typeface="ＭＳ Ｐゴシック" charset="0"/>
                <a:cs typeface="Gill Sans" charset="0"/>
              </a:rPr>
              <a:t>In sequence data segment </a:t>
            </a:r>
          </a:p>
          <a:p>
            <a:pPr marL="1309675" lvl="2" indent="-420967">
              <a:spcBef>
                <a:spcPts val="1768"/>
              </a:spcBef>
              <a:buSzPct val="171000"/>
              <a:buFont typeface="Gill Sans" charset="0"/>
              <a:buChar char="•"/>
              <a:tabLst>
                <a:tab pos="692257" algn="l"/>
                <a:tab pos="1375159" algn="l"/>
                <a:tab pos="2067415" algn="l"/>
                <a:tab pos="2750317" algn="l"/>
                <a:tab pos="3442574" algn="l"/>
                <a:tab pos="4125476" algn="l"/>
                <a:tab pos="4817732" algn="l"/>
                <a:tab pos="5500634" algn="l"/>
                <a:tab pos="6192891" algn="l"/>
                <a:tab pos="6875793" algn="l"/>
                <a:tab pos="7568049" algn="l"/>
                <a:tab pos="8260306" algn="l"/>
                <a:tab pos="8887079" algn="l"/>
                <a:tab pos="692257" algn="l"/>
                <a:tab pos="1375159" algn="l"/>
                <a:tab pos="2067415" algn="l"/>
                <a:tab pos="2750317" algn="l"/>
                <a:tab pos="3442574" algn="l"/>
                <a:tab pos="4125476" algn="l"/>
                <a:tab pos="4817732" algn="l"/>
                <a:tab pos="5500634" algn="l"/>
                <a:tab pos="6192891" algn="l"/>
                <a:tab pos="6875793" algn="l"/>
                <a:tab pos="7568049" algn="l"/>
                <a:tab pos="8260306" algn="l"/>
                <a:tab pos="8887079" algn="l"/>
                <a:tab pos="692257" algn="l"/>
                <a:tab pos="1375159" algn="l"/>
                <a:tab pos="2067415" algn="l"/>
                <a:tab pos="2750317" algn="l"/>
                <a:tab pos="3442574" algn="l"/>
                <a:tab pos="4125476" algn="l"/>
              </a:tabLst>
            </a:pPr>
            <a:r>
              <a:rPr lang="en-US" sz="2800">
                <a:ea typeface="ＭＳ Ｐゴシック" charset="0"/>
                <a:cs typeface="Gill Sans" charset="0"/>
              </a:rPr>
              <a:t>no </a:t>
            </a:r>
            <a:r>
              <a:rPr lang="en-US" sz="2800" err="1">
                <a:ea typeface="ＭＳ Ｐゴシック" charset="0"/>
                <a:cs typeface="Gill Sans" charset="0"/>
              </a:rPr>
              <a:t>ack</a:t>
            </a:r>
            <a:r>
              <a:rPr lang="en-US" sz="2800">
                <a:ea typeface="ＭＳ Ｐゴシック" charset="0"/>
                <a:cs typeface="Gill Sans" charset="0"/>
              </a:rPr>
              <a:t> waiting, delay by up to 50 </a:t>
            </a:r>
            <a:r>
              <a:rPr lang="en-US" sz="2800" err="1">
                <a:ea typeface="ＭＳ Ｐゴシック" charset="0"/>
                <a:cs typeface="Gill Sans" charset="0"/>
              </a:rPr>
              <a:t>msec</a:t>
            </a:r>
            <a:endParaRPr lang="en-US" sz="2800">
              <a:ea typeface="ＭＳ Ｐゴシック" charset="0"/>
              <a:cs typeface="Gill Sans" charset="0"/>
            </a:endParaRPr>
          </a:p>
          <a:p>
            <a:pPr marL="1309675" lvl="2" indent="-420967">
              <a:spcBef>
                <a:spcPts val="1768"/>
              </a:spcBef>
              <a:buSzPct val="171000"/>
              <a:buFont typeface="Gill Sans" charset="0"/>
              <a:buChar char="•"/>
              <a:tabLst>
                <a:tab pos="692257" algn="l"/>
                <a:tab pos="1375159" algn="l"/>
                <a:tab pos="2067415" algn="l"/>
                <a:tab pos="2750317" algn="l"/>
                <a:tab pos="3442574" algn="l"/>
                <a:tab pos="4125476" algn="l"/>
                <a:tab pos="4817732" algn="l"/>
                <a:tab pos="5500634" algn="l"/>
                <a:tab pos="6192891" algn="l"/>
                <a:tab pos="6875793" algn="l"/>
                <a:tab pos="7568049" algn="l"/>
                <a:tab pos="8260306" algn="l"/>
                <a:tab pos="8887079" algn="l"/>
                <a:tab pos="692257" algn="l"/>
                <a:tab pos="1375159" algn="l"/>
                <a:tab pos="2067415" algn="l"/>
                <a:tab pos="2750317" algn="l"/>
                <a:tab pos="3442574" algn="l"/>
                <a:tab pos="4125476" algn="l"/>
                <a:tab pos="4817732" algn="l"/>
                <a:tab pos="5500634" algn="l"/>
                <a:tab pos="6192891" algn="l"/>
                <a:tab pos="6875793" algn="l"/>
                <a:tab pos="7568049" algn="l"/>
                <a:tab pos="8260306" algn="l"/>
                <a:tab pos="8887079" algn="l"/>
                <a:tab pos="692257" algn="l"/>
                <a:tab pos="1375159" algn="l"/>
                <a:tab pos="2067415" algn="l"/>
                <a:tab pos="2750317" algn="l"/>
                <a:tab pos="3442574" algn="l"/>
                <a:tab pos="4125476" algn="l"/>
              </a:tabLst>
            </a:pPr>
            <a:r>
              <a:rPr lang="en-US" sz="2800">
                <a:ea typeface="ＭＳ Ｐゴシック" charset="0"/>
                <a:cs typeface="Gill Sans" charset="0"/>
              </a:rPr>
              <a:t>one </a:t>
            </a:r>
            <a:r>
              <a:rPr lang="en-US" sz="2800" err="1">
                <a:ea typeface="ＭＳ Ｐゴシック" charset="0"/>
                <a:cs typeface="Gill Sans" charset="0"/>
              </a:rPr>
              <a:t>ack</a:t>
            </a:r>
            <a:r>
              <a:rPr lang="en-US" sz="2800">
                <a:ea typeface="ＭＳ Ｐゴシック" charset="0"/>
                <a:cs typeface="Gill Sans" charset="0"/>
              </a:rPr>
              <a:t> waiting, send immediately</a:t>
            </a:r>
          </a:p>
          <a:p>
            <a:pPr marL="982256" lvl="1" indent="-420967">
              <a:spcBef>
                <a:spcPts val="1768"/>
              </a:spcBef>
              <a:buSzPct val="171000"/>
              <a:buFont typeface="Gill Sans" charset="0"/>
              <a:buChar char="•"/>
              <a:tabLst>
                <a:tab pos="692257" algn="l"/>
                <a:tab pos="1375159" algn="l"/>
                <a:tab pos="2067415" algn="l"/>
                <a:tab pos="2750317" algn="l"/>
                <a:tab pos="3442574" algn="l"/>
                <a:tab pos="4125476" algn="l"/>
                <a:tab pos="4817732" algn="l"/>
                <a:tab pos="5500634" algn="l"/>
                <a:tab pos="6192891" algn="l"/>
                <a:tab pos="6875793" algn="l"/>
                <a:tab pos="7568049" algn="l"/>
                <a:tab pos="8260306" algn="l"/>
                <a:tab pos="8887079" algn="l"/>
                <a:tab pos="692257" algn="l"/>
                <a:tab pos="1375159" algn="l"/>
                <a:tab pos="2067415" algn="l"/>
                <a:tab pos="2750317" algn="l"/>
                <a:tab pos="3442574" algn="l"/>
                <a:tab pos="4125476" algn="l"/>
                <a:tab pos="4817732" algn="l"/>
                <a:tab pos="5500634" algn="l"/>
                <a:tab pos="6192891" algn="l"/>
                <a:tab pos="6875793" algn="l"/>
                <a:tab pos="7568049" algn="l"/>
                <a:tab pos="8260306" algn="l"/>
                <a:tab pos="8887079" algn="l"/>
                <a:tab pos="692257" algn="l"/>
                <a:tab pos="1375159" algn="l"/>
                <a:tab pos="2067415" algn="l"/>
                <a:tab pos="2750317" algn="l"/>
                <a:tab pos="3442574" algn="l"/>
                <a:tab pos="4125476" algn="l"/>
              </a:tabLst>
            </a:pPr>
            <a:r>
              <a:rPr lang="en-US" sz="2800">
                <a:ea typeface="ＭＳ Ｐゴシック" charset="0"/>
                <a:cs typeface="Gill Sans" charset="0"/>
              </a:rPr>
              <a:t>Out-of-sequence data segment</a:t>
            </a:r>
          </a:p>
          <a:p>
            <a:pPr marL="1319030" lvl="2" indent="-420967">
              <a:spcBef>
                <a:spcPts val="1768"/>
              </a:spcBef>
              <a:buSzPct val="171000"/>
              <a:buFont typeface="Gill Sans" charset="0"/>
              <a:buChar char="•"/>
              <a:tabLst>
                <a:tab pos="692257" algn="l"/>
                <a:tab pos="1375159" algn="l"/>
                <a:tab pos="2067415" algn="l"/>
                <a:tab pos="2750317" algn="l"/>
                <a:tab pos="3442574" algn="l"/>
                <a:tab pos="4125476" algn="l"/>
                <a:tab pos="4817732" algn="l"/>
                <a:tab pos="5500634" algn="l"/>
                <a:tab pos="6192891" algn="l"/>
                <a:tab pos="6875793" algn="l"/>
                <a:tab pos="7568049" algn="l"/>
                <a:tab pos="8260306" algn="l"/>
                <a:tab pos="8887079" algn="l"/>
                <a:tab pos="692257" algn="l"/>
                <a:tab pos="1375159" algn="l"/>
                <a:tab pos="2067415" algn="l"/>
                <a:tab pos="2750317" algn="l"/>
                <a:tab pos="3442574" algn="l"/>
                <a:tab pos="4125476" algn="l"/>
                <a:tab pos="4817732" algn="l"/>
                <a:tab pos="5500634" algn="l"/>
                <a:tab pos="6192891" algn="l"/>
                <a:tab pos="6875793" algn="l"/>
                <a:tab pos="7568049" algn="l"/>
                <a:tab pos="8260306" algn="l"/>
                <a:tab pos="8887079" algn="l"/>
                <a:tab pos="692257" algn="l"/>
                <a:tab pos="1375159" algn="l"/>
                <a:tab pos="2067415" algn="l"/>
                <a:tab pos="2750317" algn="l"/>
                <a:tab pos="3442574" algn="l"/>
                <a:tab pos="4125476" algn="l"/>
              </a:tabLst>
            </a:pPr>
            <a:r>
              <a:rPr lang="en-US" sz="2800">
                <a:ea typeface="ＭＳ Ｐゴシック" charset="0"/>
                <a:cs typeface="Gill Sans" charset="0"/>
              </a:rPr>
              <a:t>send </a:t>
            </a:r>
            <a:r>
              <a:rPr lang="en-US" sz="2800" err="1">
                <a:ea typeface="ＭＳ Ｐゴシック" charset="0"/>
                <a:cs typeface="Gill Sans" charset="0"/>
              </a:rPr>
              <a:t>ack</a:t>
            </a:r>
            <a:r>
              <a:rPr lang="en-US" sz="2800">
                <a:ea typeface="ＭＳ Ｐゴシック" charset="0"/>
                <a:cs typeface="Gill Sans" charset="0"/>
              </a:rPr>
              <a:t> immediately</a:t>
            </a:r>
            <a:br>
              <a:rPr lang="en-US" sz="2800">
                <a:ea typeface="ヒラギノ角ゴ ProN W3" charset="0"/>
                <a:cs typeface="ヒラギノ角ゴ ProN W3" charset="0"/>
              </a:rPr>
            </a:br>
            <a:endParaRPr lang="en-US" sz="2800">
              <a:ea typeface="ヒラギノ角ゴ ProN W3" charset="0"/>
              <a:cs typeface="ヒラギノ角ゴ ProN W3" charset="0"/>
            </a:endParaRPr>
          </a:p>
        </p:txBody>
      </p:sp>
      <p:sp>
        <p:nvSpPr>
          <p:cNvPr id="6" name="Rectangle 5">
            <a:extLst>
              <a:ext uri="{FF2B5EF4-FFF2-40B4-BE49-F238E27FC236}">
                <a16:creationId xmlns:a16="http://schemas.microsoft.com/office/drawing/2014/main" id="{41808C37-6593-384C-B6D6-3525BC55094D}"/>
              </a:ext>
            </a:extLst>
          </p:cNvPr>
          <p:cNvSpPr/>
          <p:nvPr/>
        </p:nvSpPr>
        <p:spPr>
          <a:xfrm>
            <a:off x="6735336" y="5808494"/>
            <a:ext cx="6045080" cy="523220"/>
          </a:xfrm>
          <a:prstGeom prst="rect">
            <a:avLst/>
          </a:prstGeom>
        </p:spPr>
        <p:txBody>
          <a:bodyPr wrap="square">
            <a:spAutoFit/>
          </a:bodyPr>
          <a:lstStyle/>
          <a:p>
            <a:r>
              <a:rPr lang="en-BE" sz="2800">
                <a:solidFill>
                  <a:srgbClr val="0070C0"/>
                </a:solidFill>
              </a:rPr>
              <a:t>What is the benefit of delayed acks ?</a:t>
            </a:r>
          </a:p>
        </p:txBody>
      </p:sp>
      <p:sp>
        <p:nvSpPr>
          <p:cNvPr id="2" name="Rectangle 1">
            <a:extLst>
              <a:ext uri="{FF2B5EF4-FFF2-40B4-BE49-F238E27FC236}">
                <a16:creationId xmlns:a16="http://schemas.microsoft.com/office/drawing/2014/main" id="{985BD750-CF3F-7256-847E-783701256547}"/>
              </a:ext>
            </a:extLst>
          </p:cNvPr>
          <p:cNvSpPr/>
          <p:nvPr/>
        </p:nvSpPr>
        <p:spPr>
          <a:xfrm>
            <a:off x="7301287" y="4700498"/>
            <a:ext cx="577402" cy="1107996"/>
          </a:xfrm>
          <a:prstGeom prst="rect">
            <a:avLst/>
          </a:prstGeom>
          <a:noFill/>
          <a:ln>
            <a:noFill/>
          </a:ln>
        </p:spPr>
        <p:txBody>
          <a:bodyPr wrap="none" lIns="91440" tIns="45720" rIns="91440" bIns="45720">
            <a:spAutoFit/>
          </a:bodyPr>
          <a:lstStyle/>
          <a:p>
            <a:pPr algn="ctr"/>
            <a:r>
              <a:rPr lang="en-US" sz="6600" b="1" cap="none" spc="0">
                <a:ln w="0"/>
                <a:solidFill>
                  <a:srgbClr val="00B0F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303257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ChangeArrowheads="1"/>
          </p:cNvSpPr>
          <p:nvPr>
            <p:ph type="title"/>
          </p:nvPr>
        </p:nvSpPr>
        <p:spPr>
          <a:ln/>
        </p:spPr>
        <p:txBody>
          <a:bodyPr/>
          <a:lstStyle/>
          <a:p>
            <a:r>
              <a:rPr lang="en-US"/>
              <a:t>When to send a segment with data ?</a:t>
            </a:r>
          </a:p>
        </p:txBody>
      </p:sp>
      <p:sp>
        <p:nvSpPr>
          <p:cNvPr id="41986" name="Rectangle 2"/>
          <p:cNvSpPr>
            <a:spLocks noGrp="1" noChangeArrowheads="1"/>
          </p:cNvSpPr>
          <p:nvPr>
            <p:ph type="body" idx="1"/>
          </p:nvPr>
        </p:nvSpPr>
        <p:spPr>
          <a:ln/>
        </p:spPr>
        <p:txBody>
          <a:bodyPr/>
          <a:lstStyle/>
          <a:p>
            <a:pPr marL="654837"/>
            <a:r>
              <a:rPr lang="en-US"/>
              <a:t>When should a segment be sent ?</a:t>
            </a:r>
          </a:p>
          <a:p>
            <a:pPr marL="982256" lvl="1"/>
            <a:r>
              <a:rPr lang="en-US"/>
              <a:t>Option 1 </a:t>
            </a:r>
          </a:p>
          <a:p>
            <a:pPr marL="1309675" lvl="2"/>
            <a:r>
              <a:rPr lang="en-US"/>
              <a:t>After each </a:t>
            </a:r>
            <a:r>
              <a:rPr lang="en-US">
                <a:latin typeface="Courier"/>
                <a:cs typeface="Courier"/>
              </a:rPr>
              <a:t>write</a:t>
            </a:r>
            <a:r>
              <a:rPr lang="en-US"/>
              <a:t> system call </a:t>
            </a:r>
          </a:p>
          <a:p>
            <a:pPr marL="1637094" lvl="3"/>
            <a:r>
              <a:rPr lang="en-US"/>
              <a:t>Lowest delay for application</a:t>
            </a:r>
            <a:br>
              <a:rPr lang="en-US"/>
            </a:br>
            <a:endParaRPr lang="en-US"/>
          </a:p>
          <a:p>
            <a:pPr marL="982256" lvl="1"/>
            <a:r>
              <a:rPr lang="en-US"/>
              <a:t>Option 2 </a:t>
            </a:r>
          </a:p>
          <a:p>
            <a:pPr marL="1309675" lvl="2"/>
            <a:r>
              <a:rPr lang="en-US"/>
              <a:t>When there is a full segment of data</a:t>
            </a:r>
          </a:p>
          <a:p>
            <a:pPr marL="1637094" lvl="3"/>
            <a:r>
              <a:rPr lang="en-US"/>
              <a:t>Lowest overhead for network</a:t>
            </a:r>
          </a:p>
        </p:txBody>
      </p:sp>
    </p:spTree>
    <p:extLst>
      <p:ext uri="{BB962C8B-B14F-4D97-AF65-F5344CB8AC3E}">
        <p14:creationId xmlns:p14="http://schemas.microsoft.com/office/powerpoint/2010/main" val="2797493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Grp="1" noChangeArrowheads="1"/>
          </p:cNvSpPr>
          <p:nvPr>
            <p:ph type="title"/>
          </p:nvPr>
        </p:nvSpPr>
        <p:spPr>
          <a:ln/>
        </p:spPr>
        <p:txBody>
          <a:bodyPr/>
          <a:lstStyle/>
          <a:p>
            <a:r>
              <a:rPr lang="en-US"/>
              <a:t>Nagle algorithm</a:t>
            </a:r>
          </a:p>
        </p:txBody>
      </p:sp>
      <p:sp>
        <p:nvSpPr>
          <p:cNvPr id="43010" name="Rectangle 2"/>
          <p:cNvSpPr>
            <a:spLocks noGrp="1" noChangeArrowheads="1"/>
          </p:cNvSpPr>
          <p:nvPr>
            <p:ph type="body" idx="1"/>
          </p:nvPr>
        </p:nvSpPr>
        <p:spPr>
          <a:ln/>
        </p:spPr>
        <p:txBody>
          <a:bodyPr/>
          <a:lstStyle/>
          <a:p>
            <a:pPr marL="654837"/>
            <a:r>
              <a:rPr lang="en-US"/>
              <a:t>A new data segment can be sent if either</a:t>
            </a:r>
          </a:p>
          <a:p>
            <a:pPr marL="982256" lvl="1"/>
            <a:r>
              <a:rPr lang="en-US"/>
              <a:t>This is a full segment (MSS bytes)</a:t>
            </a:r>
          </a:p>
          <a:p>
            <a:pPr marL="982256" lvl="1"/>
            <a:r>
              <a:rPr lang="en-US"/>
              <a:t>There are no unacknowledged bytes</a:t>
            </a:r>
            <a:br>
              <a:rPr lang="en-US"/>
            </a:br>
            <a:endParaRPr lang="en-US"/>
          </a:p>
        </p:txBody>
      </p:sp>
      <p:sp>
        <p:nvSpPr>
          <p:cNvPr id="3" name="TextBox 2">
            <a:extLst>
              <a:ext uri="{FF2B5EF4-FFF2-40B4-BE49-F238E27FC236}">
                <a16:creationId xmlns:a16="http://schemas.microsoft.com/office/drawing/2014/main" id="{82982F02-CE38-9AC5-FC11-CBEA5DAC3094}"/>
              </a:ext>
            </a:extLst>
          </p:cNvPr>
          <p:cNvSpPr txBox="1"/>
          <p:nvPr/>
        </p:nvSpPr>
        <p:spPr>
          <a:xfrm>
            <a:off x="3536156" y="6308209"/>
            <a:ext cx="6100762" cy="369332"/>
          </a:xfrm>
          <a:prstGeom prst="rect">
            <a:avLst/>
          </a:prstGeom>
          <a:noFill/>
        </p:spPr>
        <p:txBody>
          <a:bodyPr wrap="square">
            <a:spAutoFit/>
          </a:bodyPr>
          <a:lstStyle/>
          <a:p>
            <a:r>
              <a:rPr lang="en-BE"/>
              <a:t>https://www.rfc-editor.org/rfc/rfc896</a:t>
            </a:r>
          </a:p>
        </p:txBody>
      </p:sp>
      <p:pic>
        <p:nvPicPr>
          <p:cNvPr id="2" name="Picture 1">
            <a:extLst>
              <a:ext uri="{FF2B5EF4-FFF2-40B4-BE49-F238E27FC236}">
                <a16:creationId xmlns:a16="http://schemas.microsoft.com/office/drawing/2014/main" id="{299B4059-B527-BC36-9737-A05ACB0DEB53}"/>
              </a:ext>
            </a:extLst>
          </p:cNvPr>
          <p:cNvPicPr>
            <a:picLocks noChangeAspect="1"/>
          </p:cNvPicPr>
          <p:nvPr/>
        </p:nvPicPr>
        <p:blipFill>
          <a:blip r:embed="rId2"/>
          <a:stretch>
            <a:fillRect/>
          </a:stretch>
        </p:blipFill>
        <p:spPr>
          <a:xfrm>
            <a:off x="4584700" y="3658870"/>
            <a:ext cx="6769100" cy="2222500"/>
          </a:xfrm>
          <a:prstGeom prst="rect">
            <a:avLst/>
          </a:prstGeom>
        </p:spPr>
      </p:pic>
    </p:spTree>
    <p:extLst>
      <p:ext uri="{BB962C8B-B14F-4D97-AF65-F5344CB8AC3E}">
        <p14:creationId xmlns:p14="http://schemas.microsoft.com/office/powerpoint/2010/main" val="921079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0272" y="1214438"/>
            <a:ext cx="7158633" cy="4955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44034" name="Rectangle 2"/>
          <p:cNvSpPr>
            <a:spLocks noGrp="1" noChangeArrowheads="1"/>
          </p:cNvSpPr>
          <p:nvPr>
            <p:ph type="title"/>
          </p:nvPr>
        </p:nvSpPr>
        <p:spPr>
          <a:ln/>
        </p:spPr>
        <p:txBody>
          <a:bodyPr/>
          <a:lstStyle/>
          <a:p>
            <a:r>
              <a:rPr lang="en-US"/>
              <a:t>Observed IP packets</a:t>
            </a:r>
          </a:p>
        </p:txBody>
      </p:sp>
      <p:sp>
        <p:nvSpPr>
          <p:cNvPr id="44035" name="Rectangle 3"/>
          <p:cNvSpPr>
            <a:spLocks/>
          </p:cNvSpPr>
          <p:nvPr/>
        </p:nvSpPr>
        <p:spPr bwMode="auto">
          <a:xfrm>
            <a:off x="3706565" y="6197203"/>
            <a:ext cx="4435104" cy="2880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29935" bIns="0">
            <a:spAutoFit/>
          </a:bodyPr>
          <a:lstStyle/>
          <a:p>
            <a:pPr marL="29234">
              <a:lnSpc>
                <a:spcPct val="93000"/>
              </a:lnSpc>
            </a:pPr>
            <a:r>
              <a:rPr lang="en-US" sz="1000" u="sng">
                <a:latin typeface="Helvetica" charset="0"/>
                <a:ea typeface="ＭＳ Ｐゴシック" charset="0"/>
                <a:cs typeface="Helvetica" charset="0"/>
                <a:sym typeface="Helvetica" charset="0"/>
                <a:hlinkClick r:id="rId3"/>
              </a:rPr>
              <a:t>http://www.caida.org/research/traffic-analysis/pkt_size_distribution/graphs.xml</a:t>
            </a:r>
            <a:endParaRPr lang="en-US" sz="1000">
              <a:latin typeface="Helvetica" charset="0"/>
              <a:ea typeface="ＭＳ Ｐゴシック" charset="0"/>
              <a:cs typeface="Helvetica" charset="0"/>
              <a:sym typeface="Helvetica" charset="0"/>
            </a:endParaRPr>
          </a:p>
          <a:p>
            <a:pPr marL="29234">
              <a:lnSpc>
                <a:spcPct val="93000"/>
              </a:lnSpc>
            </a:pPr>
            <a:endParaRPr lang="en-US" sz="1000">
              <a:latin typeface="Helvetica" charset="0"/>
              <a:ea typeface="ＭＳ Ｐゴシック" charset="0"/>
              <a:cs typeface="Helvetica" charset="0"/>
              <a:sym typeface="Helvetica" charset="0"/>
            </a:endParaRPr>
          </a:p>
        </p:txBody>
      </p:sp>
    </p:spTree>
    <p:extLst>
      <p:ext uri="{BB962C8B-B14F-4D97-AF65-F5344CB8AC3E}">
        <p14:creationId xmlns:p14="http://schemas.microsoft.com/office/powerpoint/2010/main" val="1263884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a:t>TCP Timestamps extension </a:t>
            </a:r>
          </a:p>
        </p:txBody>
      </p:sp>
      <p:sp>
        <p:nvSpPr>
          <p:cNvPr id="3" name="Espace réservé du contenu 2"/>
          <p:cNvSpPr>
            <a:spLocks noGrp="1"/>
          </p:cNvSpPr>
          <p:nvPr>
            <p:ph idx="1"/>
          </p:nvPr>
        </p:nvSpPr>
        <p:spPr/>
        <p:txBody>
          <a:bodyPr/>
          <a:lstStyle/>
          <a:p>
            <a:r>
              <a:rPr lang="en-GB"/>
              <a:t>Objective </a:t>
            </a:r>
          </a:p>
          <a:p>
            <a:pPr lvl="1"/>
            <a:r>
              <a:rPr lang="en-GB"/>
              <a:t>Add two 32 bits timestamps to each TCP segment</a:t>
            </a:r>
          </a:p>
          <a:p>
            <a:pPr lvl="2"/>
            <a:r>
              <a:rPr lang="en-GB" err="1"/>
              <a:t>TSVal</a:t>
            </a:r>
            <a:r>
              <a:rPr lang="en-GB"/>
              <a:t> is the current timestamp of the sender when sending the segment</a:t>
            </a:r>
          </a:p>
          <a:p>
            <a:pPr lvl="2"/>
            <a:r>
              <a:rPr lang="en-GB" err="1"/>
              <a:t>TSecr</a:t>
            </a:r>
            <a:r>
              <a:rPr lang="en-GB"/>
              <a:t> is the last timestamp received from the remote host</a:t>
            </a:r>
            <a:br>
              <a:rPr lang="en-GB"/>
            </a:br>
            <a:endParaRPr lang="en-GB"/>
          </a:p>
          <a:p>
            <a:r>
              <a:rPr lang="en-GB"/>
              <a:t>Two different roles</a:t>
            </a:r>
          </a:p>
          <a:p>
            <a:pPr lvl="1"/>
            <a:r>
              <a:rPr lang="en-GB"/>
              <a:t>Improve </a:t>
            </a:r>
            <a:r>
              <a:rPr lang="en-GB" err="1"/>
              <a:t>rtt</a:t>
            </a:r>
            <a:r>
              <a:rPr lang="en-GB"/>
              <a:t> measurements </a:t>
            </a:r>
          </a:p>
          <a:p>
            <a:pPr lvl="1"/>
            <a:r>
              <a:rPr lang="en-GB"/>
              <a:t>Protection Against Wrapped </a:t>
            </a:r>
            <a:br>
              <a:rPr lang="en-GB"/>
            </a:br>
            <a:r>
              <a:rPr lang="en-GB"/>
              <a:t>Sequence Numbers (PAWS)</a:t>
            </a:r>
          </a:p>
        </p:txBody>
      </p:sp>
      <p:pic>
        <p:nvPicPr>
          <p:cNvPr id="4" name="Picture 3">
            <a:extLst>
              <a:ext uri="{FF2B5EF4-FFF2-40B4-BE49-F238E27FC236}">
                <a16:creationId xmlns:a16="http://schemas.microsoft.com/office/drawing/2014/main" id="{43261F36-D4C4-D96C-223D-C61DCF83AEFD}"/>
              </a:ext>
            </a:extLst>
          </p:cNvPr>
          <p:cNvPicPr>
            <a:picLocks noChangeAspect="1"/>
          </p:cNvPicPr>
          <p:nvPr/>
        </p:nvPicPr>
        <p:blipFill>
          <a:blip r:embed="rId2"/>
          <a:stretch>
            <a:fillRect/>
          </a:stretch>
        </p:blipFill>
        <p:spPr>
          <a:xfrm>
            <a:off x="6528340" y="3429000"/>
            <a:ext cx="5480779" cy="3429000"/>
          </a:xfrm>
          <a:prstGeom prst="rect">
            <a:avLst/>
          </a:prstGeom>
        </p:spPr>
      </p:pic>
    </p:spTree>
    <p:extLst>
      <p:ext uri="{BB962C8B-B14F-4D97-AF65-F5344CB8AC3E}">
        <p14:creationId xmlns:p14="http://schemas.microsoft.com/office/powerpoint/2010/main" val="509312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Line 2"/>
          <p:cNvSpPr>
            <a:spLocks noChangeShapeType="1"/>
          </p:cNvSpPr>
          <p:nvPr/>
        </p:nvSpPr>
        <p:spPr bwMode="auto">
          <a:xfrm flipH="1">
            <a:off x="4649764" y="2455665"/>
            <a:ext cx="8465" cy="2467943"/>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24577" name="Rectangle 1"/>
          <p:cNvSpPr>
            <a:spLocks noGrp="1" noChangeArrowheads="1"/>
          </p:cNvSpPr>
          <p:nvPr>
            <p:ph type="title"/>
          </p:nvPr>
        </p:nvSpPr>
        <p:spPr>
          <a:xfrm>
            <a:off x="885825" y="361094"/>
            <a:ext cx="9489646" cy="1213322"/>
          </a:xfrm>
          <a:ln/>
        </p:spPr>
        <p:txBody>
          <a:bodyPr>
            <a:normAutofit fontScale="90000"/>
          </a:bodyPr>
          <a:lstStyle/>
          <a:p>
            <a:pPr>
              <a:lnSpc>
                <a:spcPct val="84000"/>
              </a:lnSpc>
              <a:tabLst>
                <a:tab pos="692257" algn="l"/>
                <a:tab pos="1375159" algn="l"/>
                <a:tab pos="2067415" algn="l"/>
                <a:tab pos="2750317" algn="l"/>
                <a:tab pos="3442574" algn="l"/>
                <a:tab pos="4125476" algn="l"/>
                <a:tab pos="4817732" algn="l"/>
                <a:tab pos="5500634" algn="l"/>
                <a:tab pos="6192891" algn="l"/>
                <a:tab pos="6875793" algn="l"/>
                <a:tab pos="7521275" algn="l"/>
              </a:tabLst>
            </a:pPr>
            <a:r>
              <a:rPr lang="en-US"/>
              <a:t>Negotiating the utilization of </a:t>
            </a:r>
            <a:br>
              <a:rPr lang="en-US"/>
            </a:br>
            <a:r>
              <a:rPr lang="en-US"/>
              <a:t>TCP Timestamps</a:t>
            </a:r>
          </a:p>
        </p:txBody>
      </p:sp>
      <p:sp>
        <p:nvSpPr>
          <p:cNvPr id="24579" name="Line 3"/>
          <p:cNvSpPr>
            <a:spLocks noChangeShapeType="1"/>
          </p:cNvSpPr>
          <p:nvPr/>
        </p:nvSpPr>
        <p:spPr bwMode="auto">
          <a:xfrm>
            <a:off x="7556748" y="2433340"/>
            <a:ext cx="1210" cy="263649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grpSp>
        <p:nvGrpSpPr>
          <p:cNvPr id="24580" name="Group 4"/>
          <p:cNvGrpSpPr>
            <a:grpSpLocks/>
          </p:cNvGrpSpPr>
          <p:nvPr/>
        </p:nvGrpSpPr>
        <p:grpSpPr bwMode="auto">
          <a:xfrm>
            <a:off x="4695713" y="4051091"/>
            <a:ext cx="2861035" cy="517922"/>
            <a:chOff x="0" y="0"/>
            <a:chExt cx="2366" cy="464"/>
          </a:xfrm>
        </p:grpSpPr>
        <p:sp>
          <p:nvSpPr>
            <p:cNvPr id="24581" name="Line 5"/>
            <p:cNvSpPr>
              <a:spLocks noChangeShapeType="1"/>
            </p:cNvSpPr>
            <p:nvPr/>
          </p:nvSpPr>
          <p:spPr bwMode="auto">
            <a:xfrm>
              <a:off x="0" y="0"/>
              <a:ext cx="2366" cy="464"/>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24582" name="Group 6"/>
            <p:cNvGrpSpPr>
              <a:grpSpLocks/>
            </p:cNvGrpSpPr>
            <p:nvPr/>
          </p:nvGrpSpPr>
          <p:grpSpPr bwMode="auto">
            <a:xfrm>
              <a:off x="307" y="15"/>
              <a:ext cx="1893" cy="352"/>
              <a:chOff x="0" y="-80"/>
              <a:chExt cx="1893" cy="352"/>
            </a:xfrm>
          </p:grpSpPr>
          <p:sp>
            <p:nvSpPr>
              <p:cNvPr id="24583" name="Rectangle 7"/>
              <p:cNvSpPr>
                <a:spLocks/>
              </p:cNvSpPr>
              <p:nvPr/>
            </p:nvSpPr>
            <p:spPr bwMode="auto">
              <a:xfrm>
                <a:off x="0" y="0"/>
                <a:ext cx="1893" cy="190"/>
              </a:xfrm>
              <a:prstGeom prst="rect">
                <a:avLst/>
              </a:prstGeom>
              <a:solidFill>
                <a:schemeClr val="bg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24584" name="Rectangle 8"/>
              <p:cNvSpPr>
                <a:spLocks/>
              </p:cNvSpPr>
              <p:nvPr/>
            </p:nvSpPr>
            <p:spPr bwMode="auto">
              <a:xfrm>
                <a:off x="9" y="-80"/>
                <a:ext cx="1734" cy="352"/>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Lst>
                </a:pPr>
                <a:r>
                  <a:rPr lang="en-US" sz="1500">
                    <a:latin typeface="Helvetica" charset="0"/>
                    <a:ea typeface="ＭＳ Ｐゴシック" charset="0"/>
                    <a:cs typeface="Helvetica" charset="0"/>
                    <a:sym typeface="Helvetica" charset="0"/>
                  </a:rPr>
                  <a:t>ACK(seq=</a:t>
                </a:r>
                <a:r>
                  <a:rPr lang="en-US" sz="1500">
                    <a:solidFill>
                      <a:srgbClr val="FF0000"/>
                    </a:solidFill>
                    <a:latin typeface="Helvetica" charset="0"/>
                    <a:ea typeface="ＭＳ Ｐゴシック" charset="0"/>
                    <a:cs typeface="Helvetica" charset="0"/>
                    <a:sym typeface="Helvetica" charset="0"/>
                  </a:rPr>
                  <a:t>x+1</a:t>
                </a:r>
                <a:r>
                  <a:rPr lang="en-US" sz="1500">
                    <a:latin typeface="Helvetica" charset="0"/>
                    <a:ea typeface="ＭＳ Ｐゴシック" charset="0"/>
                    <a:cs typeface="Helvetica" charset="0"/>
                    <a:sym typeface="Helvetica" charset="0"/>
                  </a:rPr>
                  <a:t>, ack=</a:t>
                </a:r>
                <a:r>
                  <a:rPr lang="en-US" sz="1500">
                    <a:solidFill>
                      <a:srgbClr val="0000FF"/>
                    </a:solidFill>
                    <a:latin typeface="Helvetica" charset="0"/>
                    <a:ea typeface="ＭＳ Ｐゴシック" charset="0"/>
                    <a:cs typeface="Helvetica" charset="0"/>
                    <a:sym typeface="Helvetica" charset="0"/>
                  </a:rPr>
                  <a:t>y+1</a:t>
                </a:r>
                <a:r>
                  <a:rPr lang="en-US" sz="1500">
                    <a:latin typeface="Helvetica" charset="0"/>
                    <a:ea typeface="ＭＳ Ｐゴシック" charset="0"/>
                    <a:cs typeface="Helvetica" charset="0"/>
                    <a:sym typeface="Helvetica" charset="0"/>
                  </a:rPr>
                  <a:t>)</a:t>
                </a:r>
              </a:p>
              <a:p>
                <a:pPr>
                  <a:lnSpc>
                    <a:spcPct val="84000"/>
                  </a:lnSpc>
                  <a:tabLst>
                    <a:tab pos="692257" algn="l"/>
                    <a:tab pos="1375159" algn="l"/>
                    <a:tab pos="2067415" algn="l"/>
                    <a:tab pos="2740962" algn="l"/>
                  </a:tabLst>
                </a:pPr>
                <a:r>
                  <a:rPr lang="en-US" sz="1500" err="1">
                    <a:latin typeface="Helvetica" charset="0"/>
                    <a:ea typeface="ＭＳ Ｐゴシック" charset="0"/>
                    <a:cs typeface="Helvetica" charset="0"/>
                    <a:sym typeface="Helvetica" charset="0"/>
                  </a:rPr>
                  <a:t>Tsval</a:t>
                </a:r>
                <a:r>
                  <a:rPr lang="en-US" sz="1500">
                    <a:latin typeface="Helvetica" charset="0"/>
                    <a:ea typeface="ＭＳ Ｐゴシック" charset="0"/>
                    <a:cs typeface="Helvetica" charset="0"/>
                    <a:sym typeface="Helvetica" charset="0"/>
                  </a:rPr>
                  <a:t>=124, </a:t>
                </a:r>
                <a:r>
                  <a:rPr lang="en-US" sz="1500" err="1">
                    <a:latin typeface="Helvetica" charset="0"/>
                    <a:ea typeface="ＭＳ Ｐゴシック" charset="0"/>
                    <a:cs typeface="Helvetica" charset="0"/>
                    <a:sym typeface="Helvetica" charset="0"/>
                  </a:rPr>
                  <a:t>Tsecr</a:t>
                </a:r>
                <a:r>
                  <a:rPr lang="en-US" sz="1500">
                    <a:latin typeface="Helvetica" charset="0"/>
                    <a:ea typeface="ＭＳ Ｐゴシック" charset="0"/>
                    <a:cs typeface="Helvetica" charset="0"/>
                    <a:sym typeface="Helvetica" charset="0"/>
                  </a:rPr>
                  <a:t>=789</a:t>
                </a:r>
              </a:p>
            </p:txBody>
          </p:sp>
        </p:grpSp>
      </p:grpSp>
      <p:grpSp>
        <p:nvGrpSpPr>
          <p:cNvPr id="24591" name="Group 15"/>
          <p:cNvGrpSpPr>
            <a:grpSpLocks/>
          </p:cNvGrpSpPr>
          <p:nvPr/>
        </p:nvGrpSpPr>
        <p:grpSpPr bwMode="auto">
          <a:xfrm>
            <a:off x="4681203" y="3312915"/>
            <a:ext cx="2838059" cy="586011"/>
            <a:chOff x="126" y="5"/>
            <a:chExt cx="2347" cy="525"/>
          </a:xfrm>
        </p:grpSpPr>
        <p:sp>
          <p:nvSpPr>
            <p:cNvPr id="24592" name="Line 16"/>
            <p:cNvSpPr>
              <a:spLocks noChangeShapeType="1"/>
            </p:cNvSpPr>
            <p:nvPr/>
          </p:nvSpPr>
          <p:spPr bwMode="auto">
            <a:xfrm flipH="1">
              <a:off x="126" y="58"/>
              <a:ext cx="2347" cy="44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24595" name="Rectangle 19"/>
            <p:cNvSpPr>
              <a:spLocks/>
            </p:cNvSpPr>
            <p:nvPr/>
          </p:nvSpPr>
          <p:spPr bwMode="auto">
            <a:xfrm>
              <a:off x="298" y="5"/>
              <a:ext cx="1929" cy="525"/>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Lst>
              </a:pPr>
              <a:r>
                <a:rPr lang="en-US" sz="1500">
                  <a:latin typeface="Helvetica" charset="0"/>
                  <a:ea typeface="ＭＳ Ｐゴシック" charset="0"/>
                  <a:cs typeface="Helvetica" charset="0"/>
                  <a:sym typeface="Helvetica" charset="0"/>
                </a:rPr>
                <a:t>SYN+ACK(ack=</a:t>
              </a:r>
              <a:r>
                <a:rPr lang="en-US" sz="1500">
                  <a:solidFill>
                    <a:srgbClr val="FF0000"/>
                  </a:solidFill>
                  <a:latin typeface="Helvetica" charset="0"/>
                  <a:ea typeface="ＭＳ Ｐゴシック" charset="0"/>
                  <a:cs typeface="Helvetica" charset="0"/>
                  <a:sym typeface="Helvetica" charset="0"/>
                </a:rPr>
                <a:t>x+1</a:t>
              </a:r>
              <a:r>
                <a:rPr lang="en-US" sz="1500">
                  <a:latin typeface="Helvetica" charset="0"/>
                  <a:ea typeface="ＭＳ Ｐゴシック" charset="0"/>
                  <a:cs typeface="Helvetica" charset="0"/>
                  <a:sym typeface="Helvetica" charset="0"/>
                </a:rPr>
                <a:t>,seq=</a:t>
              </a:r>
              <a:r>
                <a:rPr lang="en-US" sz="1500">
                  <a:solidFill>
                    <a:srgbClr val="0000FF"/>
                  </a:solidFill>
                  <a:latin typeface="Helvetica" charset="0"/>
                  <a:ea typeface="ＭＳ Ｐゴシック" charset="0"/>
                  <a:cs typeface="Helvetica" charset="0"/>
                  <a:sym typeface="Helvetica" charset="0"/>
                </a:rPr>
                <a:t>y</a:t>
              </a:r>
              <a:r>
                <a:rPr lang="en-US" sz="1500">
                  <a:latin typeface="Helvetica" charset="0"/>
                  <a:ea typeface="ＭＳ Ｐゴシック" charset="0"/>
                  <a:cs typeface="Helvetica" charset="0"/>
                  <a:sym typeface="Helvetica" charset="0"/>
                </a:rPr>
                <a:t>)</a:t>
              </a:r>
            </a:p>
            <a:p>
              <a:pPr>
                <a:lnSpc>
                  <a:spcPct val="84000"/>
                </a:lnSpc>
                <a:tabLst>
                  <a:tab pos="692257" algn="l"/>
                  <a:tab pos="1375159" algn="l"/>
                  <a:tab pos="2067415" algn="l"/>
                  <a:tab pos="2740962" algn="l"/>
                </a:tabLst>
              </a:pPr>
              <a:r>
                <a:rPr lang="en-US" sz="1500" err="1">
                  <a:latin typeface="Helvetica" charset="0"/>
                  <a:ea typeface="ＭＳ Ｐゴシック" charset="0"/>
                  <a:cs typeface="Helvetica" charset="0"/>
                  <a:sym typeface="Helvetica" charset="0"/>
                </a:rPr>
                <a:t>TSval</a:t>
              </a:r>
              <a:r>
                <a:rPr lang="en-US" sz="1500">
                  <a:latin typeface="Helvetica" charset="0"/>
                  <a:ea typeface="ＭＳ Ｐゴシック" charset="0"/>
                  <a:cs typeface="Helvetica" charset="0"/>
                  <a:sym typeface="Helvetica" charset="0"/>
                </a:rPr>
                <a:t>=789, </a:t>
              </a:r>
              <a:r>
                <a:rPr lang="en-US" sz="1500" err="1">
                  <a:latin typeface="Helvetica" charset="0"/>
                  <a:ea typeface="ＭＳ Ｐゴシック" charset="0"/>
                  <a:cs typeface="Helvetica" charset="0"/>
                  <a:sym typeface="Helvetica" charset="0"/>
                </a:rPr>
                <a:t>TSecr</a:t>
              </a:r>
              <a:r>
                <a:rPr lang="en-US" sz="1500">
                  <a:latin typeface="Helvetica" charset="0"/>
                  <a:ea typeface="ＭＳ Ｐゴシック" charset="0"/>
                  <a:cs typeface="Helvetica" charset="0"/>
                  <a:sym typeface="Helvetica" charset="0"/>
                </a:rPr>
                <a:t>=123</a:t>
              </a:r>
              <a:endParaRPr lang="en-US" sz="1500" b="1">
                <a:solidFill>
                  <a:srgbClr val="FF2712"/>
                </a:solidFill>
                <a:latin typeface="Helvetica" charset="0"/>
                <a:ea typeface="ＭＳ Ｐゴシック" charset="0"/>
                <a:cs typeface="Helvetica" charset="0"/>
                <a:sym typeface="Helvetica" charset="0"/>
              </a:endParaRPr>
            </a:p>
            <a:p>
              <a:pPr>
                <a:lnSpc>
                  <a:spcPct val="84000"/>
                </a:lnSpc>
                <a:tabLst>
                  <a:tab pos="692257" algn="l"/>
                  <a:tab pos="1375159" algn="l"/>
                  <a:tab pos="2067415" algn="l"/>
                  <a:tab pos="2740962" algn="l"/>
                </a:tabLst>
              </a:pPr>
              <a:endParaRPr lang="en-US" sz="1500" b="1">
                <a:solidFill>
                  <a:srgbClr val="FF2712"/>
                </a:solidFill>
                <a:latin typeface="Helvetica" charset="0"/>
                <a:ea typeface="ＭＳ Ｐゴシック" charset="0"/>
                <a:cs typeface="Helvetica" charset="0"/>
                <a:sym typeface="Helvetica" charset="0"/>
              </a:endParaRPr>
            </a:p>
          </p:txBody>
        </p:sp>
      </p:grpSp>
      <p:sp>
        <p:nvSpPr>
          <p:cNvPr id="24601" name="Rectangle 25"/>
          <p:cNvSpPr>
            <a:spLocks/>
          </p:cNvSpPr>
          <p:nvPr/>
        </p:nvSpPr>
        <p:spPr bwMode="auto">
          <a:xfrm>
            <a:off x="1545675" y="2605805"/>
            <a:ext cx="2407710" cy="780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Initial sequence number (</a:t>
            </a:r>
            <a:r>
              <a:rPr lang="en-US" sz="1500" i="1">
                <a:solidFill>
                  <a:srgbClr val="FF0000"/>
                </a:solidFill>
                <a:latin typeface="Helvetica" charset="0"/>
                <a:ea typeface="ＭＳ Ｐゴシック" charset="0"/>
                <a:cs typeface="Helvetica" charset="0"/>
                <a:sym typeface="Helvetica" charset="0"/>
              </a:rPr>
              <a:t>x</a:t>
            </a:r>
            <a:r>
              <a:rPr lang="en-US" sz="1500" i="1">
                <a:latin typeface="Helvetica" charset="0"/>
                <a:ea typeface="ＭＳ Ｐゴシック" charset="0"/>
                <a:cs typeface="Helvetica" charset="0"/>
                <a:sym typeface="Helvetica" charset="0"/>
              </a:rPr>
              <a:t>)</a:t>
            </a:r>
          </a:p>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Current timestamp: 123</a:t>
            </a:r>
          </a:p>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Last timestamp received ?? </a:t>
            </a:r>
          </a:p>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endParaRPr lang="en-US" sz="1500" i="1">
              <a:latin typeface="Helvetica" charset="0"/>
              <a:ea typeface="ＭＳ Ｐゴシック" charset="0"/>
              <a:cs typeface="Helvetica" charset="0"/>
              <a:sym typeface="Helvetica" charset="0"/>
            </a:endParaRPr>
          </a:p>
        </p:txBody>
      </p:sp>
      <p:sp>
        <p:nvSpPr>
          <p:cNvPr id="24602" name="Rectangle 26"/>
          <p:cNvSpPr>
            <a:spLocks/>
          </p:cNvSpPr>
          <p:nvPr/>
        </p:nvSpPr>
        <p:spPr bwMode="auto">
          <a:xfrm>
            <a:off x="7778039" y="3406290"/>
            <a:ext cx="2568011" cy="974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Initial sequence number (</a:t>
            </a:r>
            <a:r>
              <a:rPr lang="en-US" sz="1500" i="1">
                <a:solidFill>
                  <a:srgbClr val="0000FF"/>
                </a:solidFill>
                <a:latin typeface="Helvetica" charset="0"/>
                <a:ea typeface="ＭＳ Ｐゴシック" charset="0"/>
                <a:cs typeface="Helvetica" charset="0"/>
                <a:sym typeface="Helvetica" charset="0"/>
              </a:rPr>
              <a:t>y</a:t>
            </a:r>
            <a:r>
              <a:rPr lang="en-US" sz="1500" i="1">
                <a:latin typeface="Helvetica" charset="0"/>
                <a:ea typeface="ＭＳ Ｐゴシック" charset="0"/>
                <a:cs typeface="Helvetica" charset="0"/>
                <a:sym typeface="Helvetica" charset="0"/>
              </a:rPr>
              <a:t>)</a:t>
            </a:r>
          </a:p>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Current timestamp: 789</a:t>
            </a:r>
          </a:p>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Last timestamp received : 123</a:t>
            </a:r>
          </a:p>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endParaRPr lang="en-US" sz="1500" i="1">
              <a:latin typeface="Helvetica" charset="0"/>
              <a:ea typeface="ＭＳ Ｐゴシック" charset="0"/>
              <a:cs typeface="Helvetica" charset="0"/>
              <a:sym typeface="Helvetica" charset="0"/>
            </a:endParaRPr>
          </a:p>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endParaRPr lang="en-US" sz="1500" i="1">
              <a:latin typeface="Helvetica" charset="0"/>
              <a:ea typeface="ＭＳ Ｐゴシック" charset="0"/>
              <a:cs typeface="Helvetica" charset="0"/>
              <a:sym typeface="Helvetica" charset="0"/>
            </a:endParaRPr>
          </a:p>
        </p:txBody>
      </p:sp>
      <p:grpSp>
        <p:nvGrpSpPr>
          <p:cNvPr id="24603" name="Group 27"/>
          <p:cNvGrpSpPr>
            <a:grpSpLocks/>
          </p:cNvGrpSpPr>
          <p:nvPr/>
        </p:nvGrpSpPr>
        <p:grpSpPr bwMode="auto">
          <a:xfrm>
            <a:off x="4735620" y="2742531"/>
            <a:ext cx="2861035" cy="519038"/>
            <a:chOff x="0" y="0"/>
            <a:chExt cx="2366" cy="464"/>
          </a:xfrm>
        </p:grpSpPr>
        <p:sp>
          <p:nvSpPr>
            <p:cNvPr id="24604" name="Line 28"/>
            <p:cNvSpPr>
              <a:spLocks noChangeShapeType="1"/>
            </p:cNvSpPr>
            <p:nvPr/>
          </p:nvSpPr>
          <p:spPr bwMode="auto">
            <a:xfrm>
              <a:off x="0" y="0"/>
              <a:ext cx="2366" cy="464"/>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24607" name="Rectangle 31"/>
            <p:cNvSpPr>
              <a:spLocks/>
            </p:cNvSpPr>
            <p:nvPr/>
          </p:nvSpPr>
          <p:spPr bwMode="auto">
            <a:xfrm>
              <a:off x="229" y="16"/>
              <a:ext cx="1634" cy="351"/>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65804" algn="l"/>
                </a:tabLst>
              </a:pPr>
              <a:r>
                <a:rPr lang="en-US" sz="1500">
                  <a:latin typeface="Helvetica" charset="0"/>
                  <a:ea typeface="ＭＳ Ｐゴシック" charset="0"/>
                  <a:cs typeface="Helvetica" charset="0"/>
                  <a:sym typeface="Helvetica" charset="0"/>
                </a:rPr>
                <a:t>SYN(seq=</a:t>
              </a:r>
              <a:r>
                <a:rPr lang="en-US" sz="1500">
                  <a:solidFill>
                    <a:srgbClr val="FF0000"/>
                  </a:solidFill>
                  <a:latin typeface="Helvetica" charset="0"/>
                  <a:ea typeface="ＭＳ Ｐゴシック" charset="0"/>
                  <a:cs typeface="Helvetica" charset="0"/>
                  <a:sym typeface="Helvetica" charset="0"/>
                </a:rPr>
                <a:t>x</a:t>
              </a:r>
              <a:r>
                <a:rPr lang="en-US" sz="1500">
                  <a:latin typeface="Helvetica" charset="0"/>
                  <a:ea typeface="ＭＳ Ｐゴシック" charset="0"/>
                  <a:cs typeface="Helvetica" charset="0"/>
                  <a:sym typeface="Helvetica" charset="0"/>
                </a:rPr>
                <a:t>)</a:t>
              </a:r>
            </a:p>
            <a:p>
              <a:pPr>
                <a:lnSpc>
                  <a:spcPct val="84000"/>
                </a:lnSpc>
                <a:tabLst>
                  <a:tab pos="692257" algn="l"/>
                  <a:tab pos="1365804" algn="l"/>
                </a:tabLst>
              </a:pPr>
              <a:r>
                <a:rPr lang="en-US" sz="1500" err="1">
                  <a:latin typeface="Helvetica" charset="0"/>
                  <a:ea typeface="ＭＳ Ｐゴシック" charset="0"/>
                  <a:cs typeface="Helvetica" charset="0"/>
                  <a:sym typeface="Helvetica" charset="0"/>
                </a:rPr>
                <a:t>TSval</a:t>
              </a:r>
              <a:r>
                <a:rPr lang="en-US" sz="1500">
                  <a:latin typeface="Helvetica" charset="0"/>
                  <a:ea typeface="ＭＳ Ｐゴシック" charset="0"/>
                  <a:cs typeface="Helvetica" charset="0"/>
                  <a:sym typeface="Helvetica" charset="0"/>
                </a:rPr>
                <a:t>=123, </a:t>
              </a:r>
              <a:r>
                <a:rPr lang="en-US" sz="1500" err="1">
                  <a:latin typeface="Helvetica" charset="0"/>
                  <a:ea typeface="ＭＳ Ｐゴシック" charset="0"/>
                  <a:cs typeface="Helvetica" charset="0"/>
                  <a:sym typeface="Helvetica" charset="0"/>
                </a:rPr>
                <a:t>TSecr</a:t>
              </a:r>
              <a:r>
                <a:rPr lang="en-US" sz="1500">
                  <a:latin typeface="Helvetica" charset="0"/>
                  <a:ea typeface="ＭＳ Ｐゴシック" charset="0"/>
                  <a:cs typeface="Helvetica" charset="0"/>
                  <a:sym typeface="Helvetica" charset="0"/>
                </a:rPr>
                <a:t>=456</a:t>
              </a:r>
              <a:endParaRPr lang="en-US" sz="1500" b="1">
                <a:solidFill>
                  <a:srgbClr val="FF2712"/>
                </a:solidFill>
                <a:latin typeface="Helvetica" charset="0"/>
                <a:ea typeface="ＭＳ Ｐゴシック" charset="0"/>
                <a:cs typeface="Helvetica" charset="0"/>
                <a:sym typeface="Helvetica" charset="0"/>
              </a:endParaRPr>
            </a:p>
          </p:txBody>
        </p:sp>
      </p:grpSp>
      <p:sp>
        <p:nvSpPr>
          <p:cNvPr id="2" name="Rectangle 26">
            <a:extLst>
              <a:ext uri="{FF2B5EF4-FFF2-40B4-BE49-F238E27FC236}">
                <a16:creationId xmlns:a16="http://schemas.microsoft.com/office/drawing/2014/main" id="{741D4640-B26E-BB1D-DE7A-B992916DC1FB}"/>
              </a:ext>
            </a:extLst>
          </p:cNvPr>
          <p:cNvSpPr>
            <a:spLocks/>
          </p:cNvSpPr>
          <p:nvPr/>
        </p:nvSpPr>
        <p:spPr bwMode="auto">
          <a:xfrm>
            <a:off x="7860655" y="4630328"/>
            <a:ext cx="2568011" cy="780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Current timestamp: 791</a:t>
            </a:r>
          </a:p>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Last timestamp received : 124</a:t>
            </a:r>
          </a:p>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endParaRPr lang="en-US" sz="1500" i="1">
              <a:latin typeface="Helvetica" charset="0"/>
              <a:ea typeface="ＭＳ Ｐゴシック" charset="0"/>
              <a:cs typeface="Helvetica" charset="0"/>
              <a:sym typeface="Helvetica" charset="0"/>
            </a:endParaRPr>
          </a:p>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endParaRPr lang="en-US" sz="1500" i="1">
              <a:latin typeface="Helvetica" charset="0"/>
              <a:ea typeface="ＭＳ Ｐゴシック" charset="0"/>
              <a:cs typeface="Helvetica" charset="0"/>
              <a:sym typeface="Helvetica" charset="0"/>
            </a:endParaRPr>
          </a:p>
        </p:txBody>
      </p:sp>
      <p:sp>
        <p:nvSpPr>
          <p:cNvPr id="3" name="Rectangle 25">
            <a:extLst>
              <a:ext uri="{FF2B5EF4-FFF2-40B4-BE49-F238E27FC236}">
                <a16:creationId xmlns:a16="http://schemas.microsoft.com/office/drawing/2014/main" id="{DC3353E2-59B3-5ADB-5E18-22CF2E71247B}"/>
              </a:ext>
            </a:extLst>
          </p:cNvPr>
          <p:cNvSpPr>
            <a:spLocks/>
          </p:cNvSpPr>
          <p:nvPr/>
        </p:nvSpPr>
        <p:spPr bwMode="auto">
          <a:xfrm>
            <a:off x="1538456" y="3962389"/>
            <a:ext cx="2462213" cy="5863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Current timestamp: 124</a:t>
            </a:r>
          </a:p>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Last timestamp received 123</a:t>
            </a:r>
          </a:p>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endParaRPr lang="en-US" sz="1500" i="1">
              <a:latin typeface="Helvetica" charset="0"/>
              <a:ea typeface="ＭＳ Ｐゴシック" charset="0"/>
              <a:cs typeface="Helvetica" charset="0"/>
              <a:sym typeface="Helvetica" charset="0"/>
            </a:endParaRPr>
          </a:p>
        </p:txBody>
      </p:sp>
    </p:spTree>
    <p:extLst>
      <p:ext uri="{BB962C8B-B14F-4D97-AF65-F5344CB8AC3E}">
        <p14:creationId xmlns:p14="http://schemas.microsoft.com/office/powerpoint/2010/main" val="17148579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24603"/>
                                        </p:tgtEl>
                                        <p:attrNameLst>
                                          <p:attrName>style.visibility</p:attrName>
                                        </p:attrNameLst>
                                      </p:cBhvr>
                                      <p:to>
                                        <p:strVal val="visible"/>
                                      </p:to>
                                    </p:set>
                                    <p:animEffect transition="in" filter="wipe(left)">
                                      <p:cBhvr>
                                        <p:cTn id="7" dur="500"/>
                                        <p:tgtEl>
                                          <p:spTgt spid="24603"/>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2460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2" fill="hold" nodeType="clickEffect">
                                  <p:stCondLst>
                                    <p:cond delay="0"/>
                                  </p:stCondLst>
                                  <p:childTnLst>
                                    <p:set>
                                      <p:cBhvr>
                                        <p:cTn id="14" dur="1" fill="hold">
                                          <p:stCondLst>
                                            <p:cond delay="0"/>
                                          </p:stCondLst>
                                        </p:cTn>
                                        <p:tgtEl>
                                          <p:spTgt spid="24591"/>
                                        </p:tgtEl>
                                        <p:attrNameLst>
                                          <p:attrName>style.visibility</p:attrName>
                                        </p:attrNameLst>
                                      </p:cBhvr>
                                      <p:to>
                                        <p:strVal val="visible"/>
                                      </p:to>
                                    </p:set>
                                    <p:animEffect transition="in" filter="wipe(right)">
                                      <p:cBhvr>
                                        <p:cTn id="15" dur="500"/>
                                        <p:tgtEl>
                                          <p:spTgt spid="24591"/>
                                        </p:tgtEl>
                                      </p:cBhvr>
                                    </p:animEffect>
                                  </p:childTnLst>
                                </p:cTn>
                              </p:par>
                            </p:childTnLst>
                          </p:cTn>
                        </p:par>
                        <p:par>
                          <p:cTn id="16" fill="hold" nodeType="afterGroup">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24602"/>
                                        </p:tgtEl>
                                        <p:attrNameLst>
                                          <p:attrName>style.visibility</p:attrName>
                                        </p:attrNameLst>
                                      </p:cBhvr>
                                      <p:to>
                                        <p:strVal val="visible"/>
                                      </p:to>
                                    </p:set>
                                  </p:childTnLst>
                                </p:cTn>
                              </p:par>
                            </p:childTnLst>
                          </p:cTn>
                        </p:par>
                      </p:childTnLst>
                    </p:cTn>
                  </p:par>
                  <p:par>
                    <p:cTn id="19" fill="hold">
                      <p:stCondLst>
                        <p:cond delay="indefinite"/>
                      </p:stCondLst>
                      <p:childTnLst>
                        <p:par>
                          <p:cTn id="20" fill="hold" nodeType="after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24580"/>
                                        </p:tgtEl>
                                        <p:attrNameLst>
                                          <p:attrName>style.visibility</p:attrName>
                                        </p:attrNameLst>
                                      </p:cBhvr>
                                      <p:to>
                                        <p:strVal val="visible"/>
                                      </p:to>
                                    </p:set>
                                    <p:animEffect transition="in" filter="wipe(left)">
                                      <p:cBhvr>
                                        <p:cTn id="23" dur="500"/>
                                        <p:tgtEl>
                                          <p:spTgt spid="24580"/>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2"/>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01" grpId="0" autoUpdateAnimBg="0"/>
      <p:bldP spid="24602" grpId="0" autoUpdateAnimBg="0"/>
      <p:bldP spid="2" grpId="0" autoUpdateAnimBg="0"/>
      <p:bldP spid="3"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D4E05-A860-D0BB-8869-7EA59BE1D3D8}"/>
              </a:ext>
            </a:extLst>
          </p:cNvPr>
          <p:cNvSpPr>
            <a:spLocks noGrp="1"/>
          </p:cNvSpPr>
          <p:nvPr>
            <p:ph type="title"/>
          </p:nvPr>
        </p:nvSpPr>
        <p:spPr/>
        <p:txBody>
          <a:bodyPr/>
          <a:lstStyle/>
          <a:p>
            <a:r>
              <a:rPr lang="en-BE"/>
              <a:t>Agenda</a:t>
            </a:r>
          </a:p>
        </p:txBody>
      </p:sp>
      <p:sp>
        <p:nvSpPr>
          <p:cNvPr id="3" name="Content Placeholder 2">
            <a:extLst>
              <a:ext uri="{FF2B5EF4-FFF2-40B4-BE49-F238E27FC236}">
                <a16:creationId xmlns:a16="http://schemas.microsoft.com/office/drawing/2014/main" id="{B25B48B2-801B-6DC4-F47B-1FF545AA6A10}"/>
              </a:ext>
            </a:extLst>
          </p:cNvPr>
          <p:cNvSpPr>
            <a:spLocks noGrp="1"/>
          </p:cNvSpPr>
          <p:nvPr>
            <p:ph idx="1"/>
          </p:nvPr>
        </p:nvSpPr>
        <p:spPr/>
        <p:txBody>
          <a:bodyPr/>
          <a:lstStyle/>
          <a:p>
            <a:r>
              <a:rPr lang="en-BE"/>
              <a:t>TCP</a:t>
            </a:r>
          </a:p>
          <a:p>
            <a:pPr lvl="1"/>
            <a:r>
              <a:rPr lang="en-BE">
                <a:solidFill>
                  <a:srgbClr val="FF0000"/>
                </a:solidFill>
              </a:rPr>
              <a:t>Improvements to the three-way handshake</a:t>
            </a:r>
          </a:p>
          <a:p>
            <a:pPr lvl="1"/>
            <a:r>
              <a:rPr lang="en-BE"/>
              <a:t>Improvements to the data transfer</a:t>
            </a:r>
          </a:p>
          <a:p>
            <a:pPr lvl="1"/>
            <a:r>
              <a:rPr lang="en-BE" i="1"/>
              <a:t>Congestion control (</a:t>
            </a:r>
            <a:r>
              <a:rPr lang="en-BE"/>
              <a:t>will be discussed later)</a:t>
            </a:r>
          </a:p>
          <a:p>
            <a:pPr lvl="1"/>
            <a:r>
              <a:rPr lang="en-BE" i="1"/>
              <a:t>Multipath TCP </a:t>
            </a:r>
            <a:r>
              <a:rPr lang="en-BE"/>
              <a:t>(will be discussed later)</a:t>
            </a:r>
          </a:p>
          <a:p>
            <a:r>
              <a:rPr lang="en-BE"/>
              <a:t>IPv6</a:t>
            </a:r>
          </a:p>
          <a:p>
            <a:r>
              <a:rPr lang="en-BE"/>
              <a:t>IPv4</a:t>
            </a:r>
          </a:p>
        </p:txBody>
      </p:sp>
    </p:spTree>
    <p:extLst>
      <p:ext uri="{BB962C8B-B14F-4D97-AF65-F5344CB8AC3E}">
        <p14:creationId xmlns:p14="http://schemas.microsoft.com/office/powerpoint/2010/main" val="7363397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1936254" y="0"/>
            <a:ext cx="8479110" cy="1207740"/>
          </a:xfrm>
          <a:ln/>
        </p:spPr>
        <p:txBody>
          <a:bodyPr/>
          <a:lstStyle/>
          <a:p>
            <a:pPr>
              <a:tabLst>
                <a:tab pos="692257" algn="l"/>
                <a:tab pos="1375159" algn="l"/>
                <a:tab pos="2067415" algn="l"/>
                <a:tab pos="2750317" algn="l"/>
                <a:tab pos="3442574" algn="l"/>
                <a:tab pos="4125476" algn="l"/>
                <a:tab pos="4817732" algn="l"/>
                <a:tab pos="5500634" algn="l"/>
                <a:tab pos="6155472" algn="l"/>
              </a:tabLst>
            </a:pPr>
            <a:r>
              <a:rPr lang="en-US"/>
              <a:t>RTT estimation Timestamp option</a:t>
            </a:r>
          </a:p>
        </p:txBody>
      </p:sp>
      <p:sp>
        <p:nvSpPr>
          <p:cNvPr id="34818" name="Line 2"/>
          <p:cNvSpPr>
            <a:spLocks noChangeShapeType="1"/>
          </p:cNvSpPr>
          <p:nvPr/>
        </p:nvSpPr>
        <p:spPr bwMode="auto">
          <a:xfrm>
            <a:off x="5141008" y="3326755"/>
            <a:ext cx="3827209" cy="1246808"/>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grpSp>
        <p:nvGrpSpPr>
          <p:cNvPr id="34819" name="Group 3"/>
          <p:cNvGrpSpPr>
            <a:grpSpLocks/>
          </p:cNvGrpSpPr>
          <p:nvPr/>
        </p:nvGrpSpPr>
        <p:grpSpPr bwMode="auto">
          <a:xfrm>
            <a:off x="5474755" y="3466282"/>
            <a:ext cx="3452348" cy="212081"/>
            <a:chOff x="0" y="0"/>
            <a:chExt cx="2854" cy="190"/>
          </a:xfrm>
        </p:grpSpPr>
        <p:sp>
          <p:nvSpPr>
            <p:cNvPr id="34820" name="Rectangle 4"/>
            <p:cNvSpPr>
              <a:spLocks/>
            </p:cNvSpPr>
            <p:nvPr/>
          </p:nvSpPr>
          <p:spPr bwMode="auto">
            <a:xfrm>
              <a:off x="0" y="0"/>
              <a:ext cx="2854" cy="190"/>
            </a:xfrm>
            <a:prstGeom prst="rect">
              <a:avLst/>
            </a:prstGeom>
            <a:solidFill>
              <a:schemeClr val="bg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34821" name="Rectangle 5"/>
            <p:cNvSpPr>
              <a:spLocks/>
            </p:cNvSpPr>
            <p:nvPr/>
          </p:nvSpPr>
          <p:spPr bwMode="auto">
            <a:xfrm>
              <a:off x="12" y="6"/>
              <a:ext cx="2643" cy="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50317" algn="l"/>
                  <a:tab pos="3414509" algn="l"/>
                </a:tabLst>
              </a:pPr>
              <a:r>
                <a:rPr lang="en-US" sz="1500">
                  <a:latin typeface="Helvetica" charset="0"/>
                  <a:ea typeface="ＭＳ Ｐゴシック" charset="0"/>
                  <a:cs typeface="Helvetica" charset="0"/>
                  <a:sym typeface="Helvetica" charset="0"/>
                </a:rPr>
                <a:t>(seq=123,</a:t>
              </a:r>
              <a:r>
                <a:rPr lang="en-US" sz="1500">
                  <a:solidFill>
                    <a:srgbClr val="0000FF"/>
                  </a:solidFill>
                  <a:latin typeface="Helvetica" charset="0"/>
                  <a:ea typeface="ＭＳ Ｐゴシック" charset="0"/>
                  <a:cs typeface="Helvetica" charset="0"/>
                  <a:sym typeface="Helvetica" charset="0"/>
                </a:rPr>
                <a:t>TS=3</a:t>
              </a:r>
              <a:r>
                <a:rPr lang="en-US" sz="1500">
                  <a:latin typeface="Helvetica" charset="0"/>
                  <a:ea typeface="ＭＳ Ｐゴシック" charset="0"/>
                  <a:cs typeface="Helvetica" charset="0"/>
                  <a:sym typeface="Helvetica" charset="0"/>
                </a:rPr>
                <a:t>, TS echo=12, "</a:t>
              </a:r>
              <a:r>
                <a:rPr lang="en-US" sz="1500" err="1">
                  <a:latin typeface="Helvetica" charset="0"/>
                  <a:ea typeface="ＭＳ Ｐゴシック" charset="0"/>
                  <a:cs typeface="Helvetica" charset="0"/>
                  <a:sym typeface="Helvetica" charset="0"/>
                </a:rPr>
                <a:t>abcd</a:t>
              </a:r>
              <a:r>
                <a:rPr lang="en-US" sz="1500">
                  <a:latin typeface="Helvetica" charset="0"/>
                  <a:ea typeface="ＭＳ Ｐゴシック" charset="0"/>
                  <a:cs typeface="Helvetica" charset="0"/>
                  <a:sym typeface="Helvetica" charset="0"/>
                </a:rPr>
                <a:t>")</a:t>
              </a:r>
            </a:p>
          </p:txBody>
        </p:sp>
      </p:grpSp>
      <p:sp>
        <p:nvSpPr>
          <p:cNvPr id="34822" name="Line 6"/>
          <p:cNvSpPr>
            <a:spLocks noChangeShapeType="1"/>
          </p:cNvSpPr>
          <p:nvPr/>
        </p:nvSpPr>
        <p:spPr bwMode="auto">
          <a:xfrm>
            <a:off x="5161565" y="2343373"/>
            <a:ext cx="6046" cy="290996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4823" name="Line 7"/>
          <p:cNvSpPr>
            <a:spLocks noChangeShapeType="1"/>
          </p:cNvSpPr>
          <p:nvPr/>
        </p:nvSpPr>
        <p:spPr bwMode="auto">
          <a:xfrm flipH="1">
            <a:off x="8981517" y="2328862"/>
            <a:ext cx="9674" cy="2896568"/>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4824" name="Line 8"/>
          <p:cNvSpPr>
            <a:spLocks noChangeShapeType="1"/>
          </p:cNvSpPr>
          <p:nvPr/>
        </p:nvSpPr>
        <p:spPr bwMode="auto">
          <a:xfrm>
            <a:off x="5166403" y="2471738"/>
            <a:ext cx="3784885" cy="40741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4825" name="Line 9"/>
          <p:cNvSpPr>
            <a:spLocks noChangeShapeType="1"/>
          </p:cNvSpPr>
          <p:nvPr/>
        </p:nvSpPr>
        <p:spPr bwMode="auto">
          <a:xfrm flipH="1">
            <a:off x="5189378" y="2968452"/>
            <a:ext cx="3774003" cy="9822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4826" name="Rectangle 10"/>
          <p:cNvSpPr>
            <a:spLocks/>
          </p:cNvSpPr>
          <p:nvPr/>
        </p:nvSpPr>
        <p:spPr bwMode="auto">
          <a:xfrm>
            <a:off x="5815810" y="2295808"/>
            <a:ext cx="2961297"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50317" algn="l"/>
                <a:tab pos="3414509" algn="l"/>
              </a:tabLst>
            </a:pPr>
            <a:r>
              <a:rPr lang="en-US" sz="1500">
                <a:latin typeface="Helvetica" charset="0"/>
                <a:ea typeface="ＭＳ Ｐゴシック" charset="0"/>
                <a:cs typeface="Helvetica" charset="0"/>
                <a:sym typeface="Helvetica" charset="0"/>
              </a:rPr>
              <a:t>(seq=120,</a:t>
            </a:r>
            <a:r>
              <a:rPr lang="en-US" sz="1500">
                <a:solidFill>
                  <a:srgbClr val="FF0000"/>
                </a:solidFill>
                <a:latin typeface="Helvetica" charset="0"/>
                <a:ea typeface="ＭＳ Ｐゴシック" charset="0"/>
                <a:cs typeface="Helvetica" charset="0"/>
                <a:sym typeface="Helvetica" charset="0"/>
              </a:rPr>
              <a:t>TS=1</a:t>
            </a:r>
            <a:r>
              <a:rPr lang="en-US" sz="1500">
                <a:latin typeface="Helvetica" charset="0"/>
                <a:ea typeface="ＭＳ Ｐゴシック" charset="0"/>
                <a:cs typeface="Helvetica" charset="0"/>
                <a:sym typeface="Helvetica" charset="0"/>
              </a:rPr>
              <a:t>, TS echo=7, "xyz")</a:t>
            </a:r>
          </a:p>
        </p:txBody>
      </p:sp>
      <p:sp>
        <p:nvSpPr>
          <p:cNvPr id="34827" name="Rectangle 11"/>
          <p:cNvSpPr>
            <a:spLocks/>
          </p:cNvSpPr>
          <p:nvPr/>
        </p:nvSpPr>
        <p:spPr bwMode="auto">
          <a:xfrm>
            <a:off x="5274079" y="2753455"/>
            <a:ext cx="2575544"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Lst>
            </a:pPr>
            <a:r>
              <a:rPr lang="en-US" sz="1500">
                <a:latin typeface="Helvetica" charset="0"/>
                <a:ea typeface="ＭＳ Ｐゴシック" charset="0"/>
                <a:cs typeface="Helvetica" charset="0"/>
                <a:sym typeface="Helvetica" charset="0"/>
              </a:rPr>
              <a:t>(ack=123, TS=12, </a:t>
            </a:r>
            <a:r>
              <a:rPr lang="en-US" sz="1500">
                <a:solidFill>
                  <a:srgbClr val="FF0000"/>
                </a:solidFill>
                <a:latin typeface="Helvetica" charset="0"/>
                <a:ea typeface="ＭＳ Ｐゴシック" charset="0"/>
                <a:cs typeface="Helvetica" charset="0"/>
                <a:sym typeface="Helvetica" charset="0"/>
              </a:rPr>
              <a:t>TS echo=1</a:t>
            </a:r>
            <a:r>
              <a:rPr lang="en-US" sz="1500">
                <a:latin typeface="Helvetica" charset="0"/>
                <a:ea typeface="ＭＳ Ｐゴシック" charset="0"/>
                <a:cs typeface="Helvetica" charset="0"/>
                <a:sym typeface="Helvetica" charset="0"/>
              </a:rPr>
              <a:t>)</a:t>
            </a:r>
          </a:p>
        </p:txBody>
      </p:sp>
      <p:sp>
        <p:nvSpPr>
          <p:cNvPr id="34828" name="Line 12"/>
          <p:cNvSpPr>
            <a:spLocks noChangeShapeType="1"/>
          </p:cNvSpPr>
          <p:nvPr/>
        </p:nvSpPr>
        <p:spPr bwMode="auto">
          <a:xfrm>
            <a:off x="5082965" y="3355777"/>
            <a:ext cx="2418" cy="915293"/>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4829" name="Line 13"/>
          <p:cNvSpPr>
            <a:spLocks noChangeShapeType="1"/>
          </p:cNvSpPr>
          <p:nvPr/>
        </p:nvSpPr>
        <p:spPr bwMode="auto">
          <a:xfrm>
            <a:off x="5186960" y="4298976"/>
            <a:ext cx="3786095" cy="57596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4830" name="Line 14"/>
          <p:cNvSpPr>
            <a:spLocks noChangeShapeType="1"/>
          </p:cNvSpPr>
          <p:nvPr/>
        </p:nvSpPr>
        <p:spPr bwMode="auto">
          <a:xfrm flipH="1">
            <a:off x="5155519" y="4612630"/>
            <a:ext cx="3772793" cy="9822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grpSp>
        <p:nvGrpSpPr>
          <p:cNvPr id="34831" name="Group 15"/>
          <p:cNvGrpSpPr>
            <a:grpSpLocks/>
          </p:cNvGrpSpPr>
          <p:nvPr/>
        </p:nvGrpSpPr>
        <p:grpSpPr bwMode="auto">
          <a:xfrm>
            <a:off x="5303046" y="4838105"/>
            <a:ext cx="2769133" cy="212081"/>
            <a:chOff x="0" y="0"/>
            <a:chExt cx="2289" cy="190"/>
          </a:xfrm>
        </p:grpSpPr>
        <p:sp>
          <p:nvSpPr>
            <p:cNvPr id="34832" name="Rectangle 16"/>
            <p:cNvSpPr>
              <a:spLocks/>
            </p:cNvSpPr>
            <p:nvPr/>
          </p:nvSpPr>
          <p:spPr bwMode="auto">
            <a:xfrm>
              <a:off x="0" y="0"/>
              <a:ext cx="2289" cy="190"/>
            </a:xfrm>
            <a:prstGeom prst="rect">
              <a:avLst/>
            </a:prstGeom>
            <a:solidFill>
              <a:schemeClr val="bg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34833" name="Rectangle 17"/>
            <p:cNvSpPr>
              <a:spLocks/>
            </p:cNvSpPr>
            <p:nvPr/>
          </p:nvSpPr>
          <p:spPr bwMode="auto">
            <a:xfrm>
              <a:off x="11" y="6"/>
              <a:ext cx="2129" cy="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Lst>
              </a:pPr>
              <a:r>
                <a:rPr lang="en-US" sz="1500">
                  <a:latin typeface="Helvetica" charset="0"/>
                  <a:ea typeface="ＭＳ Ｐゴシック" charset="0"/>
                  <a:cs typeface="Helvetica" charset="0"/>
                  <a:sym typeface="Helvetica" charset="0"/>
                </a:rPr>
                <a:t>(ack=127, TS=17, </a:t>
              </a:r>
              <a:r>
                <a:rPr lang="en-US" sz="1500">
                  <a:solidFill>
                    <a:srgbClr val="0000FF"/>
                  </a:solidFill>
                  <a:latin typeface="Helvetica" charset="0"/>
                  <a:ea typeface="ＭＳ Ｐゴシック" charset="0"/>
                  <a:cs typeface="Helvetica" charset="0"/>
                  <a:sym typeface="Helvetica" charset="0"/>
                </a:rPr>
                <a:t>TS echo=3</a:t>
              </a:r>
              <a:r>
                <a:rPr lang="en-US" sz="1500">
                  <a:latin typeface="Helvetica" charset="0"/>
                  <a:ea typeface="ＭＳ Ｐゴシック" charset="0"/>
                  <a:cs typeface="Helvetica" charset="0"/>
                  <a:sym typeface="Helvetica" charset="0"/>
                </a:rPr>
                <a:t>)</a:t>
              </a:r>
            </a:p>
          </p:txBody>
        </p:sp>
      </p:grpSp>
      <p:sp>
        <p:nvSpPr>
          <p:cNvPr id="34834" name="Line 18"/>
          <p:cNvSpPr>
            <a:spLocks noChangeShapeType="1"/>
          </p:cNvSpPr>
          <p:nvPr/>
        </p:nvSpPr>
        <p:spPr bwMode="auto">
          <a:xfrm>
            <a:off x="4671827" y="2427088"/>
            <a:ext cx="1210" cy="580430"/>
          </a:xfrm>
          <a:prstGeom prst="line">
            <a:avLst/>
          </a:prstGeom>
          <a:noFill/>
          <a:ln w="12700">
            <a:solidFill>
              <a:srgbClr val="FF0000"/>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4835" name="Rectangle 19"/>
          <p:cNvSpPr>
            <a:spLocks/>
          </p:cNvSpPr>
          <p:nvPr/>
        </p:nvSpPr>
        <p:spPr bwMode="auto">
          <a:xfrm>
            <a:off x="3383429" y="2612812"/>
            <a:ext cx="1079773"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65804" algn="l"/>
              </a:tabLst>
            </a:pPr>
            <a:r>
              <a:rPr lang="en-US" sz="1500">
                <a:latin typeface="Helvetica" charset="0"/>
                <a:ea typeface="ＭＳ Ｐゴシック" charset="0"/>
                <a:cs typeface="Helvetica" charset="0"/>
                <a:sym typeface="Helvetica" charset="0"/>
              </a:rPr>
              <a:t>measured rtt</a:t>
            </a:r>
          </a:p>
        </p:txBody>
      </p:sp>
      <p:sp>
        <p:nvSpPr>
          <p:cNvPr id="34836" name="Rectangle 20"/>
          <p:cNvSpPr>
            <a:spLocks/>
          </p:cNvSpPr>
          <p:nvPr/>
        </p:nvSpPr>
        <p:spPr bwMode="auto">
          <a:xfrm>
            <a:off x="3651544" y="3712280"/>
            <a:ext cx="427457"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65804" algn="l"/>
              </a:tabLst>
            </a:pPr>
            <a:r>
              <a:rPr lang="en-US" sz="1500">
                <a:latin typeface="Helvetica" charset="0"/>
                <a:ea typeface="ＭＳ Ｐゴシック" charset="0"/>
                <a:cs typeface="Helvetica" charset="0"/>
                <a:sym typeface="Helvetica" charset="0"/>
              </a:rPr>
              <a:t>timer</a:t>
            </a:r>
          </a:p>
        </p:txBody>
      </p:sp>
      <p:sp>
        <p:nvSpPr>
          <p:cNvPr id="34837" name="Line 21"/>
          <p:cNvSpPr>
            <a:spLocks noChangeShapeType="1"/>
          </p:cNvSpPr>
          <p:nvPr/>
        </p:nvSpPr>
        <p:spPr bwMode="auto">
          <a:xfrm flipH="1">
            <a:off x="2570189" y="4705276"/>
            <a:ext cx="2585331" cy="1116"/>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4838" name="Line 22"/>
          <p:cNvSpPr>
            <a:spLocks noChangeShapeType="1"/>
          </p:cNvSpPr>
          <p:nvPr/>
        </p:nvSpPr>
        <p:spPr bwMode="auto">
          <a:xfrm flipH="1">
            <a:off x="3107087" y="4293394"/>
            <a:ext cx="2067781" cy="5581"/>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4839" name="Line 23"/>
          <p:cNvSpPr>
            <a:spLocks noChangeShapeType="1"/>
          </p:cNvSpPr>
          <p:nvPr/>
        </p:nvSpPr>
        <p:spPr bwMode="auto">
          <a:xfrm flipH="1">
            <a:off x="2549632" y="3337917"/>
            <a:ext cx="2585331" cy="2232"/>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4840" name="Line 24"/>
          <p:cNvSpPr>
            <a:spLocks noChangeShapeType="1"/>
          </p:cNvSpPr>
          <p:nvPr/>
        </p:nvSpPr>
        <p:spPr bwMode="auto">
          <a:xfrm flipH="1">
            <a:off x="2542377" y="3354660"/>
            <a:ext cx="16929" cy="1334988"/>
          </a:xfrm>
          <a:prstGeom prst="line">
            <a:avLst/>
          </a:prstGeom>
          <a:noFill/>
          <a:ln w="12700">
            <a:solidFill>
              <a:srgbClr val="0000FF"/>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grpSp>
        <p:nvGrpSpPr>
          <p:cNvPr id="34841" name="Group 25"/>
          <p:cNvGrpSpPr>
            <a:grpSpLocks/>
          </p:cNvGrpSpPr>
          <p:nvPr/>
        </p:nvGrpSpPr>
        <p:grpSpPr bwMode="auto">
          <a:xfrm>
            <a:off x="1516950" y="4960888"/>
            <a:ext cx="1116118" cy="212081"/>
            <a:chOff x="0" y="0"/>
            <a:chExt cx="922" cy="190"/>
          </a:xfrm>
        </p:grpSpPr>
        <p:sp>
          <p:nvSpPr>
            <p:cNvPr id="34842" name="Rectangle 26"/>
            <p:cNvSpPr>
              <a:spLocks/>
            </p:cNvSpPr>
            <p:nvPr/>
          </p:nvSpPr>
          <p:spPr bwMode="auto">
            <a:xfrm>
              <a:off x="0" y="0"/>
              <a:ext cx="922" cy="190"/>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34843" name="Rectangle 27"/>
            <p:cNvSpPr>
              <a:spLocks/>
            </p:cNvSpPr>
            <p:nvPr/>
          </p:nvSpPr>
          <p:spPr bwMode="auto">
            <a:xfrm>
              <a:off x="7" y="6"/>
              <a:ext cx="892" cy="179"/>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65804" algn="l"/>
                </a:tabLst>
              </a:pPr>
              <a:r>
                <a:rPr lang="en-US" sz="1500">
                  <a:solidFill>
                    <a:srgbClr val="0000FF"/>
                  </a:solidFill>
                  <a:latin typeface="Helvetica" charset="0"/>
                  <a:ea typeface="ＭＳ Ｐゴシック" charset="0"/>
                  <a:cs typeface="Helvetica" charset="0"/>
                  <a:sym typeface="Helvetica" charset="0"/>
                </a:rPr>
                <a:t>measured </a:t>
              </a:r>
              <a:r>
                <a:rPr lang="en-US" sz="1500" err="1">
                  <a:solidFill>
                    <a:srgbClr val="0000FF"/>
                  </a:solidFill>
                  <a:latin typeface="Helvetica" charset="0"/>
                  <a:ea typeface="ＭＳ Ｐゴシック" charset="0"/>
                  <a:cs typeface="Helvetica" charset="0"/>
                  <a:sym typeface="Helvetica" charset="0"/>
                </a:rPr>
                <a:t>rtt</a:t>
              </a:r>
              <a:endParaRPr lang="en-US" sz="1500">
                <a:solidFill>
                  <a:srgbClr val="0000FF"/>
                </a:solidFill>
                <a:latin typeface="Helvetica" charset="0"/>
                <a:ea typeface="ＭＳ Ｐゴシック" charset="0"/>
                <a:cs typeface="Helvetica" charset="0"/>
                <a:sym typeface="Helvetica" charset="0"/>
              </a:endParaRPr>
            </a:p>
          </p:txBody>
        </p:sp>
      </p:grpSp>
      <p:grpSp>
        <p:nvGrpSpPr>
          <p:cNvPr id="34844" name="Group 28"/>
          <p:cNvGrpSpPr>
            <a:grpSpLocks/>
          </p:cNvGrpSpPr>
          <p:nvPr/>
        </p:nvGrpSpPr>
        <p:grpSpPr bwMode="auto">
          <a:xfrm>
            <a:off x="5376809" y="4275535"/>
            <a:ext cx="3452347" cy="212081"/>
            <a:chOff x="0" y="0"/>
            <a:chExt cx="2854" cy="190"/>
          </a:xfrm>
        </p:grpSpPr>
        <p:sp>
          <p:nvSpPr>
            <p:cNvPr id="34845" name="Rectangle 29"/>
            <p:cNvSpPr>
              <a:spLocks/>
            </p:cNvSpPr>
            <p:nvPr/>
          </p:nvSpPr>
          <p:spPr bwMode="auto">
            <a:xfrm>
              <a:off x="0" y="0"/>
              <a:ext cx="2854" cy="190"/>
            </a:xfrm>
            <a:prstGeom prst="rect">
              <a:avLst/>
            </a:prstGeom>
            <a:solidFill>
              <a:schemeClr val="bg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34846" name="Rectangle 30"/>
            <p:cNvSpPr>
              <a:spLocks/>
            </p:cNvSpPr>
            <p:nvPr/>
          </p:nvSpPr>
          <p:spPr bwMode="auto">
            <a:xfrm>
              <a:off x="12" y="6"/>
              <a:ext cx="2643" cy="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50317" algn="l"/>
                  <a:tab pos="3414509" algn="l"/>
                </a:tabLst>
              </a:pPr>
              <a:r>
                <a:rPr lang="en-US" sz="1500">
                  <a:latin typeface="Helvetica" charset="0"/>
                  <a:ea typeface="ＭＳ Ｐゴシック" charset="0"/>
                  <a:cs typeface="Helvetica" charset="0"/>
                  <a:sym typeface="Helvetica" charset="0"/>
                </a:rPr>
                <a:t>(seq=123,</a:t>
              </a:r>
              <a:r>
                <a:rPr lang="en-US" sz="1500">
                  <a:solidFill>
                    <a:srgbClr val="008000"/>
                  </a:solidFill>
                  <a:latin typeface="Helvetica" charset="0"/>
                  <a:ea typeface="ＭＳ Ｐゴシック" charset="0"/>
                  <a:cs typeface="Helvetica" charset="0"/>
                  <a:sym typeface="Helvetica" charset="0"/>
                </a:rPr>
                <a:t>TS=5</a:t>
              </a:r>
              <a:r>
                <a:rPr lang="en-US" sz="1500">
                  <a:latin typeface="Helvetica" charset="0"/>
                  <a:ea typeface="ＭＳ Ｐゴシック" charset="0"/>
                  <a:cs typeface="Helvetica" charset="0"/>
                  <a:sym typeface="Helvetica" charset="0"/>
                </a:rPr>
                <a:t>, TS echo=12, "abcd")</a:t>
              </a:r>
            </a:p>
          </p:txBody>
        </p:sp>
      </p:grpSp>
      <p:sp>
        <p:nvSpPr>
          <p:cNvPr id="34847" name="Line 31"/>
          <p:cNvSpPr>
            <a:spLocks noChangeShapeType="1"/>
          </p:cNvSpPr>
          <p:nvPr/>
        </p:nvSpPr>
        <p:spPr bwMode="auto">
          <a:xfrm rot="10800000" flipH="1">
            <a:off x="1891813" y="3882629"/>
            <a:ext cx="568337" cy="997893"/>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Tree>
    <p:extLst>
      <p:ext uri="{BB962C8B-B14F-4D97-AF65-F5344CB8AC3E}">
        <p14:creationId xmlns:p14="http://schemas.microsoft.com/office/powerpoint/2010/main" val="302264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24"/>
                                        </p:tgtEl>
                                        <p:attrNameLst>
                                          <p:attrName>style.visibility</p:attrName>
                                        </p:attrNameLst>
                                      </p:cBhvr>
                                      <p:to>
                                        <p:strVal val="visible"/>
                                      </p:to>
                                    </p:set>
                                    <p:animEffect transition="in" filter="wipe(left)">
                                      <p:cBhvr>
                                        <p:cTn id="7" dur="500"/>
                                        <p:tgtEl>
                                          <p:spTgt spid="3482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4826"/>
                                        </p:tgtEl>
                                        <p:attrNameLst>
                                          <p:attrName>style.visibility</p:attrName>
                                        </p:attrNameLst>
                                      </p:cBhvr>
                                      <p:to>
                                        <p:strVal val="visible"/>
                                      </p:to>
                                    </p:set>
                                    <p:animEffect transition="in" filter="wipe(left)">
                                      <p:cBhvr>
                                        <p:cTn id="10" dur="500"/>
                                        <p:tgtEl>
                                          <p:spTgt spid="34826"/>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34825"/>
                                        </p:tgtEl>
                                        <p:attrNameLst>
                                          <p:attrName>style.visibility</p:attrName>
                                        </p:attrNameLst>
                                      </p:cBhvr>
                                      <p:to>
                                        <p:strVal val="visible"/>
                                      </p:to>
                                    </p:set>
                                    <p:animEffect transition="in" filter="wipe(right)">
                                      <p:cBhvr>
                                        <p:cTn id="14" dur="500"/>
                                        <p:tgtEl>
                                          <p:spTgt spid="34825"/>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34827"/>
                                        </p:tgtEl>
                                        <p:attrNameLst>
                                          <p:attrName>style.visibility</p:attrName>
                                        </p:attrNameLst>
                                      </p:cBhvr>
                                      <p:to>
                                        <p:strVal val="visible"/>
                                      </p:to>
                                    </p:set>
                                    <p:animEffect transition="in" filter="wipe(right)">
                                      <p:cBhvr>
                                        <p:cTn id="17" dur="500"/>
                                        <p:tgtEl>
                                          <p:spTgt spid="3482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483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4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4839"/>
                                        </p:tgtEl>
                                        <p:attrNameLst>
                                          <p:attrName>style.visibility</p:attrName>
                                        </p:attrNameLst>
                                      </p:cBhvr>
                                      <p:to>
                                        <p:strVal val="visible"/>
                                      </p:to>
                                    </p:set>
                                  </p:childTnLst>
                                </p:cTn>
                              </p:par>
                            </p:childTnLst>
                          </p:cTn>
                        </p:par>
                        <p:par>
                          <p:cTn id="28" fill="hold">
                            <p:stCondLst>
                              <p:cond delay="0"/>
                            </p:stCondLst>
                            <p:childTnLst>
                              <p:par>
                                <p:cTn id="29" presetID="22" presetClass="entr" presetSubtype="8" fill="hold" grpId="0" nodeType="afterEffect">
                                  <p:stCondLst>
                                    <p:cond delay="0"/>
                                  </p:stCondLst>
                                  <p:childTnLst>
                                    <p:set>
                                      <p:cBhvr>
                                        <p:cTn id="30" dur="1" fill="hold">
                                          <p:stCondLst>
                                            <p:cond delay="0"/>
                                          </p:stCondLst>
                                        </p:cTn>
                                        <p:tgtEl>
                                          <p:spTgt spid="34818"/>
                                        </p:tgtEl>
                                        <p:attrNameLst>
                                          <p:attrName>style.visibility</p:attrName>
                                        </p:attrNameLst>
                                      </p:cBhvr>
                                      <p:to>
                                        <p:strVal val="visible"/>
                                      </p:to>
                                    </p:set>
                                    <p:animEffect transition="in" filter="wipe(left)">
                                      <p:cBhvr>
                                        <p:cTn id="31" dur="500"/>
                                        <p:tgtEl>
                                          <p:spTgt spid="34818"/>
                                        </p:tgtEl>
                                      </p:cBhvr>
                                    </p:animEffect>
                                  </p:childTnLst>
                                </p:cTn>
                              </p:par>
                              <p:par>
                                <p:cTn id="32" presetID="22" presetClass="entr" presetSubtype="8" fill="hold" nodeType="withEffect">
                                  <p:stCondLst>
                                    <p:cond delay="0"/>
                                  </p:stCondLst>
                                  <p:childTnLst>
                                    <p:set>
                                      <p:cBhvr>
                                        <p:cTn id="33" dur="1" fill="hold">
                                          <p:stCondLst>
                                            <p:cond delay="0"/>
                                          </p:stCondLst>
                                        </p:cTn>
                                        <p:tgtEl>
                                          <p:spTgt spid="34819"/>
                                        </p:tgtEl>
                                        <p:attrNameLst>
                                          <p:attrName>style.visibility</p:attrName>
                                        </p:attrNameLst>
                                      </p:cBhvr>
                                      <p:to>
                                        <p:strVal val="visible"/>
                                      </p:to>
                                    </p:set>
                                    <p:animEffect transition="in" filter="wipe(left)">
                                      <p:cBhvr>
                                        <p:cTn id="34" dur="500"/>
                                        <p:tgtEl>
                                          <p:spTgt spid="3481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8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8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8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4829"/>
                                        </p:tgtEl>
                                        <p:attrNameLst>
                                          <p:attrName>style.visibility</p:attrName>
                                        </p:attrNameLst>
                                      </p:cBhvr>
                                      <p:to>
                                        <p:strVal val="visible"/>
                                      </p:to>
                                    </p:set>
                                    <p:animEffect transition="in" filter="wipe(left)">
                                      <p:cBhvr>
                                        <p:cTn id="47" dur="500"/>
                                        <p:tgtEl>
                                          <p:spTgt spid="34829"/>
                                        </p:tgtEl>
                                      </p:cBhvr>
                                    </p:animEffect>
                                  </p:childTnLst>
                                </p:cTn>
                              </p:par>
                              <p:par>
                                <p:cTn id="48" presetID="22" presetClass="entr" presetSubtype="8" fill="hold" nodeType="withEffect">
                                  <p:stCondLst>
                                    <p:cond delay="0"/>
                                  </p:stCondLst>
                                  <p:childTnLst>
                                    <p:set>
                                      <p:cBhvr>
                                        <p:cTn id="49" dur="1" fill="hold">
                                          <p:stCondLst>
                                            <p:cond delay="0"/>
                                          </p:stCondLst>
                                        </p:cTn>
                                        <p:tgtEl>
                                          <p:spTgt spid="34844"/>
                                        </p:tgtEl>
                                        <p:attrNameLst>
                                          <p:attrName>style.visibility</p:attrName>
                                        </p:attrNameLst>
                                      </p:cBhvr>
                                      <p:to>
                                        <p:strVal val="visible"/>
                                      </p:to>
                                    </p:set>
                                    <p:animEffect transition="in" filter="wipe(left)">
                                      <p:cBhvr>
                                        <p:cTn id="50" dur="500"/>
                                        <p:tgtEl>
                                          <p:spTgt spid="3484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34831"/>
                                        </p:tgtEl>
                                        <p:attrNameLst>
                                          <p:attrName>style.visibility</p:attrName>
                                        </p:attrNameLst>
                                      </p:cBhvr>
                                      <p:to>
                                        <p:strVal val="visible"/>
                                      </p:to>
                                    </p:set>
                                    <p:animEffect transition="in" filter="wipe(right)">
                                      <p:cBhvr>
                                        <p:cTn id="55" dur="500"/>
                                        <p:tgtEl>
                                          <p:spTgt spid="34831"/>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34830"/>
                                        </p:tgtEl>
                                        <p:attrNameLst>
                                          <p:attrName>style.visibility</p:attrName>
                                        </p:attrNameLst>
                                      </p:cBhvr>
                                      <p:to>
                                        <p:strVal val="visible"/>
                                      </p:to>
                                    </p:set>
                                    <p:animEffect transition="in" filter="wipe(right)">
                                      <p:cBhvr>
                                        <p:cTn id="58" dur="500"/>
                                        <p:tgtEl>
                                          <p:spTgt spid="34830"/>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48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8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84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48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animBg="1"/>
      <p:bldP spid="34824" grpId="0" animBg="1"/>
      <p:bldP spid="34825" grpId="0" animBg="1"/>
      <p:bldP spid="34826" grpId="0"/>
      <p:bldP spid="34827" grpId="0"/>
      <p:bldP spid="34828" grpId="0" animBg="1"/>
      <p:bldP spid="34829" grpId="0" animBg="1"/>
      <p:bldP spid="34830" grpId="0" animBg="1"/>
      <p:bldP spid="34834" grpId="0" animBg="1"/>
      <p:bldP spid="34835" grpId="0"/>
      <p:bldP spid="34836" grpId="0"/>
      <p:bldP spid="34837" grpId="0" animBg="1"/>
      <p:bldP spid="34838" grpId="0" animBg="1"/>
      <p:bldP spid="34839" grpId="0" animBg="1"/>
      <p:bldP spid="34840" grpId="0" animBg="1"/>
      <p:bldP spid="3484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a:ln/>
        </p:spPr>
        <p:txBody>
          <a:bodyPr/>
          <a:lstStyle/>
          <a:p>
            <a:r>
              <a:rPr lang="en-US"/>
              <a:t>TCP flow control</a:t>
            </a:r>
          </a:p>
        </p:txBody>
      </p:sp>
      <p:sp>
        <p:nvSpPr>
          <p:cNvPr id="46082" name="Rectangle 2"/>
          <p:cNvSpPr>
            <a:spLocks noGrp="1" noChangeArrowheads="1"/>
          </p:cNvSpPr>
          <p:nvPr>
            <p:ph type="body" idx="1"/>
          </p:nvPr>
        </p:nvSpPr>
        <p:spPr>
          <a:xfrm>
            <a:off x="2146811" y="2517649"/>
            <a:ext cx="7971234" cy="4563070"/>
          </a:xfrm>
          <a:ln/>
        </p:spPr>
        <p:txBody>
          <a:bodyPr>
            <a:normAutofit lnSpcReduction="10000"/>
          </a:bodyPr>
          <a:lstStyle/>
          <a:p>
            <a:pPr marL="654837"/>
            <a:r>
              <a:rPr lang="en-US"/>
              <a:t>Performance function of window size</a:t>
            </a:r>
          </a:p>
          <a:p>
            <a:pPr marL="982256" lvl="1"/>
            <a:r>
              <a:rPr lang="en-US"/>
              <a:t> Throughput ~= window/</a:t>
            </a:r>
            <a:r>
              <a:rPr lang="en-US" err="1"/>
              <a:t>rtt</a:t>
            </a:r>
            <a:endParaRPr lang="en-US"/>
          </a:p>
          <a:p>
            <a:pPr marL="982256" lvl="1"/>
            <a:r>
              <a:rPr lang="en-US"/>
              <a:t>TCP window : </a:t>
            </a:r>
            <a:r>
              <a:rPr lang="en-US">
                <a:solidFill>
                  <a:srgbClr val="FF0000"/>
                </a:solidFill>
              </a:rPr>
              <a:t>16 bits field</a:t>
            </a:r>
            <a:br>
              <a:rPr lang="en-US"/>
            </a:br>
            <a:br>
              <a:rPr lang="en-US"/>
            </a:br>
            <a:br>
              <a:rPr lang="en-US"/>
            </a:br>
            <a:endParaRPr lang="en-US"/>
          </a:p>
          <a:p>
            <a:pPr marL="982256" lvl="1"/>
            <a:endParaRPr lang="en-US"/>
          </a:p>
          <a:p>
            <a:pPr marL="982256" lvl="1"/>
            <a:endParaRPr lang="en-US"/>
          </a:p>
          <a:p>
            <a:pPr marL="753656" lvl="1" indent="0">
              <a:buNone/>
            </a:pPr>
            <a:br>
              <a:rPr lang="en-US"/>
            </a:br>
            <a:br>
              <a:rPr lang="en-US"/>
            </a:br>
            <a:br>
              <a:rPr lang="en-US"/>
            </a:br>
            <a:br>
              <a:rPr lang="en-US"/>
            </a:br>
            <a:endParaRPr lang="en-US"/>
          </a:p>
        </p:txBody>
      </p:sp>
      <p:grpSp>
        <p:nvGrpSpPr>
          <p:cNvPr id="46083" name="Group 3"/>
          <p:cNvGrpSpPr>
            <a:grpSpLocks/>
          </p:cNvGrpSpPr>
          <p:nvPr/>
        </p:nvGrpSpPr>
        <p:grpSpPr bwMode="auto">
          <a:xfrm>
            <a:off x="3584433" y="4227092"/>
            <a:ext cx="5346000" cy="990079"/>
            <a:chOff x="0" y="0"/>
            <a:chExt cx="4421" cy="887"/>
          </a:xfrm>
        </p:grpSpPr>
        <p:sp>
          <p:nvSpPr>
            <p:cNvPr id="46084" name="Rectangle 4"/>
            <p:cNvSpPr>
              <a:spLocks/>
            </p:cNvSpPr>
            <p:nvPr/>
          </p:nvSpPr>
          <p:spPr bwMode="auto">
            <a:xfrm>
              <a:off x="0" y="0"/>
              <a:ext cx="4421" cy="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533225" algn="l"/>
                  <a:tab pos="1066449" algn="l"/>
                  <a:tab pos="1599674" algn="l"/>
                  <a:tab pos="2132899" algn="l"/>
                  <a:tab pos="2666124" algn="l"/>
                  <a:tab pos="3199348" algn="l"/>
                  <a:tab pos="3732573" algn="l"/>
                  <a:tab pos="4265798" algn="l"/>
                  <a:tab pos="4799023" algn="l"/>
                  <a:tab pos="5294828" algn="l"/>
                  <a:tab pos="533225" algn="l"/>
                  <a:tab pos="1066449" algn="l"/>
                  <a:tab pos="1599674" algn="l"/>
                  <a:tab pos="2132899" algn="l"/>
                  <a:tab pos="2666124" algn="l"/>
                  <a:tab pos="3199348" algn="l"/>
                  <a:tab pos="3732573" algn="l"/>
                  <a:tab pos="4265798" algn="l"/>
                  <a:tab pos="4799023" algn="l"/>
                  <a:tab pos="5294828" algn="l"/>
                  <a:tab pos="533225" algn="l"/>
                  <a:tab pos="1066449" algn="l"/>
                  <a:tab pos="1599674" algn="l"/>
                  <a:tab pos="2132899" algn="l"/>
                  <a:tab pos="2666124" algn="l"/>
                  <a:tab pos="3199348" algn="l"/>
                  <a:tab pos="3732573" algn="l"/>
                  <a:tab pos="4265798" algn="l"/>
                  <a:tab pos="4799023" algn="l"/>
                  <a:tab pos="5294828" algn="l"/>
                  <a:tab pos="533225" algn="l"/>
                  <a:tab pos="1066449" algn="l"/>
                </a:tabLst>
              </a:pPr>
              <a:r>
                <a:rPr lang="en-US" sz="1500">
                  <a:latin typeface="Helvetica" charset="0"/>
                  <a:ea typeface="ＭＳ Ｐゴシック" charset="0"/>
                  <a:cs typeface="Helvetica" charset="0"/>
                  <a:sym typeface="Helvetica" charset="0"/>
                </a:rPr>
                <a:t>	   </a:t>
              </a:r>
              <a:r>
                <a:rPr lang="en-US" sz="1500" b="1" err="1">
                  <a:latin typeface="Helvetica" charset="0"/>
                  <a:ea typeface="ＭＳ Ｐゴシック" charset="0"/>
                  <a:cs typeface="Helvetica" charset="0"/>
                  <a:sym typeface="Helvetica" charset="0"/>
                </a:rPr>
                <a:t>rtt</a:t>
              </a:r>
              <a:r>
                <a:rPr lang="en-US" sz="1500" b="1">
                  <a:latin typeface="Helvetica" charset="0"/>
                  <a:ea typeface="ＭＳ Ｐゴシック" charset="0"/>
                  <a:cs typeface="Helvetica" charset="0"/>
                  <a:sym typeface="Helvetica" charset="0"/>
                </a:rPr>
                <a:t> 		1 msec	10 msec	100 msec</a:t>
              </a:r>
            </a:p>
            <a:p>
              <a:pPr>
                <a:lnSpc>
                  <a:spcPct val="84000"/>
                </a:lnSpc>
                <a:tabLst>
                  <a:tab pos="533225" algn="l"/>
                  <a:tab pos="1066449" algn="l"/>
                  <a:tab pos="1599674" algn="l"/>
                  <a:tab pos="2132899" algn="l"/>
                  <a:tab pos="2666124" algn="l"/>
                  <a:tab pos="3199348" algn="l"/>
                  <a:tab pos="3732573" algn="l"/>
                  <a:tab pos="4265798" algn="l"/>
                  <a:tab pos="4799023" algn="l"/>
                  <a:tab pos="5294828" algn="l"/>
                  <a:tab pos="533225" algn="l"/>
                  <a:tab pos="1066449" algn="l"/>
                  <a:tab pos="1599674" algn="l"/>
                  <a:tab pos="2132899" algn="l"/>
                  <a:tab pos="2666124" algn="l"/>
                  <a:tab pos="3199348" algn="l"/>
                  <a:tab pos="3732573" algn="l"/>
                  <a:tab pos="4265798" algn="l"/>
                  <a:tab pos="4799023" algn="l"/>
                  <a:tab pos="5294828" algn="l"/>
                  <a:tab pos="533225" algn="l"/>
                  <a:tab pos="1066449" algn="l"/>
                  <a:tab pos="1599674" algn="l"/>
                  <a:tab pos="2132899" algn="l"/>
                  <a:tab pos="2666124" algn="l"/>
                  <a:tab pos="3199348" algn="l"/>
                  <a:tab pos="3732573" algn="l"/>
                  <a:tab pos="4265798" algn="l"/>
                  <a:tab pos="4799023" algn="l"/>
                  <a:tab pos="5294828" algn="l"/>
                  <a:tab pos="533225" algn="l"/>
                  <a:tab pos="1066449" algn="l"/>
                </a:tabLst>
              </a:pPr>
              <a:r>
                <a:rPr lang="en-US" sz="1500" b="1">
                  <a:latin typeface="Helvetica" charset="0"/>
                  <a:ea typeface="ＭＳ Ｐゴシック" charset="0"/>
                  <a:cs typeface="Helvetica" charset="0"/>
                  <a:sym typeface="Helvetica" charset="0"/>
                </a:rPr>
                <a:t>Window</a:t>
              </a:r>
            </a:p>
            <a:p>
              <a:pPr>
                <a:lnSpc>
                  <a:spcPct val="84000"/>
                </a:lnSpc>
                <a:tabLst>
                  <a:tab pos="533225" algn="l"/>
                  <a:tab pos="1066449" algn="l"/>
                  <a:tab pos="1599674" algn="l"/>
                  <a:tab pos="2132899" algn="l"/>
                  <a:tab pos="2666124" algn="l"/>
                  <a:tab pos="3199348" algn="l"/>
                  <a:tab pos="3732573" algn="l"/>
                  <a:tab pos="4265798" algn="l"/>
                  <a:tab pos="4799023" algn="l"/>
                  <a:tab pos="5294828" algn="l"/>
                  <a:tab pos="533225" algn="l"/>
                  <a:tab pos="1066449" algn="l"/>
                  <a:tab pos="1599674" algn="l"/>
                  <a:tab pos="2132899" algn="l"/>
                  <a:tab pos="2666124" algn="l"/>
                  <a:tab pos="3199348" algn="l"/>
                  <a:tab pos="3732573" algn="l"/>
                  <a:tab pos="4265798" algn="l"/>
                  <a:tab pos="4799023" algn="l"/>
                  <a:tab pos="5294828" algn="l"/>
                  <a:tab pos="533225" algn="l"/>
                  <a:tab pos="1066449" algn="l"/>
                  <a:tab pos="1599674" algn="l"/>
                  <a:tab pos="2132899" algn="l"/>
                  <a:tab pos="2666124" algn="l"/>
                  <a:tab pos="3199348" algn="l"/>
                  <a:tab pos="3732573" algn="l"/>
                  <a:tab pos="4265798" algn="l"/>
                  <a:tab pos="4799023" algn="l"/>
                  <a:tab pos="5294828" algn="l"/>
                  <a:tab pos="533225" algn="l"/>
                  <a:tab pos="1066449" algn="l"/>
                </a:tabLst>
              </a:pPr>
              <a:r>
                <a:rPr lang="en-US" sz="1500" b="1">
                  <a:latin typeface="Helvetica" charset="0"/>
                  <a:ea typeface="ＭＳ Ｐゴシック" charset="0"/>
                  <a:cs typeface="Helvetica" charset="0"/>
                  <a:sym typeface="Helvetica" charset="0"/>
                </a:rPr>
                <a:t>8 Kbytes</a:t>
              </a:r>
              <a:r>
                <a:rPr lang="en-US" sz="1500">
                  <a:latin typeface="Helvetica" charset="0"/>
                  <a:ea typeface="ＭＳ Ｐゴシック" charset="0"/>
                  <a:cs typeface="Helvetica" charset="0"/>
                  <a:sym typeface="Helvetica" charset="0"/>
                </a:rPr>
                <a:t>		65.6 Mbps	6.5 Mbps	0.66 Mbps		</a:t>
              </a:r>
            </a:p>
            <a:p>
              <a:pPr>
                <a:lnSpc>
                  <a:spcPct val="84000"/>
                </a:lnSpc>
                <a:tabLst>
                  <a:tab pos="533225" algn="l"/>
                  <a:tab pos="1066449" algn="l"/>
                  <a:tab pos="1599674" algn="l"/>
                  <a:tab pos="2132899" algn="l"/>
                  <a:tab pos="2666124" algn="l"/>
                  <a:tab pos="3199348" algn="l"/>
                  <a:tab pos="3732573" algn="l"/>
                  <a:tab pos="4265798" algn="l"/>
                  <a:tab pos="4799023" algn="l"/>
                  <a:tab pos="5294828" algn="l"/>
                  <a:tab pos="533225" algn="l"/>
                  <a:tab pos="1066449" algn="l"/>
                  <a:tab pos="1599674" algn="l"/>
                  <a:tab pos="2132899" algn="l"/>
                  <a:tab pos="2666124" algn="l"/>
                  <a:tab pos="3199348" algn="l"/>
                  <a:tab pos="3732573" algn="l"/>
                  <a:tab pos="4265798" algn="l"/>
                  <a:tab pos="4799023" algn="l"/>
                  <a:tab pos="5294828" algn="l"/>
                  <a:tab pos="533225" algn="l"/>
                  <a:tab pos="1066449" algn="l"/>
                  <a:tab pos="1599674" algn="l"/>
                  <a:tab pos="2132899" algn="l"/>
                  <a:tab pos="2666124" algn="l"/>
                  <a:tab pos="3199348" algn="l"/>
                  <a:tab pos="3732573" algn="l"/>
                  <a:tab pos="4265798" algn="l"/>
                  <a:tab pos="4799023" algn="l"/>
                  <a:tab pos="5294828" algn="l"/>
                  <a:tab pos="533225" algn="l"/>
                  <a:tab pos="1066449" algn="l"/>
                </a:tabLst>
              </a:pPr>
              <a:r>
                <a:rPr lang="en-US" sz="1500" b="1">
                  <a:latin typeface="Helvetica" charset="0"/>
                  <a:ea typeface="ＭＳ Ｐゴシック" charset="0"/>
                  <a:cs typeface="Helvetica" charset="0"/>
                  <a:sym typeface="Helvetica" charset="0"/>
                </a:rPr>
                <a:t>64 Kbytes</a:t>
              </a:r>
              <a:r>
                <a:rPr lang="en-US" sz="1500">
                  <a:latin typeface="Helvetica" charset="0"/>
                  <a:ea typeface="ＭＳ Ｐゴシック" charset="0"/>
                  <a:cs typeface="Helvetica" charset="0"/>
                  <a:sym typeface="Helvetica" charset="0"/>
                </a:rPr>
                <a:t>		524.3 Mbps	52.4 Mbps	5.2 Mbps</a:t>
              </a:r>
            </a:p>
          </p:txBody>
        </p:sp>
        <p:sp>
          <p:nvSpPr>
            <p:cNvPr id="46085" name="Line 5"/>
            <p:cNvSpPr>
              <a:spLocks noChangeShapeType="1"/>
            </p:cNvSpPr>
            <p:nvPr/>
          </p:nvSpPr>
          <p:spPr bwMode="auto">
            <a:xfrm>
              <a:off x="788" y="260"/>
              <a:ext cx="0" cy="627"/>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46086" name="Line 6"/>
            <p:cNvSpPr>
              <a:spLocks noChangeShapeType="1"/>
            </p:cNvSpPr>
            <p:nvPr/>
          </p:nvSpPr>
          <p:spPr bwMode="auto">
            <a:xfrm flipH="1">
              <a:off x="786" y="251"/>
              <a:ext cx="3271" cy="1"/>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46087" name="Line 7"/>
            <p:cNvSpPr>
              <a:spLocks noChangeShapeType="1"/>
            </p:cNvSpPr>
            <p:nvPr/>
          </p:nvSpPr>
          <p:spPr bwMode="auto">
            <a:xfrm rot="10800000">
              <a:off x="52" y="43"/>
              <a:ext cx="745" cy="209"/>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spTree>
    <p:extLst>
      <p:ext uri="{BB962C8B-B14F-4D97-AF65-F5344CB8AC3E}">
        <p14:creationId xmlns:p14="http://schemas.microsoft.com/office/powerpoint/2010/main" val="3171866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a:t>RFC1323 Window scaling</a:t>
            </a:r>
          </a:p>
        </p:txBody>
      </p:sp>
      <p:sp>
        <p:nvSpPr>
          <p:cNvPr id="3" name="Espace réservé du contenu 2"/>
          <p:cNvSpPr>
            <a:spLocks noGrp="1"/>
          </p:cNvSpPr>
          <p:nvPr>
            <p:ph idx="1"/>
          </p:nvPr>
        </p:nvSpPr>
        <p:spPr>
          <a:xfrm>
            <a:off x="756490" y="1556404"/>
            <a:ext cx="10515600" cy="5032375"/>
          </a:xfrm>
        </p:spPr>
        <p:txBody>
          <a:bodyPr>
            <a:normAutofit lnSpcReduction="10000"/>
          </a:bodyPr>
          <a:lstStyle/>
          <a:p>
            <a:r>
              <a:rPr lang="en-GB"/>
              <a:t>Window maintained as a 32 bits integer by TCP implementations</a:t>
            </a:r>
          </a:p>
          <a:p>
            <a:pPr lvl="1"/>
            <a:r>
              <a:rPr lang="en-GB"/>
              <a:t>But sent as a scaled 16 bits in segments</a:t>
            </a:r>
          </a:p>
          <a:p>
            <a:pPr marL="457200" lvl="1" indent="0">
              <a:buNone/>
            </a:pPr>
            <a:br>
              <a:rPr lang="en-GB"/>
            </a:br>
            <a:br>
              <a:rPr lang="en-GB"/>
            </a:br>
            <a:br>
              <a:rPr lang="en-GB"/>
            </a:br>
            <a:br>
              <a:rPr lang="en-GB"/>
            </a:br>
            <a:br>
              <a:rPr lang="en-GB"/>
            </a:br>
            <a:br>
              <a:rPr lang="en-GB"/>
            </a:br>
            <a:br>
              <a:rPr lang="en-GB"/>
            </a:br>
            <a:br>
              <a:rPr lang="en-GB"/>
            </a:br>
            <a:br>
              <a:rPr lang="en-GB"/>
            </a:br>
            <a:br>
              <a:rPr lang="en-GB"/>
            </a:br>
            <a:endParaRPr lang="en-GB"/>
          </a:p>
          <a:p>
            <a:r>
              <a:rPr lang="en-GB"/>
              <a:t>Scaling factor announced in </a:t>
            </a:r>
            <a:r>
              <a:rPr lang="en-GB" err="1"/>
              <a:t>WScale</a:t>
            </a:r>
            <a:r>
              <a:rPr lang="en-GB"/>
              <a:t> option in SYN/SYN+ACK segments</a:t>
            </a:r>
          </a:p>
          <a:p>
            <a:pPr lvl="1"/>
            <a:r>
              <a:rPr lang="en-GB"/>
              <a:t>Client and server can use different scaling values</a:t>
            </a:r>
          </a:p>
        </p:txBody>
      </p:sp>
      <p:sp>
        <p:nvSpPr>
          <p:cNvPr id="4" name="Rectangle 3">
            <a:extLst>
              <a:ext uri="{FF2B5EF4-FFF2-40B4-BE49-F238E27FC236}">
                <a16:creationId xmlns:a16="http://schemas.microsoft.com/office/drawing/2014/main" id="{B5216F84-BECF-24B3-1CAF-497492D491C9}"/>
              </a:ext>
            </a:extLst>
          </p:cNvPr>
          <p:cNvSpPr/>
          <p:nvPr/>
        </p:nvSpPr>
        <p:spPr>
          <a:xfrm>
            <a:off x="7845116" y="3044007"/>
            <a:ext cx="3467829" cy="331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5" name="Group 2">
            <a:extLst>
              <a:ext uri="{FF2B5EF4-FFF2-40B4-BE49-F238E27FC236}">
                <a16:creationId xmlns:a16="http://schemas.microsoft.com/office/drawing/2014/main" id="{E4747E0A-7C19-3114-A1CD-9DB5935CC8B3}"/>
              </a:ext>
            </a:extLst>
          </p:cNvPr>
          <p:cNvGrpSpPr>
            <a:grpSpLocks/>
          </p:cNvGrpSpPr>
          <p:nvPr/>
        </p:nvGrpSpPr>
        <p:grpSpPr bwMode="auto">
          <a:xfrm>
            <a:off x="2891678" y="2742546"/>
            <a:ext cx="3476625" cy="1587500"/>
            <a:chOff x="0" y="0"/>
            <a:chExt cx="2875" cy="1421"/>
          </a:xfrm>
        </p:grpSpPr>
        <p:sp>
          <p:nvSpPr>
            <p:cNvPr id="6" name="AutoShape 3">
              <a:extLst>
                <a:ext uri="{FF2B5EF4-FFF2-40B4-BE49-F238E27FC236}">
                  <a16:creationId xmlns:a16="http://schemas.microsoft.com/office/drawing/2014/main" id="{6D3EC18E-79A6-6149-257C-031A3408FC08}"/>
                </a:ext>
              </a:extLst>
            </p:cNvPr>
            <p:cNvSpPr>
              <a:spLocks/>
            </p:cNvSpPr>
            <p:nvPr/>
          </p:nvSpPr>
          <p:spPr bwMode="auto">
            <a:xfrm>
              <a:off x="0" y="0"/>
              <a:ext cx="2875" cy="285"/>
            </a:xfrm>
            <a:prstGeom prst="roundRect">
              <a:avLst>
                <a:gd name="adj" fmla="val 34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7" name="AutoShape 4">
              <a:extLst>
                <a:ext uri="{FF2B5EF4-FFF2-40B4-BE49-F238E27FC236}">
                  <a16:creationId xmlns:a16="http://schemas.microsoft.com/office/drawing/2014/main" id="{0DE73B62-03E8-1D6B-9ED7-202645622F64}"/>
                </a:ext>
              </a:extLst>
            </p:cNvPr>
            <p:cNvSpPr>
              <a:spLocks/>
            </p:cNvSpPr>
            <p:nvPr/>
          </p:nvSpPr>
          <p:spPr bwMode="auto">
            <a:xfrm>
              <a:off x="0" y="283"/>
              <a:ext cx="2875" cy="285"/>
            </a:xfrm>
            <a:prstGeom prst="roundRect">
              <a:avLst>
                <a:gd name="adj" fmla="val 34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8" name="AutoShape 5">
              <a:extLst>
                <a:ext uri="{FF2B5EF4-FFF2-40B4-BE49-F238E27FC236}">
                  <a16:creationId xmlns:a16="http://schemas.microsoft.com/office/drawing/2014/main" id="{CFA42B60-0F9B-8020-2481-BB1B18E6B41F}"/>
                </a:ext>
              </a:extLst>
            </p:cNvPr>
            <p:cNvSpPr>
              <a:spLocks/>
            </p:cNvSpPr>
            <p:nvPr/>
          </p:nvSpPr>
          <p:spPr bwMode="auto">
            <a:xfrm>
              <a:off x="0" y="568"/>
              <a:ext cx="2875" cy="286"/>
            </a:xfrm>
            <a:prstGeom prst="roundRect">
              <a:avLst>
                <a:gd name="adj" fmla="val 34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9" name="AutoShape 6">
              <a:extLst>
                <a:ext uri="{FF2B5EF4-FFF2-40B4-BE49-F238E27FC236}">
                  <a16:creationId xmlns:a16="http://schemas.microsoft.com/office/drawing/2014/main" id="{356BAFE8-56A0-6567-6206-4C9E8CB4CB2B}"/>
                </a:ext>
              </a:extLst>
            </p:cNvPr>
            <p:cNvSpPr>
              <a:spLocks/>
            </p:cNvSpPr>
            <p:nvPr/>
          </p:nvSpPr>
          <p:spPr bwMode="auto">
            <a:xfrm>
              <a:off x="0" y="854"/>
              <a:ext cx="2875" cy="285"/>
            </a:xfrm>
            <a:prstGeom prst="roundRect">
              <a:avLst>
                <a:gd name="adj" fmla="val 34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10" name="AutoShape 7">
              <a:extLst>
                <a:ext uri="{FF2B5EF4-FFF2-40B4-BE49-F238E27FC236}">
                  <a16:creationId xmlns:a16="http://schemas.microsoft.com/office/drawing/2014/main" id="{5218E9E1-AC32-81F8-EB58-18E30C856EA1}"/>
                </a:ext>
              </a:extLst>
            </p:cNvPr>
            <p:cNvSpPr>
              <a:spLocks/>
            </p:cNvSpPr>
            <p:nvPr/>
          </p:nvSpPr>
          <p:spPr bwMode="auto">
            <a:xfrm>
              <a:off x="0" y="1136"/>
              <a:ext cx="2875" cy="285"/>
            </a:xfrm>
            <a:prstGeom prst="roundRect">
              <a:avLst>
                <a:gd name="adj" fmla="val 34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grpSp>
      <p:sp>
        <p:nvSpPr>
          <p:cNvPr id="11" name="Rectangle 8">
            <a:extLst>
              <a:ext uri="{FF2B5EF4-FFF2-40B4-BE49-F238E27FC236}">
                <a16:creationId xmlns:a16="http://schemas.microsoft.com/office/drawing/2014/main" id="{67934DAA-3BD2-9F28-FB9A-73647F90C52B}"/>
              </a:ext>
            </a:extLst>
          </p:cNvPr>
          <p:cNvSpPr>
            <a:spLocks/>
          </p:cNvSpPr>
          <p:nvPr/>
        </p:nvSpPr>
        <p:spPr bwMode="auto">
          <a:xfrm>
            <a:off x="3215528" y="2806047"/>
            <a:ext cx="8620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Source port</a:t>
            </a:r>
          </a:p>
        </p:txBody>
      </p:sp>
      <p:sp>
        <p:nvSpPr>
          <p:cNvPr id="12" name="Rectangle 9">
            <a:extLst>
              <a:ext uri="{FF2B5EF4-FFF2-40B4-BE49-F238E27FC236}">
                <a16:creationId xmlns:a16="http://schemas.microsoft.com/office/drawing/2014/main" id="{AB32E645-0434-06BF-437F-FC12E26DA7D5}"/>
              </a:ext>
            </a:extLst>
          </p:cNvPr>
          <p:cNvSpPr>
            <a:spLocks/>
          </p:cNvSpPr>
          <p:nvPr/>
        </p:nvSpPr>
        <p:spPr bwMode="auto">
          <a:xfrm>
            <a:off x="4845890" y="2806047"/>
            <a:ext cx="1168400"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Destination port</a:t>
            </a:r>
          </a:p>
        </p:txBody>
      </p:sp>
      <p:sp>
        <p:nvSpPr>
          <p:cNvPr id="13" name="AutoShape 10">
            <a:extLst>
              <a:ext uri="{FF2B5EF4-FFF2-40B4-BE49-F238E27FC236}">
                <a16:creationId xmlns:a16="http://schemas.microsoft.com/office/drawing/2014/main" id="{ABE08ED9-D6C0-3847-EC26-336149DE305E}"/>
              </a:ext>
            </a:extLst>
          </p:cNvPr>
          <p:cNvSpPr>
            <a:spLocks/>
          </p:cNvSpPr>
          <p:nvPr/>
        </p:nvSpPr>
        <p:spPr bwMode="auto">
          <a:xfrm>
            <a:off x="2891678" y="4330046"/>
            <a:ext cx="3476625" cy="1250950"/>
          </a:xfrm>
          <a:prstGeom prst="roundRect">
            <a:avLst>
              <a:gd name="adj" fmla="val 83"/>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14" name="Rectangle 11">
            <a:extLst>
              <a:ext uri="{FF2B5EF4-FFF2-40B4-BE49-F238E27FC236}">
                <a16:creationId xmlns:a16="http://schemas.microsoft.com/office/drawing/2014/main" id="{B238C35E-124D-319A-FF38-A1ED9587946F}"/>
              </a:ext>
            </a:extLst>
          </p:cNvPr>
          <p:cNvSpPr>
            <a:spLocks/>
          </p:cNvSpPr>
          <p:nvPr/>
        </p:nvSpPr>
        <p:spPr bwMode="auto">
          <a:xfrm>
            <a:off x="4395040" y="5128558"/>
            <a:ext cx="603250"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Payload</a:t>
            </a:r>
          </a:p>
        </p:txBody>
      </p:sp>
      <p:sp>
        <p:nvSpPr>
          <p:cNvPr id="15" name="Line 12">
            <a:extLst>
              <a:ext uri="{FF2B5EF4-FFF2-40B4-BE49-F238E27FC236}">
                <a16:creationId xmlns:a16="http://schemas.microsoft.com/office/drawing/2014/main" id="{88B59A53-E328-5BA9-A136-235AC611B3F2}"/>
              </a:ext>
            </a:extLst>
          </p:cNvPr>
          <p:cNvSpPr>
            <a:spLocks noChangeShapeType="1"/>
          </p:cNvSpPr>
          <p:nvPr/>
        </p:nvSpPr>
        <p:spPr bwMode="auto">
          <a:xfrm>
            <a:off x="2825002" y="2593322"/>
            <a:ext cx="3532188" cy="3175"/>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16" name="Rectangle 13">
            <a:extLst>
              <a:ext uri="{FF2B5EF4-FFF2-40B4-BE49-F238E27FC236}">
                <a16:creationId xmlns:a16="http://schemas.microsoft.com/office/drawing/2014/main" id="{05B6F621-EC47-E901-9F2D-07FDB472548F}"/>
              </a:ext>
            </a:extLst>
          </p:cNvPr>
          <p:cNvSpPr>
            <a:spLocks/>
          </p:cNvSpPr>
          <p:nvPr/>
        </p:nvSpPr>
        <p:spPr bwMode="auto">
          <a:xfrm>
            <a:off x="4391866" y="2359958"/>
            <a:ext cx="4921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32 bits</a:t>
            </a:r>
          </a:p>
        </p:txBody>
      </p:sp>
      <p:sp>
        <p:nvSpPr>
          <p:cNvPr id="17" name="Line 14">
            <a:extLst>
              <a:ext uri="{FF2B5EF4-FFF2-40B4-BE49-F238E27FC236}">
                <a16:creationId xmlns:a16="http://schemas.microsoft.com/office/drawing/2014/main" id="{A37FE05E-0EA4-6434-6B72-0EFCF342C144}"/>
              </a:ext>
            </a:extLst>
          </p:cNvPr>
          <p:cNvSpPr>
            <a:spLocks noChangeShapeType="1"/>
          </p:cNvSpPr>
          <p:nvPr/>
        </p:nvSpPr>
        <p:spPr bwMode="auto">
          <a:xfrm>
            <a:off x="4668091" y="2760009"/>
            <a:ext cx="3175" cy="3032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18" name="Rectangle 15">
            <a:extLst>
              <a:ext uri="{FF2B5EF4-FFF2-40B4-BE49-F238E27FC236}">
                <a16:creationId xmlns:a16="http://schemas.microsoft.com/office/drawing/2014/main" id="{645F27C4-4C02-1F7A-2897-9086375BEA78}"/>
              </a:ext>
            </a:extLst>
          </p:cNvPr>
          <p:cNvSpPr>
            <a:spLocks/>
          </p:cNvSpPr>
          <p:nvPr/>
        </p:nvSpPr>
        <p:spPr bwMode="auto">
          <a:xfrm>
            <a:off x="3604465" y="4123672"/>
            <a:ext cx="787400"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Checksum</a:t>
            </a:r>
          </a:p>
        </p:txBody>
      </p:sp>
      <p:sp>
        <p:nvSpPr>
          <p:cNvPr id="19" name="Line 16">
            <a:extLst>
              <a:ext uri="{FF2B5EF4-FFF2-40B4-BE49-F238E27FC236}">
                <a16:creationId xmlns:a16="http://schemas.microsoft.com/office/drawing/2014/main" id="{6894A621-5DF7-DCD7-BF79-93C214F9FCAD}"/>
              </a:ext>
            </a:extLst>
          </p:cNvPr>
          <p:cNvSpPr>
            <a:spLocks noChangeShapeType="1"/>
          </p:cNvSpPr>
          <p:nvPr/>
        </p:nvSpPr>
        <p:spPr bwMode="auto">
          <a:xfrm>
            <a:off x="4671266" y="4014134"/>
            <a:ext cx="1587" cy="3032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20" name="Rectangle 17">
            <a:extLst>
              <a:ext uri="{FF2B5EF4-FFF2-40B4-BE49-F238E27FC236}">
                <a16:creationId xmlns:a16="http://schemas.microsoft.com/office/drawing/2014/main" id="{77BACDEF-8D1E-2D29-BBF3-CA2638CEC08D}"/>
              </a:ext>
            </a:extLst>
          </p:cNvPr>
          <p:cNvSpPr>
            <a:spLocks/>
          </p:cNvSpPr>
          <p:nvPr/>
        </p:nvSpPr>
        <p:spPr bwMode="auto">
          <a:xfrm>
            <a:off x="4993527" y="4077633"/>
            <a:ext cx="1092200"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i="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Urgent pointer</a:t>
            </a:r>
          </a:p>
        </p:txBody>
      </p:sp>
      <p:sp>
        <p:nvSpPr>
          <p:cNvPr id="21" name="Rectangle 18">
            <a:extLst>
              <a:ext uri="{FF2B5EF4-FFF2-40B4-BE49-F238E27FC236}">
                <a16:creationId xmlns:a16="http://schemas.microsoft.com/office/drawing/2014/main" id="{8C1DFD1D-5405-C493-2045-A5AFBFDE2131}"/>
              </a:ext>
            </a:extLst>
          </p:cNvPr>
          <p:cNvSpPr>
            <a:spLocks/>
          </p:cNvSpPr>
          <p:nvPr/>
        </p:nvSpPr>
        <p:spPr bwMode="auto">
          <a:xfrm>
            <a:off x="2931366" y="3758547"/>
            <a:ext cx="1614487"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THL  Reserved  </a:t>
            </a:r>
            <a:r>
              <a:rPr lang="en-US" altLang="fr-FR" sz="1300">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Flags</a:t>
            </a:r>
          </a:p>
        </p:txBody>
      </p:sp>
      <p:sp>
        <p:nvSpPr>
          <p:cNvPr id="22" name="Line 19">
            <a:extLst>
              <a:ext uri="{FF2B5EF4-FFF2-40B4-BE49-F238E27FC236}">
                <a16:creationId xmlns:a16="http://schemas.microsoft.com/office/drawing/2014/main" id="{A808A01B-994F-44CB-0A0B-44026A9DBE96}"/>
              </a:ext>
            </a:extLst>
          </p:cNvPr>
          <p:cNvSpPr>
            <a:spLocks noChangeShapeType="1"/>
          </p:cNvSpPr>
          <p:nvPr/>
        </p:nvSpPr>
        <p:spPr bwMode="auto">
          <a:xfrm>
            <a:off x="4671266" y="3714096"/>
            <a:ext cx="1587" cy="3032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23" name="Line 20">
            <a:extLst>
              <a:ext uri="{FF2B5EF4-FFF2-40B4-BE49-F238E27FC236}">
                <a16:creationId xmlns:a16="http://schemas.microsoft.com/office/drawing/2014/main" id="{2F02CB18-F539-AB1C-6E46-DABEE31D380A}"/>
              </a:ext>
            </a:extLst>
          </p:cNvPr>
          <p:cNvSpPr>
            <a:spLocks noChangeShapeType="1"/>
          </p:cNvSpPr>
          <p:nvPr/>
        </p:nvSpPr>
        <p:spPr bwMode="auto">
          <a:xfrm>
            <a:off x="3280615" y="3699809"/>
            <a:ext cx="0" cy="3032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24" name="Line 21">
            <a:extLst>
              <a:ext uri="{FF2B5EF4-FFF2-40B4-BE49-F238E27FC236}">
                <a16:creationId xmlns:a16="http://schemas.microsoft.com/office/drawing/2014/main" id="{B0EB2A97-B5E3-5FD1-7EA0-613E2A119B38}"/>
              </a:ext>
            </a:extLst>
          </p:cNvPr>
          <p:cNvSpPr>
            <a:spLocks noChangeShapeType="1"/>
          </p:cNvSpPr>
          <p:nvPr/>
        </p:nvSpPr>
        <p:spPr bwMode="auto">
          <a:xfrm>
            <a:off x="6488952" y="2742547"/>
            <a:ext cx="0" cy="1603375"/>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25" name="Line 23">
            <a:extLst>
              <a:ext uri="{FF2B5EF4-FFF2-40B4-BE49-F238E27FC236}">
                <a16:creationId xmlns:a16="http://schemas.microsoft.com/office/drawing/2014/main" id="{4C1B5F2B-B29F-7F54-0A0E-5B46D85D382C}"/>
              </a:ext>
            </a:extLst>
          </p:cNvPr>
          <p:cNvSpPr>
            <a:spLocks noChangeShapeType="1"/>
          </p:cNvSpPr>
          <p:nvPr/>
        </p:nvSpPr>
        <p:spPr bwMode="auto">
          <a:xfrm>
            <a:off x="4161677" y="3702984"/>
            <a:ext cx="1588" cy="3032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26" name="Rectangle 24">
            <a:extLst>
              <a:ext uri="{FF2B5EF4-FFF2-40B4-BE49-F238E27FC236}">
                <a16:creationId xmlns:a16="http://schemas.microsoft.com/office/drawing/2014/main" id="{58F3FB3D-607F-C775-DE29-770E44E5EB7C}"/>
              </a:ext>
            </a:extLst>
          </p:cNvPr>
          <p:cNvSpPr>
            <a:spLocks/>
          </p:cNvSpPr>
          <p:nvPr/>
        </p:nvSpPr>
        <p:spPr bwMode="auto">
          <a:xfrm>
            <a:off x="3714003" y="3125133"/>
            <a:ext cx="13620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Sequence number</a:t>
            </a:r>
          </a:p>
        </p:txBody>
      </p:sp>
      <p:sp>
        <p:nvSpPr>
          <p:cNvPr id="27" name="Line 25">
            <a:extLst>
              <a:ext uri="{FF2B5EF4-FFF2-40B4-BE49-F238E27FC236}">
                <a16:creationId xmlns:a16="http://schemas.microsoft.com/office/drawing/2014/main" id="{A4243C48-FFF3-764A-9899-DA8810B81A69}"/>
              </a:ext>
            </a:extLst>
          </p:cNvPr>
          <p:cNvSpPr>
            <a:spLocks noChangeShapeType="1"/>
          </p:cNvSpPr>
          <p:nvPr/>
        </p:nvSpPr>
        <p:spPr bwMode="auto">
          <a:xfrm>
            <a:off x="2874944" y="4766608"/>
            <a:ext cx="3484563" cy="1588"/>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28" name="Rectangle 26">
            <a:extLst>
              <a:ext uri="{FF2B5EF4-FFF2-40B4-BE49-F238E27FC236}">
                <a16:creationId xmlns:a16="http://schemas.microsoft.com/office/drawing/2014/main" id="{71B6DD9F-C849-E7D0-78F5-529BABE96626}"/>
              </a:ext>
            </a:extLst>
          </p:cNvPr>
          <p:cNvSpPr>
            <a:spLocks/>
          </p:cNvSpPr>
          <p:nvPr/>
        </p:nvSpPr>
        <p:spPr bwMode="auto">
          <a:xfrm>
            <a:off x="3677490" y="4509301"/>
            <a:ext cx="2103140" cy="17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b="1" i="1">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Optional header extension</a:t>
            </a:r>
          </a:p>
        </p:txBody>
      </p:sp>
      <p:sp>
        <p:nvSpPr>
          <p:cNvPr id="29" name="Rectangle 27">
            <a:extLst>
              <a:ext uri="{FF2B5EF4-FFF2-40B4-BE49-F238E27FC236}">
                <a16:creationId xmlns:a16="http://schemas.microsoft.com/office/drawing/2014/main" id="{879E06E9-3BE8-895F-6326-5133BEDD9527}"/>
              </a:ext>
            </a:extLst>
          </p:cNvPr>
          <p:cNvSpPr>
            <a:spLocks/>
          </p:cNvSpPr>
          <p:nvPr/>
        </p:nvSpPr>
        <p:spPr bwMode="auto">
          <a:xfrm>
            <a:off x="4993527" y="3771247"/>
            <a:ext cx="615950"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Window</a:t>
            </a:r>
          </a:p>
        </p:txBody>
      </p:sp>
      <p:grpSp>
        <p:nvGrpSpPr>
          <p:cNvPr id="30" name="Group 38">
            <a:extLst>
              <a:ext uri="{FF2B5EF4-FFF2-40B4-BE49-F238E27FC236}">
                <a16:creationId xmlns:a16="http://schemas.microsoft.com/office/drawing/2014/main" id="{D50CCDE0-A795-3420-524B-03C276A37501}"/>
              </a:ext>
            </a:extLst>
          </p:cNvPr>
          <p:cNvGrpSpPr>
            <a:grpSpLocks/>
          </p:cNvGrpSpPr>
          <p:nvPr/>
        </p:nvGrpSpPr>
        <p:grpSpPr bwMode="auto">
          <a:xfrm>
            <a:off x="3714002" y="3431522"/>
            <a:ext cx="2109788" cy="185737"/>
            <a:chOff x="0" y="0"/>
            <a:chExt cx="1744" cy="167"/>
          </a:xfrm>
        </p:grpSpPr>
        <p:sp>
          <p:nvSpPr>
            <p:cNvPr id="31" name="Rectangle 39">
              <a:extLst>
                <a:ext uri="{FF2B5EF4-FFF2-40B4-BE49-F238E27FC236}">
                  <a16:creationId xmlns:a16="http://schemas.microsoft.com/office/drawing/2014/main" id="{C15B22C3-AD6A-328F-5903-84055D04C9C6}"/>
                </a:ext>
              </a:extLst>
            </p:cNvPr>
            <p:cNvSpPr>
              <a:spLocks/>
            </p:cNvSpPr>
            <p:nvPr/>
          </p:nvSpPr>
          <p:spPr bwMode="auto">
            <a:xfrm>
              <a:off x="0" y="0"/>
              <a:ext cx="1744" cy="167"/>
            </a:xfrm>
            <a:prstGeom prst="rect">
              <a:avLst/>
            </a:prstGeom>
            <a:solidFill>
              <a:schemeClr val="bg1"/>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32" name="Rectangle 40">
              <a:extLst>
                <a:ext uri="{FF2B5EF4-FFF2-40B4-BE49-F238E27FC236}">
                  <a16:creationId xmlns:a16="http://schemas.microsoft.com/office/drawing/2014/main" id="{2D297700-E325-05A4-9E16-557A6ED99F2F}"/>
                </a:ext>
              </a:extLst>
            </p:cNvPr>
            <p:cNvSpPr>
              <a:spLocks/>
            </p:cNvSpPr>
            <p:nvPr/>
          </p:nvSpPr>
          <p:spPr bwMode="auto">
            <a:xfrm>
              <a:off x="0" y="10"/>
              <a:ext cx="16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Acknowledgement number</a:t>
              </a:r>
            </a:p>
          </p:txBody>
        </p:sp>
      </p:grpSp>
      <p:sp>
        <p:nvSpPr>
          <p:cNvPr id="33" name="TextBox 32">
            <a:extLst>
              <a:ext uri="{FF2B5EF4-FFF2-40B4-BE49-F238E27FC236}">
                <a16:creationId xmlns:a16="http://schemas.microsoft.com/office/drawing/2014/main" id="{A1B23589-E2CC-20CC-B068-55C965B880C9}"/>
              </a:ext>
            </a:extLst>
          </p:cNvPr>
          <p:cNvSpPr txBox="1"/>
          <p:nvPr/>
        </p:nvSpPr>
        <p:spPr>
          <a:xfrm>
            <a:off x="7980707" y="2459218"/>
            <a:ext cx="3196644" cy="369332"/>
          </a:xfrm>
          <a:prstGeom prst="rect">
            <a:avLst/>
          </a:prstGeom>
          <a:noFill/>
        </p:spPr>
        <p:txBody>
          <a:bodyPr wrap="none" rtlCol="0">
            <a:spAutoFit/>
          </a:bodyPr>
          <a:lstStyle/>
          <a:p>
            <a:r>
              <a:rPr lang="en-GB"/>
              <a:t>32 bits r</a:t>
            </a:r>
            <a:r>
              <a:rPr lang="en-BE"/>
              <a:t>eceive window &lt;&lt; scale </a:t>
            </a:r>
          </a:p>
        </p:txBody>
      </p:sp>
      <p:sp>
        <p:nvSpPr>
          <p:cNvPr id="34" name="Rectangle 33">
            <a:extLst>
              <a:ext uri="{FF2B5EF4-FFF2-40B4-BE49-F238E27FC236}">
                <a16:creationId xmlns:a16="http://schemas.microsoft.com/office/drawing/2014/main" id="{D9ABDA7D-6D31-E6FF-9BD5-5F93A02F5205}"/>
              </a:ext>
            </a:extLst>
          </p:cNvPr>
          <p:cNvSpPr/>
          <p:nvPr/>
        </p:nvSpPr>
        <p:spPr>
          <a:xfrm>
            <a:off x="8734480" y="3071586"/>
            <a:ext cx="1689099" cy="3176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a:solidFill>
                  <a:schemeClr val="tx1"/>
                </a:solidFill>
              </a:rPr>
              <a:t>Window </a:t>
            </a:r>
          </a:p>
        </p:txBody>
      </p:sp>
      <p:cxnSp>
        <p:nvCxnSpPr>
          <p:cNvPr id="36" name="Straight Arrow Connector 35">
            <a:extLst>
              <a:ext uri="{FF2B5EF4-FFF2-40B4-BE49-F238E27FC236}">
                <a16:creationId xmlns:a16="http://schemas.microsoft.com/office/drawing/2014/main" id="{E511E5D5-64FD-83D3-D5E9-20A84E3C19A5}"/>
              </a:ext>
            </a:extLst>
          </p:cNvPr>
          <p:cNvCxnSpPr>
            <a:endCxn id="9" idx="3"/>
          </p:cNvCxnSpPr>
          <p:nvPr/>
        </p:nvCxnSpPr>
        <p:spPr>
          <a:xfrm flipH="1">
            <a:off x="6368303" y="3468782"/>
            <a:ext cx="2932019" cy="387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906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F2B29-2957-579B-9CDC-3353ABD05AE4}"/>
              </a:ext>
            </a:extLst>
          </p:cNvPr>
          <p:cNvSpPr>
            <a:spLocks noGrp="1"/>
          </p:cNvSpPr>
          <p:nvPr>
            <p:ph type="title"/>
          </p:nvPr>
        </p:nvSpPr>
        <p:spPr/>
        <p:txBody>
          <a:bodyPr/>
          <a:lstStyle/>
          <a:p>
            <a:r>
              <a:rPr lang="en-BE"/>
              <a:t>Benefits and limitations of Window Scaling</a:t>
            </a:r>
          </a:p>
        </p:txBody>
      </p:sp>
      <p:sp>
        <p:nvSpPr>
          <p:cNvPr id="3" name="Content Placeholder 2">
            <a:extLst>
              <a:ext uri="{FF2B5EF4-FFF2-40B4-BE49-F238E27FC236}">
                <a16:creationId xmlns:a16="http://schemas.microsoft.com/office/drawing/2014/main" id="{C00638C2-E464-715E-3E17-F8B35DC25461}"/>
              </a:ext>
            </a:extLst>
          </p:cNvPr>
          <p:cNvSpPr>
            <a:spLocks noGrp="1"/>
          </p:cNvSpPr>
          <p:nvPr>
            <p:ph idx="1"/>
          </p:nvPr>
        </p:nvSpPr>
        <p:spPr/>
        <p:txBody>
          <a:bodyPr>
            <a:normAutofit lnSpcReduction="10000"/>
          </a:bodyPr>
          <a:lstStyle/>
          <a:p>
            <a:r>
              <a:rPr lang="en-BE"/>
              <a:t>Increases maximum sending and receiving windows</a:t>
            </a:r>
          </a:p>
          <a:p>
            <a:pPr lvl="1"/>
            <a:r>
              <a:rPr lang="en-BE"/>
              <a:t>Largest possible value is 2</a:t>
            </a:r>
            <a:r>
              <a:rPr lang="en-BE" baseline="30000"/>
              <a:t>30</a:t>
            </a:r>
            <a:r>
              <a:rPr lang="en-BE"/>
              <a:t> bytes</a:t>
            </a:r>
          </a:p>
          <a:p>
            <a:r>
              <a:rPr lang="en-BE"/>
              <a:t>Enables TCP to operate at higher bandwidth</a:t>
            </a:r>
            <a:br>
              <a:rPr lang="en-BE"/>
            </a:br>
            <a:br>
              <a:rPr lang="en-BE"/>
            </a:br>
            <a:br>
              <a:rPr lang="en-BE"/>
            </a:br>
            <a:br>
              <a:rPr lang="en-BE"/>
            </a:br>
            <a:br>
              <a:rPr lang="en-BE"/>
            </a:br>
            <a:endParaRPr lang="en-BE"/>
          </a:p>
          <a:p>
            <a:r>
              <a:rPr lang="en-BE"/>
              <a:t>Within MSL seconds, a TCP sender can send several times the same sequence number !</a:t>
            </a:r>
          </a:p>
          <a:p>
            <a:pPr lvl="1"/>
            <a:r>
              <a:rPr lang="en-BE"/>
              <a:t>Need an efficient technique to detect duplicates</a:t>
            </a:r>
          </a:p>
        </p:txBody>
      </p:sp>
      <p:grpSp>
        <p:nvGrpSpPr>
          <p:cNvPr id="4" name="Group 3">
            <a:extLst>
              <a:ext uri="{FF2B5EF4-FFF2-40B4-BE49-F238E27FC236}">
                <a16:creationId xmlns:a16="http://schemas.microsoft.com/office/drawing/2014/main" id="{07872949-7FDB-FD76-D558-A99482E84C07}"/>
              </a:ext>
            </a:extLst>
          </p:cNvPr>
          <p:cNvGrpSpPr>
            <a:grpSpLocks/>
          </p:cNvGrpSpPr>
          <p:nvPr/>
        </p:nvGrpSpPr>
        <p:grpSpPr bwMode="auto">
          <a:xfrm>
            <a:off x="2670033" y="3506254"/>
            <a:ext cx="5346000" cy="1167557"/>
            <a:chOff x="0" y="0"/>
            <a:chExt cx="4421" cy="1046"/>
          </a:xfrm>
        </p:grpSpPr>
        <p:sp>
          <p:nvSpPr>
            <p:cNvPr id="5" name="Rectangle 4">
              <a:extLst>
                <a:ext uri="{FF2B5EF4-FFF2-40B4-BE49-F238E27FC236}">
                  <a16:creationId xmlns:a16="http://schemas.microsoft.com/office/drawing/2014/main" id="{08B747A4-8B83-2048-A552-A82C2FE5C3D9}"/>
                </a:ext>
              </a:extLst>
            </p:cNvPr>
            <p:cNvSpPr>
              <a:spLocks/>
            </p:cNvSpPr>
            <p:nvPr/>
          </p:nvSpPr>
          <p:spPr bwMode="auto">
            <a:xfrm>
              <a:off x="0" y="0"/>
              <a:ext cx="4421" cy="10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533225" algn="l"/>
                  <a:tab pos="1066449" algn="l"/>
                  <a:tab pos="1599674" algn="l"/>
                  <a:tab pos="2132899" algn="l"/>
                  <a:tab pos="2666124" algn="l"/>
                  <a:tab pos="3199348" algn="l"/>
                  <a:tab pos="3732573" algn="l"/>
                  <a:tab pos="4265798" algn="l"/>
                  <a:tab pos="4799023" algn="l"/>
                  <a:tab pos="5294828" algn="l"/>
                  <a:tab pos="533225" algn="l"/>
                  <a:tab pos="1066449" algn="l"/>
                  <a:tab pos="1599674" algn="l"/>
                  <a:tab pos="2132899" algn="l"/>
                  <a:tab pos="2666124" algn="l"/>
                  <a:tab pos="3199348" algn="l"/>
                  <a:tab pos="3732573" algn="l"/>
                  <a:tab pos="4265798" algn="l"/>
                  <a:tab pos="4799023" algn="l"/>
                  <a:tab pos="5294828" algn="l"/>
                  <a:tab pos="533225" algn="l"/>
                  <a:tab pos="1066449" algn="l"/>
                  <a:tab pos="1599674" algn="l"/>
                  <a:tab pos="2132899" algn="l"/>
                  <a:tab pos="2666124" algn="l"/>
                  <a:tab pos="3199348" algn="l"/>
                  <a:tab pos="3732573" algn="l"/>
                  <a:tab pos="4265798" algn="l"/>
                  <a:tab pos="4799023" algn="l"/>
                  <a:tab pos="5294828" algn="l"/>
                  <a:tab pos="533225" algn="l"/>
                  <a:tab pos="1066449" algn="l"/>
                </a:tabLst>
              </a:pPr>
              <a:r>
                <a:rPr lang="en-US" sz="1500">
                  <a:latin typeface="Helvetica" charset="0"/>
                  <a:ea typeface="ＭＳ Ｐゴシック" charset="0"/>
                  <a:cs typeface="Helvetica" charset="0"/>
                  <a:sym typeface="Helvetica" charset="0"/>
                </a:rPr>
                <a:t>	   </a:t>
              </a:r>
              <a:r>
                <a:rPr lang="en-US" sz="1500" b="1" err="1">
                  <a:latin typeface="Helvetica" charset="0"/>
                  <a:ea typeface="ＭＳ Ｐゴシック" charset="0"/>
                  <a:cs typeface="Helvetica" charset="0"/>
                  <a:sym typeface="Helvetica" charset="0"/>
                </a:rPr>
                <a:t>rtt</a:t>
              </a:r>
              <a:r>
                <a:rPr lang="en-US" sz="1500" b="1">
                  <a:latin typeface="Helvetica" charset="0"/>
                  <a:ea typeface="ＭＳ Ｐゴシック" charset="0"/>
                  <a:cs typeface="Helvetica" charset="0"/>
                  <a:sym typeface="Helvetica" charset="0"/>
                </a:rPr>
                <a:t> 		1 msec	10 msec	100 msec</a:t>
              </a:r>
            </a:p>
            <a:p>
              <a:pPr>
                <a:lnSpc>
                  <a:spcPct val="84000"/>
                </a:lnSpc>
                <a:tabLst>
                  <a:tab pos="533225" algn="l"/>
                  <a:tab pos="1066449" algn="l"/>
                  <a:tab pos="1599674" algn="l"/>
                  <a:tab pos="2132899" algn="l"/>
                  <a:tab pos="2666124" algn="l"/>
                  <a:tab pos="3199348" algn="l"/>
                  <a:tab pos="3732573" algn="l"/>
                  <a:tab pos="4265798" algn="l"/>
                  <a:tab pos="4799023" algn="l"/>
                  <a:tab pos="5294828" algn="l"/>
                  <a:tab pos="533225" algn="l"/>
                  <a:tab pos="1066449" algn="l"/>
                  <a:tab pos="1599674" algn="l"/>
                  <a:tab pos="2132899" algn="l"/>
                  <a:tab pos="2666124" algn="l"/>
                  <a:tab pos="3199348" algn="l"/>
                  <a:tab pos="3732573" algn="l"/>
                  <a:tab pos="4265798" algn="l"/>
                  <a:tab pos="4799023" algn="l"/>
                  <a:tab pos="5294828" algn="l"/>
                  <a:tab pos="533225" algn="l"/>
                  <a:tab pos="1066449" algn="l"/>
                  <a:tab pos="1599674" algn="l"/>
                  <a:tab pos="2132899" algn="l"/>
                  <a:tab pos="2666124" algn="l"/>
                  <a:tab pos="3199348" algn="l"/>
                  <a:tab pos="3732573" algn="l"/>
                  <a:tab pos="4265798" algn="l"/>
                  <a:tab pos="4799023" algn="l"/>
                  <a:tab pos="5294828" algn="l"/>
                  <a:tab pos="533225" algn="l"/>
                  <a:tab pos="1066449" algn="l"/>
                </a:tabLst>
              </a:pPr>
              <a:r>
                <a:rPr lang="en-US" sz="1500" b="1">
                  <a:latin typeface="Helvetica" charset="0"/>
                  <a:ea typeface="ＭＳ Ｐゴシック" charset="0"/>
                  <a:cs typeface="Helvetica" charset="0"/>
                  <a:sym typeface="Helvetica" charset="0"/>
                </a:rPr>
                <a:t>Window</a:t>
              </a:r>
            </a:p>
            <a:p>
              <a:pPr>
                <a:lnSpc>
                  <a:spcPct val="84000"/>
                </a:lnSpc>
                <a:tabLst>
                  <a:tab pos="533225" algn="l"/>
                  <a:tab pos="1066449" algn="l"/>
                  <a:tab pos="1599674" algn="l"/>
                  <a:tab pos="2132899" algn="l"/>
                  <a:tab pos="2666124" algn="l"/>
                  <a:tab pos="3199348" algn="l"/>
                  <a:tab pos="3732573" algn="l"/>
                  <a:tab pos="4265798" algn="l"/>
                  <a:tab pos="4799023" algn="l"/>
                  <a:tab pos="5294828" algn="l"/>
                  <a:tab pos="533225" algn="l"/>
                  <a:tab pos="1066449" algn="l"/>
                  <a:tab pos="1599674" algn="l"/>
                  <a:tab pos="2132899" algn="l"/>
                  <a:tab pos="2666124" algn="l"/>
                  <a:tab pos="3199348" algn="l"/>
                  <a:tab pos="3732573" algn="l"/>
                  <a:tab pos="4265798" algn="l"/>
                  <a:tab pos="4799023" algn="l"/>
                  <a:tab pos="5294828" algn="l"/>
                  <a:tab pos="533225" algn="l"/>
                  <a:tab pos="1066449" algn="l"/>
                  <a:tab pos="1599674" algn="l"/>
                  <a:tab pos="2132899" algn="l"/>
                  <a:tab pos="2666124" algn="l"/>
                  <a:tab pos="3199348" algn="l"/>
                  <a:tab pos="3732573" algn="l"/>
                  <a:tab pos="4265798" algn="l"/>
                  <a:tab pos="4799023" algn="l"/>
                  <a:tab pos="5294828" algn="l"/>
                  <a:tab pos="533225" algn="l"/>
                  <a:tab pos="1066449" algn="l"/>
                </a:tabLst>
              </a:pPr>
              <a:r>
                <a:rPr lang="en-US" sz="1500" b="1">
                  <a:latin typeface="Helvetica" charset="0"/>
                  <a:ea typeface="ＭＳ Ｐゴシック" charset="0"/>
                  <a:cs typeface="Helvetica" charset="0"/>
                  <a:sym typeface="Helvetica" charset="0"/>
                </a:rPr>
                <a:t>8 Kbytes</a:t>
              </a:r>
              <a:r>
                <a:rPr lang="en-US" sz="1500">
                  <a:latin typeface="Helvetica" charset="0"/>
                  <a:ea typeface="ＭＳ Ｐゴシック" charset="0"/>
                  <a:cs typeface="Helvetica" charset="0"/>
                  <a:sym typeface="Helvetica" charset="0"/>
                </a:rPr>
                <a:t>		65.6 Mbps	6.5 Mbps	0.66 Mbps		</a:t>
              </a:r>
            </a:p>
            <a:p>
              <a:pPr>
                <a:lnSpc>
                  <a:spcPct val="84000"/>
                </a:lnSpc>
                <a:tabLst>
                  <a:tab pos="533225" algn="l"/>
                  <a:tab pos="1066449" algn="l"/>
                  <a:tab pos="1599674" algn="l"/>
                  <a:tab pos="2132899" algn="l"/>
                  <a:tab pos="2666124" algn="l"/>
                  <a:tab pos="3199348" algn="l"/>
                  <a:tab pos="3732573" algn="l"/>
                  <a:tab pos="4265798" algn="l"/>
                  <a:tab pos="4799023" algn="l"/>
                  <a:tab pos="5294828" algn="l"/>
                  <a:tab pos="533225" algn="l"/>
                  <a:tab pos="1066449" algn="l"/>
                  <a:tab pos="1599674" algn="l"/>
                  <a:tab pos="2132899" algn="l"/>
                  <a:tab pos="2666124" algn="l"/>
                  <a:tab pos="3199348" algn="l"/>
                  <a:tab pos="3732573" algn="l"/>
                  <a:tab pos="4265798" algn="l"/>
                  <a:tab pos="4799023" algn="l"/>
                  <a:tab pos="5294828" algn="l"/>
                  <a:tab pos="533225" algn="l"/>
                  <a:tab pos="1066449" algn="l"/>
                  <a:tab pos="1599674" algn="l"/>
                  <a:tab pos="2132899" algn="l"/>
                  <a:tab pos="2666124" algn="l"/>
                  <a:tab pos="3199348" algn="l"/>
                  <a:tab pos="3732573" algn="l"/>
                  <a:tab pos="4265798" algn="l"/>
                  <a:tab pos="4799023" algn="l"/>
                  <a:tab pos="5294828" algn="l"/>
                  <a:tab pos="533225" algn="l"/>
                  <a:tab pos="1066449" algn="l"/>
                </a:tabLst>
              </a:pPr>
              <a:r>
                <a:rPr lang="en-US" sz="1500" b="1">
                  <a:latin typeface="Helvetica" charset="0"/>
                  <a:ea typeface="ＭＳ Ｐゴシック" charset="0"/>
                  <a:cs typeface="Helvetica" charset="0"/>
                  <a:sym typeface="Helvetica" charset="0"/>
                </a:rPr>
                <a:t>64 Kbytes</a:t>
              </a:r>
              <a:r>
                <a:rPr lang="en-US" sz="1500">
                  <a:latin typeface="Helvetica" charset="0"/>
                  <a:ea typeface="ＭＳ Ｐゴシック" charset="0"/>
                  <a:cs typeface="Helvetica" charset="0"/>
                  <a:sym typeface="Helvetica" charset="0"/>
                </a:rPr>
                <a:t>		524.3 Mbps	52.4 Mbps	5.2 Mbps</a:t>
              </a:r>
            </a:p>
            <a:p>
              <a:pPr>
                <a:lnSpc>
                  <a:spcPct val="84000"/>
                </a:lnSpc>
                <a:tabLst>
                  <a:tab pos="533225" algn="l"/>
                  <a:tab pos="1066449" algn="l"/>
                  <a:tab pos="1599674" algn="l"/>
                  <a:tab pos="2132899" algn="l"/>
                  <a:tab pos="2666124" algn="l"/>
                  <a:tab pos="3199348" algn="l"/>
                  <a:tab pos="3732573" algn="l"/>
                  <a:tab pos="4265798" algn="l"/>
                  <a:tab pos="4799023" algn="l"/>
                  <a:tab pos="5294828" algn="l"/>
                  <a:tab pos="533225" algn="l"/>
                  <a:tab pos="1066449" algn="l"/>
                  <a:tab pos="1599674" algn="l"/>
                  <a:tab pos="2132899" algn="l"/>
                  <a:tab pos="2666124" algn="l"/>
                  <a:tab pos="3199348" algn="l"/>
                  <a:tab pos="3732573" algn="l"/>
                  <a:tab pos="4265798" algn="l"/>
                  <a:tab pos="4799023" algn="l"/>
                  <a:tab pos="5294828" algn="l"/>
                  <a:tab pos="533225" algn="l"/>
                  <a:tab pos="1066449" algn="l"/>
                  <a:tab pos="1599674" algn="l"/>
                  <a:tab pos="2132899" algn="l"/>
                  <a:tab pos="2666124" algn="l"/>
                  <a:tab pos="3199348" algn="l"/>
                  <a:tab pos="3732573" algn="l"/>
                  <a:tab pos="4265798" algn="l"/>
                  <a:tab pos="4799023" algn="l"/>
                  <a:tab pos="5294828" algn="l"/>
                  <a:tab pos="533225" algn="l"/>
                  <a:tab pos="1066449" algn="l"/>
                </a:tabLst>
              </a:pPr>
              <a:r>
                <a:rPr lang="en-US" sz="1500" b="1">
                  <a:latin typeface="Helvetica" charset="0"/>
                  <a:ea typeface="ＭＳ Ｐゴシック" charset="0"/>
                  <a:cs typeface="Helvetica" charset="0"/>
                  <a:sym typeface="Helvetica" charset="0"/>
                </a:rPr>
                <a:t>1 Mbytes		</a:t>
              </a:r>
              <a:r>
                <a:rPr lang="en-US" sz="1500">
                  <a:latin typeface="Helvetica" charset="0"/>
                  <a:ea typeface="ＭＳ Ｐゴシック" charset="0"/>
                  <a:cs typeface="Helvetica" charset="0"/>
                  <a:sym typeface="Helvetica" charset="0"/>
                </a:rPr>
                <a:t>8.39 Gbps	839 Mbps	83.9 Mbps</a:t>
              </a:r>
            </a:p>
            <a:p>
              <a:pPr>
                <a:lnSpc>
                  <a:spcPct val="84000"/>
                </a:lnSpc>
                <a:tabLst>
                  <a:tab pos="533225" algn="l"/>
                  <a:tab pos="1066449" algn="l"/>
                  <a:tab pos="1599674" algn="l"/>
                  <a:tab pos="2132899" algn="l"/>
                  <a:tab pos="2666124" algn="l"/>
                  <a:tab pos="3199348" algn="l"/>
                  <a:tab pos="3732573" algn="l"/>
                  <a:tab pos="4265798" algn="l"/>
                  <a:tab pos="4799023" algn="l"/>
                  <a:tab pos="5294828" algn="l"/>
                  <a:tab pos="533225" algn="l"/>
                  <a:tab pos="1066449" algn="l"/>
                  <a:tab pos="1599674" algn="l"/>
                  <a:tab pos="2132899" algn="l"/>
                  <a:tab pos="2666124" algn="l"/>
                  <a:tab pos="3199348" algn="l"/>
                  <a:tab pos="3732573" algn="l"/>
                  <a:tab pos="4265798" algn="l"/>
                  <a:tab pos="4799023" algn="l"/>
                  <a:tab pos="5294828" algn="l"/>
                  <a:tab pos="533225" algn="l"/>
                  <a:tab pos="1066449" algn="l"/>
                  <a:tab pos="1599674" algn="l"/>
                  <a:tab pos="2132899" algn="l"/>
                  <a:tab pos="2666124" algn="l"/>
                  <a:tab pos="3199348" algn="l"/>
                  <a:tab pos="3732573" algn="l"/>
                  <a:tab pos="4265798" algn="l"/>
                  <a:tab pos="4799023" algn="l"/>
                  <a:tab pos="5294828" algn="l"/>
                  <a:tab pos="533225" algn="l"/>
                  <a:tab pos="1066449" algn="l"/>
                </a:tabLst>
              </a:pPr>
              <a:r>
                <a:rPr lang="en-US" sz="1500" b="1">
                  <a:latin typeface="Helvetica" charset="0"/>
                  <a:ea typeface="ＭＳ Ｐゴシック" charset="0"/>
                  <a:cs typeface="Helvetica" charset="0"/>
                  <a:sym typeface="Helvetica" charset="0"/>
                </a:rPr>
                <a:t>1 </a:t>
              </a:r>
              <a:r>
                <a:rPr lang="en-US" sz="1500" b="1" err="1">
                  <a:latin typeface="Helvetica" charset="0"/>
                  <a:ea typeface="ＭＳ Ｐゴシック" charset="0"/>
                  <a:cs typeface="Helvetica" charset="0"/>
                  <a:sym typeface="Helvetica" charset="0"/>
                </a:rPr>
                <a:t>Gbytes</a:t>
              </a:r>
              <a:r>
                <a:rPr lang="en-US" sz="1500">
                  <a:latin typeface="Helvetica" charset="0"/>
                  <a:ea typeface="ＭＳ Ｐゴシック" charset="0"/>
                  <a:cs typeface="Helvetica" charset="0"/>
                  <a:sym typeface="Helvetica" charset="0"/>
                </a:rPr>
                <a:t>		8589 Gbps	859 Gbps	85.9 Gbps</a:t>
              </a:r>
            </a:p>
          </p:txBody>
        </p:sp>
        <p:sp>
          <p:nvSpPr>
            <p:cNvPr id="6" name="Line 5">
              <a:extLst>
                <a:ext uri="{FF2B5EF4-FFF2-40B4-BE49-F238E27FC236}">
                  <a16:creationId xmlns:a16="http://schemas.microsoft.com/office/drawing/2014/main" id="{5819ECFB-11F9-BF8F-9F1C-B6C838E11BF1}"/>
                </a:ext>
              </a:extLst>
            </p:cNvPr>
            <p:cNvSpPr>
              <a:spLocks noChangeShapeType="1"/>
            </p:cNvSpPr>
            <p:nvPr/>
          </p:nvSpPr>
          <p:spPr bwMode="auto">
            <a:xfrm>
              <a:off x="788" y="260"/>
              <a:ext cx="0" cy="627"/>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7" name="Line 6">
              <a:extLst>
                <a:ext uri="{FF2B5EF4-FFF2-40B4-BE49-F238E27FC236}">
                  <a16:creationId xmlns:a16="http://schemas.microsoft.com/office/drawing/2014/main" id="{568B3302-07B4-695B-422B-01A80E014F1A}"/>
                </a:ext>
              </a:extLst>
            </p:cNvPr>
            <p:cNvSpPr>
              <a:spLocks noChangeShapeType="1"/>
            </p:cNvSpPr>
            <p:nvPr/>
          </p:nvSpPr>
          <p:spPr bwMode="auto">
            <a:xfrm flipH="1">
              <a:off x="786" y="251"/>
              <a:ext cx="3271" cy="1"/>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sp>
          <p:nvSpPr>
            <p:cNvPr id="8" name="Line 7">
              <a:extLst>
                <a:ext uri="{FF2B5EF4-FFF2-40B4-BE49-F238E27FC236}">
                  <a16:creationId xmlns:a16="http://schemas.microsoft.com/office/drawing/2014/main" id="{88FEF74B-821B-6344-A82D-38614B8E3726}"/>
                </a:ext>
              </a:extLst>
            </p:cNvPr>
            <p:cNvSpPr>
              <a:spLocks noChangeShapeType="1"/>
            </p:cNvSpPr>
            <p:nvPr/>
          </p:nvSpPr>
          <p:spPr bwMode="auto">
            <a:xfrm rot="10800000">
              <a:off x="52" y="43"/>
              <a:ext cx="745" cy="209"/>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a:p>
          </p:txBody>
        </p:sp>
      </p:grpSp>
    </p:spTree>
    <p:extLst>
      <p:ext uri="{BB962C8B-B14F-4D97-AF65-F5344CB8AC3E}">
        <p14:creationId xmlns:p14="http://schemas.microsoft.com/office/powerpoint/2010/main" val="1818769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7F453-B73D-81EE-6661-B55ED78A816F}"/>
              </a:ext>
            </a:extLst>
          </p:cNvPr>
          <p:cNvSpPr>
            <a:spLocks noGrp="1"/>
          </p:cNvSpPr>
          <p:nvPr>
            <p:ph type="title"/>
          </p:nvPr>
        </p:nvSpPr>
        <p:spPr/>
        <p:txBody>
          <a:bodyPr/>
          <a:lstStyle/>
          <a:p>
            <a:r>
              <a:rPr lang="en-BE"/>
              <a:t>The Maximum Segment Lifetime</a:t>
            </a:r>
          </a:p>
        </p:txBody>
      </p:sp>
      <p:pic>
        <p:nvPicPr>
          <p:cNvPr id="6" name="Content Placeholder 5" descr="A screenshot of a computer&#10;&#10;Description automatically generated with medium confidence">
            <a:extLst>
              <a:ext uri="{FF2B5EF4-FFF2-40B4-BE49-F238E27FC236}">
                <a16:creationId xmlns:a16="http://schemas.microsoft.com/office/drawing/2014/main" id="{19E951F9-850D-FA22-D41E-1E92A399ABDD}"/>
              </a:ext>
            </a:extLst>
          </p:cNvPr>
          <p:cNvPicPr>
            <a:picLocks noGrp="1" noChangeAspect="1"/>
          </p:cNvPicPr>
          <p:nvPr>
            <p:ph idx="1"/>
          </p:nvPr>
        </p:nvPicPr>
        <p:blipFill>
          <a:blip r:embed="rId2"/>
          <a:stretch>
            <a:fillRect/>
          </a:stretch>
        </p:blipFill>
        <p:spPr>
          <a:xfrm>
            <a:off x="691029" y="1489733"/>
            <a:ext cx="4956735" cy="4133202"/>
          </a:xfrm>
        </p:spPr>
      </p:pic>
      <p:pic>
        <p:nvPicPr>
          <p:cNvPr id="4" name="Picture 3" descr="Text, letter&#10;&#10;Description automatically generated">
            <a:extLst>
              <a:ext uri="{FF2B5EF4-FFF2-40B4-BE49-F238E27FC236}">
                <a16:creationId xmlns:a16="http://schemas.microsoft.com/office/drawing/2014/main" id="{CD4159C6-9C0C-88E8-6E05-A0B1F01F6E9F}"/>
              </a:ext>
            </a:extLst>
          </p:cNvPr>
          <p:cNvPicPr>
            <a:picLocks noChangeAspect="1"/>
          </p:cNvPicPr>
          <p:nvPr/>
        </p:nvPicPr>
        <p:blipFill>
          <a:blip r:embed="rId3"/>
          <a:stretch>
            <a:fillRect/>
          </a:stretch>
        </p:blipFill>
        <p:spPr>
          <a:xfrm>
            <a:off x="6314534" y="1500762"/>
            <a:ext cx="5806859" cy="5003142"/>
          </a:xfrm>
          <a:prstGeom prst="rect">
            <a:avLst/>
          </a:prstGeom>
        </p:spPr>
      </p:pic>
      <p:pic>
        <p:nvPicPr>
          <p:cNvPr id="8" name="Picture 7">
            <a:extLst>
              <a:ext uri="{FF2B5EF4-FFF2-40B4-BE49-F238E27FC236}">
                <a16:creationId xmlns:a16="http://schemas.microsoft.com/office/drawing/2014/main" id="{039A0C18-FC72-2621-2D4C-1A48D93BDF16}"/>
              </a:ext>
            </a:extLst>
          </p:cNvPr>
          <p:cNvPicPr>
            <a:picLocks noChangeAspect="1"/>
          </p:cNvPicPr>
          <p:nvPr/>
        </p:nvPicPr>
        <p:blipFill>
          <a:blip r:embed="rId4"/>
          <a:stretch>
            <a:fillRect/>
          </a:stretch>
        </p:blipFill>
        <p:spPr>
          <a:xfrm>
            <a:off x="309403" y="5824726"/>
            <a:ext cx="5857960" cy="668149"/>
          </a:xfrm>
          <a:prstGeom prst="rect">
            <a:avLst/>
          </a:prstGeom>
        </p:spPr>
      </p:pic>
    </p:spTree>
    <p:extLst>
      <p:ext uri="{BB962C8B-B14F-4D97-AF65-F5344CB8AC3E}">
        <p14:creationId xmlns:p14="http://schemas.microsoft.com/office/powerpoint/2010/main" val="288604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8028D-DF3B-4B8F-FBD4-E6B36012B8C3}"/>
              </a:ext>
            </a:extLst>
          </p:cNvPr>
          <p:cNvSpPr>
            <a:spLocks noGrp="1"/>
          </p:cNvSpPr>
          <p:nvPr>
            <p:ph type="title"/>
          </p:nvPr>
        </p:nvSpPr>
        <p:spPr/>
        <p:txBody>
          <a:bodyPr/>
          <a:lstStyle/>
          <a:p>
            <a:r>
              <a:rPr lang="en-BE"/>
              <a:t>IP over avian carriers</a:t>
            </a:r>
          </a:p>
        </p:txBody>
      </p:sp>
      <p:pic>
        <p:nvPicPr>
          <p:cNvPr id="7" name="Picture 6" descr="Graphical user interface, text, application, email&#10;&#10;Description automatically generated">
            <a:extLst>
              <a:ext uri="{FF2B5EF4-FFF2-40B4-BE49-F238E27FC236}">
                <a16:creationId xmlns:a16="http://schemas.microsoft.com/office/drawing/2014/main" id="{62BC1323-0B6E-E8E8-61E1-EA3862972116}"/>
              </a:ext>
            </a:extLst>
          </p:cNvPr>
          <p:cNvPicPr>
            <a:picLocks noChangeAspect="1"/>
          </p:cNvPicPr>
          <p:nvPr/>
        </p:nvPicPr>
        <p:blipFill>
          <a:blip r:embed="rId2"/>
          <a:stretch>
            <a:fillRect/>
          </a:stretch>
        </p:blipFill>
        <p:spPr>
          <a:xfrm>
            <a:off x="543559" y="1578928"/>
            <a:ext cx="6951535" cy="4456112"/>
          </a:xfrm>
          <a:prstGeom prst="rect">
            <a:avLst/>
          </a:prstGeom>
        </p:spPr>
      </p:pic>
      <p:pic>
        <p:nvPicPr>
          <p:cNvPr id="10" name="Content Placeholder 4" descr="Text&#10;&#10;Description automatically generated">
            <a:extLst>
              <a:ext uri="{FF2B5EF4-FFF2-40B4-BE49-F238E27FC236}">
                <a16:creationId xmlns:a16="http://schemas.microsoft.com/office/drawing/2014/main" id="{5A7BE6AB-1D9F-0894-B3F4-79FF212C0990}"/>
              </a:ext>
            </a:extLst>
          </p:cNvPr>
          <p:cNvPicPr>
            <a:picLocks noChangeAspect="1"/>
          </p:cNvPicPr>
          <p:nvPr/>
        </p:nvPicPr>
        <p:blipFill>
          <a:blip r:embed="rId3"/>
          <a:stretch>
            <a:fillRect/>
          </a:stretch>
        </p:blipFill>
        <p:spPr>
          <a:xfrm>
            <a:off x="7594600" y="0"/>
            <a:ext cx="4597400" cy="2882900"/>
          </a:xfrm>
          <a:prstGeom prst="rect">
            <a:avLst/>
          </a:prstGeom>
        </p:spPr>
      </p:pic>
    </p:spTree>
    <p:extLst>
      <p:ext uri="{BB962C8B-B14F-4D97-AF65-F5344CB8AC3E}">
        <p14:creationId xmlns:p14="http://schemas.microsoft.com/office/powerpoint/2010/main" val="2650041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94DA-D999-A5F3-210B-C4D650475CBB}"/>
              </a:ext>
            </a:extLst>
          </p:cNvPr>
          <p:cNvSpPr>
            <a:spLocks noGrp="1"/>
          </p:cNvSpPr>
          <p:nvPr>
            <p:ph type="title"/>
          </p:nvPr>
        </p:nvSpPr>
        <p:spPr/>
        <p:txBody>
          <a:bodyPr/>
          <a:lstStyle/>
          <a:p>
            <a:r>
              <a:rPr lang="en-BE"/>
              <a:t>Protection against wrapped sequence numbers</a:t>
            </a:r>
          </a:p>
        </p:txBody>
      </p:sp>
      <p:sp>
        <p:nvSpPr>
          <p:cNvPr id="3" name="Content Placeholder 2">
            <a:extLst>
              <a:ext uri="{FF2B5EF4-FFF2-40B4-BE49-F238E27FC236}">
                <a16:creationId xmlns:a16="http://schemas.microsoft.com/office/drawing/2014/main" id="{D89E7067-BE7C-A4BC-8AA1-7F3ED8E48630}"/>
              </a:ext>
            </a:extLst>
          </p:cNvPr>
          <p:cNvSpPr>
            <a:spLocks noGrp="1"/>
          </p:cNvSpPr>
          <p:nvPr>
            <p:ph idx="1"/>
          </p:nvPr>
        </p:nvSpPr>
        <p:spPr/>
        <p:txBody>
          <a:bodyPr/>
          <a:lstStyle/>
          <a:p>
            <a:r>
              <a:rPr lang="en-BE"/>
              <a:t>TCP’s reliable delivery assumes that segments do not survive for more than MSL seconds in the network</a:t>
            </a:r>
          </a:p>
          <a:p>
            <a:pPr lvl="1"/>
            <a:r>
              <a:rPr lang="en-BE"/>
              <a:t>TCP uses 32 bits sequence numbers that wrap after 4 G</a:t>
            </a:r>
            <a:r>
              <a:rPr lang="en-GB"/>
              <a:t>B</a:t>
            </a:r>
            <a:r>
              <a:rPr lang="en-BE"/>
              <a:t>ytes</a:t>
            </a:r>
            <a:br>
              <a:rPr lang="en-BE"/>
            </a:br>
            <a:br>
              <a:rPr lang="en-BE"/>
            </a:br>
            <a:endParaRPr lang="en-BE"/>
          </a:p>
          <a:p>
            <a:r>
              <a:rPr lang="en-BE"/>
              <a:t>Can a host send segments with the same sequence number within less than MSL seconds ?</a:t>
            </a:r>
          </a:p>
          <a:p>
            <a:pPr lvl="1"/>
            <a:r>
              <a:rPr lang="en-BE"/>
              <a:t>At 1 Mbps, a host sends 4 G</a:t>
            </a:r>
            <a:r>
              <a:rPr lang="en-GB"/>
              <a:t>B</a:t>
            </a:r>
            <a:r>
              <a:rPr lang="en-BE"/>
              <a:t>ytes within 34359 seconds</a:t>
            </a:r>
          </a:p>
          <a:p>
            <a:pPr lvl="1"/>
            <a:r>
              <a:rPr lang="en-BE"/>
              <a:t>At 1 Gbps, a host sends 4 G</a:t>
            </a:r>
            <a:r>
              <a:rPr lang="en-GB"/>
              <a:t>B</a:t>
            </a:r>
            <a:r>
              <a:rPr lang="en-BE"/>
              <a:t>ytes within 34 seconds</a:t>
            </a:r>
          </a:p>
          <a:p>
            <a:pPr lvl="1"/>
            <a:r>
              <a:rPr lang="en-BE"/>
              <a:t>At 100 Gbps, a host sends 4 GBYtes within 0.34 seconds</a:t>
            </a:r>
          </a:p>
          <a:p>
            <a:pPr lvl="1"/>
            <a:endParaRPr lang="en-BE"/>
          </a:p>
        </p:txBody>
      </p:sp>
    </p:spTree>
    <p:extLst>
      <p:ext uri="{BB962C8B-B14F-4D97-AF65-F5344CB8AC3E}">
        <p14:creationId xmlns:p14="http://schemas.microsoft.com/office/powerpoint/2010/main" val="1086959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7D47C-484E-379A-6850-C3CCF66B6C31}"/>
              </a:ext>
            </a:extLst>
          </p:cNvPr>
          <p:cNvSpPr>
            <a:spLocks noGrp="1"/>
          </p:cNvSpPr>
          <p:nvPr>
            <p:ph type="title"/>
          </p:nvPr>
        </p:nvSpPr>
        <p:spPr/>
        <p:txBody>
          <a:bodyPr/>
          <a:lstStyle/>
          <a:p>
            <a:r>
              <a:rPr lang="en-BE"/>
              <a:t>Possible solutions</a:t>
            </a:r>
          </a:p>
        </p:txBody>
      </p:sp>
      <p:sp>
        <p:nvSpPr>
          <p:cNvPr id="3" name="Content Placeholder 2">
            <a:extLst>
              <a:ext uri="{FF2B5EF4-FFF2-40B4-BE49-F238E27FC236}">
                <a16:creationId xmlns:a16="http://schemas.microsoft.com/office/drawing/2014/main" id="{3114637F-82A4-856D-D0D6-7982AE1D55D0}"/>
              </a:ext>
            </a:extLst>
          </p:cNvPr>
          <p:cNvSpPr>
            <a:spLocks noGrp="1"/>
          </p:cNvSpPr>
          <p:nvPr>
            <p:ph idx="1"/>
          </p:nvPr>
        </p:nvSpPr>
        <p:spPr/>
        <p:txBody>
          <a:bodyPr/>
          <a:lstStyle/>
          <a:p>
            <a:r>
              <a:rPr lang="en-BE"/>
              <a:t>Clean-slate approach</a:t>
            </a:r>
          </a:p>
          <a:p>
            <a:pPr lvl="1"/>
            <a:r>
              <a:rPr lang="en-BE"/>
              <a:t>Extend TCP to use 64 bits sequence numbers</a:t>
            </a:r>
            <a:br>
              <a:rPr lang="en-BE"/>
            </a:br>
            <a:br>
              <a:rPr lang="en-BE"/>
            </a:br>
            <a:br>
              <a:rPr lang="en-BE"/>
            </a:br>
            <a:br>
              <a:rPr lang="en-BE"/>
            </a:br>
            <a:endParaRPr lang="en-BE"/>
          </a:p>
          <a:p>
            <a:r>
              <a:rPr lang="en-BE"/>
              <a:t>RFC1323 solution in 1992</a:t>
            </a:r>
          </a:p>
          <a:p>
            <a:pPr lvl="1"/>
            <a:r>
              <a:rPr lang="en-BE"/>
              <a:t>Changing TCP sequence number is too complex</a:t>
            </a:r>
          </a:p>
          <a:p>
            <a:pPr lvl="1"/>
            <a:r>
              <a:rPr lang="en-GB"/>
              <a:t>R</a:t>
            </a:r>
            <a:r>
              <a:rPr lang="en-BE"/>
              <a:t>equire TCP timestamp options when TCP is used at high speed </a:t>
            </a:r>
          </a:p>
          <a:p>
            <a:pPr lvl="1"/>
            <a:r>
              <a:rPr lang="en-BE"/>
              <a:t>Receiver uses TCP timestamps to detect delayed segments</a:t>
            </a:r>
          </a:p>
        </p:txBody>
      </p:sp>
      <p:sp>
        <p:nvSpPr>
          <p:cNvPr id="5" name="TextBox 4">
            <a:extLst>
              <a:ext uri="{FF2B5EF4-FFF2-40B4-BE49-F238E27FC236}">
                <a16:creationId xmlns:a16="http://schemas.microsoft.com/office/drawing/2014/main" id="{E7D26ED6-9118-5B7B-38F8-2BB31DFE58FB}"/>
              </a:ext>
            </a:extLst>
          </p:cNvPr>
          <p:cNvSpPr txBox="1"/>
          <p:nvPr/>
        </p:nvSpPr>
        <p:spPr>
          <a:xfrm>
            <a:off x="3150394" y="6123543"/>
            <a:ext cx="6100762" cy="369332"/>
          </a:xfrm>
          <a:prstGeom prst="rect">
            <a:avLst/>
          </a:prstGeom>
          <a:noFill/>
        </p:spPr>
        <p:txBody>
          <a:bodyPr wrap="square">
            <a:spAutoFit/>
          </a:bodyPr>
          <a:lstStyle/>
          <a:p>
            <a:r>
              <a:rPr lang="en-BE"/>
              <a:t>https://www.rfc-editor.org/rfc/rfc1323</a:t>
            </a:r>
          </a:p>
        </p:txBody>
      </p:sp>
      <p:pic>
        <p:nvPicPr>
          <p:cNvPr id="6" name="Picture 5" descr="Text&#10;&#10;Description automatically generated">
            <a:extLst>
              <a:ext uri="{FF2B5EF4-FFF2-40B4-BE49-F238E27FC236}">
                <a16:creationId xmlns:a16="http://schemas.microsoft.com/office/drawing/2014/main" id="{2940905C-19C4-306D-7EEE-0C1E61EDC8BB}"/>
              </a:ext>
            </a:extLst>
          </p:cNvPr>
          <p:cNvPicPr>
            <a:picLocks noChangeAspect="1"/>
          </p:cNvPicPr>
          <p:nvPr/>
        </p:nvPicPr>
        <p:blipFill>
          <a:blip r:embed="rId2"/>
          <a:stretch>
            <a:fillRect/>
          </a:stretch>
        </p:blipFill>
        <p:spPr>
          <a:xfrm>
            <a:off x="1734325" y="2704584"/>
            <a:ext cx="7251700" cy="1270000"/>
          </a:xfrm>
          <a:prstGeom prst="rect">
            <a:avLst/>
          </a:prstGeom>
        </p:spPr>
      </p:pic>
    </p:spTree>
    <p:extLst>
      <p:ext uri="{BB962C8B-B14F-4D97-AF65-F5344CB8AC3E}">
        <p14:creationId xmlns:p14="http://schemas.microsoft.com/office/powerpoint/2010/main" val="1996655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94E1A-FF2A-A626-2E76-8AEEBD9936C9}"/>
              </a:ext>
            </a:extLst>
          </p:cNvPr>
          <p:cNvSpPr>
            <a:spLocks noGrp="1"/>
          </p:cNvSpPr>
          <p:nvPr>
            <p:ph type="title"/>
          </p:nvPr>
        </p:nvSpPr>
        <p:spPr/>
        <p:txBody>
          <a:bodyPr/>
          <a:lstStyle/>
          <a:p>
            <a:r>
              <a:rPr lang="en-BE"/>
              <a:t>Selective acknowledgments</a:t>
            </a:r>
          </a:p>
        </p:txBody>
      </p:sp>
      <p:sp>
        <p:nvSpPr>
          <p:cNvPr id="3" name="Content Placeholder 2">
            <a:extLst>
              <a:ext uri="{FF2B5EF4-FFF2-40B4-BE49-F238E27FC236}">
                <a16:creationId xmlns:a16="http://schemas.microsoft.com/office/drawing/2014/main" id="{EF5ABA2A-61B8-FBE4-B6C3-C2692DDC3A2C}"/>
              </a:ext>
            </a:extLst>
          </p:cNvPr>
          <p:cNvSpPr>
            <a:spLocks noGrp="1"/>
          </p:cNvSpPr>
          <p:nvPr>
            <p:ph idx="1"/>
          </p:nvPr>
        </p:nvSpPr>
        <p:spPr/>
        <p:txBody>
          <a:bodyPr/>
          <a:lstStyle/>
          <a:p>
            <a:r>
              <a:rPr lang="en-BE"/>
              <a:t>Receiver can indicate the sequence numbers that it has received when there are gaps</a:t>
            </a:r>
          </a:p>
          <a:p>
            <a:r>
              <a:rPr lang="en-BE"/>
              <a:t>Negotiated during the three-way handshake</a:t>
            </a:r>
          </a:p>
        </p:txBody>
      </p:sp>
      <p:sp>
        <p:nvSpPr>
          <p:cNvPr id="4" name="Line 2">
            <a:extLst>
              <a:ext uri="{FF2B5EF4-FFF2-40B4-BE49-F238E27FC236}">
                <a16:creationId xmlns:a16="http://schemas.microsoft.com/office/drawing/2014/main" id="{33C93146-DCB2-F7DB-2BD9-A0DFE4A3D612}"/>
              </a:ext>
            </a:extLst>
          </p:cNvPr>
          <p:cNvSpPr>
            <a:spLocks noChangeShapeType="1"/>
          </p:cNvSpPr>
          <p:nvPr/>
        </p:nvSpPr>
        <p:spPr bwMode="auto">
          <a:xfrm flipH="1">
            <a:off x="4646134" y="3451325"/>
            <a:ext cx="8465" cy="2467943"/>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5" name="Line 3">
            <a:extLst>
              <a:ext uri="{FF2B5EF4-FFF2-40B4-BE49-F238E27FC236}">
                <a16:creationId xmlns:a16="http://schemas.microsoft.com/office/drawing/2014/main" id="{17655D2C-F16C-1101-E829-B1FC94358846}"/>
              </a:ext>
            </a:extLst>
          </p:cNvPr>
          <p:cNvSpPr>
            <a:spLocks noChangeShapeType="1"/>
          </p:cNvSpPr>
          <p:nvPr/>
        </p:nvSpPr>
        <p:spPr bwMode="auto">
          <a:xfrm>
            <a:off x="7553118" y="3429000"/>
            <a:ext cx="1210" cy="263649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grpSp>
        <p:nvGrpSpPr>
          <p:cNvPr id="6" name="Group 4">
            <a:extLst>
              <a:ext uri="{FF2B5EF4-FFF2-40B4-BE49-F238E27FC236}">
                <a16:creationId xmlns:a16="http://schemas.microsoft.com/office/drawing/2014/main" id="{379E7C17-DDDC-B17D-5028-13D27F1A342C}"/>
              </a:ext>
            </a:extLst>
          </p:cNvPr>
          <p:cNvGrpSpPr>
            <a:grpSpLocks/>
          </p:cNvGrpSpPr>
          <p:nvPr/>
        </p:nvGrpSpPr>
        <p:grpSpPr bwMode="auto">
          <a:xfrm>
            <a:off x="4665482" y="5344418"/>
            <a:ext cx="2861035" cy="517922"/>
            <a:chOff x="0" y="0"/>
            <a:chExt cx="2366" cy="464"/>
          </a:xfrm>
        </p:grpSpPr>
        <p:sp>
          <p:nvSpPr>
            <p:cNvPr id="7" name="Line 5">
              <a:extLst>
                <a:ext uri="{FF2B5EF4-FFF2-40B4-BE49-F238E27FC236}">
                  <a16:creationId xmlns:a16="http://schemas.microsoft.com/office/drawing/2014/main" id="{F470794E-1C9D-7B1C-AD7D-4B1C1BAD935D}"/>
                </a:ext>
              </a:extLst>
            </p:cNvPr>
            <p:cNvSpPr>
              <a:spLocks noChangeShapeType="1"/>
            </p:cNvSpPr>
            <p:nvPr/>
          </p:nvSpPr>
          <p:spPr bwMode="auto">
            <a:xfrm>
              <a:off x="0" y="0"/>
              <a:ext cx="2366" cy="464"/>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nvGrpSpPr>
            <p:cNvPr id="8" name="Group 6">
              <a:extLst>
                <a:ext uri="{FF2B5EF4-FFF2-40B4-BE49-F238E27FC236}">
                  <a16:creationId xmlns:a16="http://schemas.microsoft.com/office/drawing/2014/main" id="{8E1419D3-EF77-0628-1F91-DFE855CB5B6B}"/>
                </a:ext>
              </a:extLst>
            </p:cNvPr>
            <p:cNvGrpSpPr>
              <a:grpSpLocks/>
            </p:cNvGrpSpPr>
            <p:nvPr/>
          </p:nvGrpSpPr>
          <p:grpSpPr bwMode="auto">
            <a:xfrm>
              <a:off x="307" y="15"/>
              <a:ext cx="1893" cy="352"/>
              <a:chOff x="0" y="-80"/>
              <a:chExt cx="1893" cy="352"/>
            </a:xfrm>
          </p:grpSpPr>
          <p:sp>
            <p:nvSpPr>
              <p:cNvPr id="9" name="Rectangle 7">
                <a:extLst>
                  <a:ext uri="{FF2B5EF4-FFF2-40B4-BE49-F238E27FC236}">
                    <a16:creationId xmlns:a16="http://schemas.microsoft.com/office/drawing/2014/main" id="{30A9FA90-82CE-1A4C-230E-70FEB37BC94C}"/>
                  </a:ext>
                </a:extLst>
              </p:cNvPr>
              <p:cNvSpPr>
                <a:spLocks/>
              </p:cNvSpPr>
              <p:nvPr/>
            </p:nvSpPr>
            <p:spPr bwMode="auto">
              <a:xfrm>
                <a:off x="0" y="0"/>
                <a:ext cx="1893" cy="190"/>
              </a:xfrm>
              <a:prstGeom prst="rect">
                <a:avLst/>
              </a:prstGeom>
              <a:solidFill>
                <a:schemeClr val="bg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a:p>
            </p:txBody>
          </p:sp>
          <p:sp>
            <p:nvSpPr>
              <p:cNvPr id="10" name="Rectangle 8">
                <a:extLst>
                  <a:ext uri="{FF2B5EF4-FFF2-40B4-BE49-F238E27FC236}">
                    <a16:creationId xmlns:a16="http://schemas.microsoft.com/office/drawing/2014/main" id="{E83BCC5A-5E02-6D15-D32F-4DA0D7EFE50E}"/>
                  </a:ext>
                </a:extLst>
              </p:cNvPr>
              <p:cNvSpPr>
                <a:spLocks/>
              </p:cNvSpPr>
              <p:nvPr/>
            </p:nvSpPr>
            <p:spPr bwMode="auto">
              <a:xfrm>
                <a:off x="9" y="-80"/>
                <a:ext cx="1734" cy="352"/>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Lst>
                </a:pPr>
                <a:r>
                  <a:rPr lang="en-US" sz="1500">
                    <a:latin typeface="Helvetica" charset="0"/>
                    <a:ea typeface="ＭＳ Ｐゴシック" charset="0"/>
                    <a:cs typeface="Helvetica" charset="0"/>
                    <a:sym typeface="Helvetica" charset="0"/>
                  </a:rPr>
                  <a:t>ACK(seq=</a:t>
                </a:r>
                <a:r>
                  <a:rPr lang="en-US" sz="1500">
                    <a:solidFill>
                      <a:srgbClr val="FF0000"/>
                    </a:solidFill>
                    <a:latin typeface="Helvetica" charset="0"/>
                    <a:ea typeface="ＭＳ Ｐゴシック" charset="0"/>
                    <a:cs typeface="Helvetica" charset="0"/>
                    <a:sym typeface="Helvetica" charset="0"/>
                  </a:rPr>
                  <a:t>x+1</a:t>
                </a:r>
                <a:r>
                  <a:rPr lang="en-US" sz="1500">
                    <a:latin typeface="Helvetica" charset="0"/>
                    <a:ea typeface="ＭＳ Ｐゴシック" charset="0"/>
                    <a:cs typeface="Helvetica" charset="0"/>
                    <a:sym typeface="Helvetica" charset="0"/>
                  </a:rPr>
                  <a:t>, ack=</a:t>
                </a:r>
                <a:r>
                  <a:rPr lang="en-US" sz="1500">
                    <a:solidFill>
                      <a:srgbClr val="0000FF"/>
                    </a:solidFill>
                    <a:latin typeface="Helvetica" charset="0"/>
                    <a:ea typeface="ＭＳ Ｐゴシック" charset="0"/>
                    <a:cs typeface="Helvetica" charset="0"/>
                    <a:sym typeface="Helvetica" charset="0"/>
                  </a:rPr>
                  <a:t>y+1</a:t>
                </a:r>
                <a:r>
                  <a:rPr lang="en-US" sz="1500">
                    <a:latin typeface="Helvetica" charset="0"/>
                    <a:ea typeface="ＭＳ Ｐゴシック" charset="0"/>
                    <a:cs typeface="Helvetica" charset="0"/>
                    <a:sym typeface="Helvetica" charset="0"/>
                  </a:rPr>
                  <a:t>)</a:t>
                </a:r>
              </a:p>
              <a:p>
                <a:pPr>
                  <a:lnSpc>
                    <a:spcPct val="84000"/>
                  </a:lnSpc>
                  <a:tabLst>
                    <a:tab pos="692257" algn="l"/>
                    <a:tab pos="1375159" algn="l"/>
                    <a:tab pos="2067415" algn="l"/>
                    <a:tab pos="2740962" algn="l"/>
                  </a:tabLst>
                </a:pPr>
                <a:r>
                  <a:rPr lang="en-US" sz="1500" err="1">
                    <a:latin typeface="Helvetica" charset="0"/>
                    <a:ea typeface="ＭＳ Ｐゴシック" charset="0"/>
                    <a:cs typeface="Helvetica" charset="0"/>
                    <a:sym typeface="Helvetica" charset="0"/>
                  </a:rPr>
                  <a:t>Tsval</a:t>
                </a:r>
                <a:r>
                  <a:rPr lang="en-US" sz="1500">
                    <a:latin typeface="Helvetica" charset="0"/>
                    <a:ea typeface="ＭＳ Ｐゴシック" charset="0"/>
                    <a:cs typeface="Helvetica" charset="0"/>
                    <a:sym typeface="Helvetica" charset="0"/>
                  </a:rPr>
                  <a:t>=124, </a:t>
                </a:r>
                <a:r>
                  <a:rPr lang="en-US" sz="1500" err="1">
                    <a:latin typeface="Helvetica" charset="0"/>
                    <a:ea typeface="ＭＳ Ｐゴシック" charset="0"/>
                    <a:cs typeface="Helvetica" charset="0"/>
                    <a:sym typeface="Helvetica" charset="0"/>
                  </a:rPr>
                  <a:t>Tsecr</a:t>
                </a:r>
                <a:r>
                  <a:rPr lang="en-US" sz="1500">
                    <a:latin typeface="Helvetica" charset="0"/>
                    <a:ea typeface="ＭＳ Ｐゴシック" charset="0"/>
                    <a:cs typeface="Helvetica" charset="0"/>
                    <a:sym typeface="Helvetica" charset="0"/>
                  </a:rPr>
                  <a:t>=789</a:t>
                </a:r>
              </a:p>
            </p:txBody>
          </p:sp>
        </p:grpSp>
      </p:grpSp>
      <p:grpSp>
        <p:nvGrpSpPr>
          <p:cNvPr id="11" name="Group 15">
            <a:extLst>
              <a:ext uri="{FF2B5EF4-FFF2-40B4-BE49-F238E27FC236}">
                <a16:creationId xmlns:a16="http://schemas.microsoft.com/office/drawing/2014/main" id="{66806167-158B-73A1-5C00-0CD5761DD779}"/>
              </a:ext>
            </a:extLst>
          </p:cNvPr>
          <p:cNvGrpSpPr>
            <a:grpSpLocks/>
          </p:cNvGrpSpPr>
          <p:nvPr/>
        </p:nvGrpSpPr>
        <p:grpSpPr bwMode="auto">
          <a:xfrm>
            <a:off x="4677573" y="4308575"/>
            <a:ext cx="2838059" cy="586011"/>
            <a:chOff x="126" y="5"/>
            <a:chExt cx="2347" cy="525"/>
          </a:xfrm>
        </p:grpSpPr>
        <p:sp>
          <p:nvSpPr>
            <p:cNvPr id="12" name="Line 16">
              <a:extLst>
                <a:ext uri="{FF2B5EF4-FFF2-40B4-BE49-F238E27FC236}">
                  <a16:creationId xmlns:a16="http://schemas.microsoft.com/office/drawing/2014/main" id="{C0500E9F-BCC0-AF25-DE28-85B6A5B18BB3}"/>
                </a:ext>
              </a:extLst>
            </p:cNvPr>
            <p:cNvSpPr>
              <a:spLocks noChangeShapeType="1"/>
            </p:cNvSpPr>
            <p:nvPr/>
          </p:nvSpPr>
          <p:spPr bwMode="auto">
            <a:xfrm flipH="1">
              <a:off x="126" y="58"/>
              <a:ext cx="2347" cy="44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13" name="Rectangle 19">
              <a:extLst>
                <a:ext uri="{FF2B5EF4-FFF2-40B4-BE49-F238E27FC236}">
                  <a16:creationId xmlns:a16="http://schemas.microsoft.com/office/drawing/2014/main" id="{F28FE124-B113-BD48-3036-66ACCF3054F9}"/>
                </a:ext>
              </a:extLst>
            </p:cNvPr>
            <p:cNvSpPr>
              <a:spLocks/>
            </p:cNvSpPr>
            <p:nvPr/>
          </p:nvSpPr>
          <p:spPr bwMode="auto">
            <a:xfrm>
              <a:off x="298" y="5"/>
              <a:ext cx="1929" cy="525"/>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Lst>
              </a:pPr>
              <a:r>
                <a:rPr lang="en-US" sz="1500">
                  <a:latin typeface="Helvetica" charset="0"/>
                  <a:ea typeface="ＭＳ Ｐゴシック" charset="0"/>
                  <a:cs typeface="Helvetica" charset="0"/>
                  <a:sym typeface="Helvetica" charset="0"/>
                </a:rPr>
                <a:t>SYN+ACK(ack=</a:t>
              </a:r>
              <a:r>
                <a:rPr lang="en-US" sz="1500">
                  <a:solidFill>
                    <a:srgbClr val="FF0000"/>
                  </a:solidFill>
                  <a:latin typeface="Helvetica" charset="0"/>
                  <a:ea typeface="ＭＳ Ｐゴシック" charset="0"/>
                  <a:cs typeface="Helvetica" charset="0"/>
                  <a:sym typeface="Helvetica" charset="0"/>
                </a:rPr>
                <a:t>x+1</a:t>
              </a:r>
              <a:r>
                <a:rPr lang="en-US" sz="1500">
                  <a:latin typeface="Helvetica" charset="0"/>
                  <a:ea typeface="ＭＳ Ｐゴシック" charset="0"/>
                  <a:cs typeface="Helvetica" charset="0"/>
                  <a:sym typeface="Helvetica" charset="0"/>
                </a:rPr>
                <a:t>,seq=</a:t>
              </a:r>
              <a:r>
                <a:rPr lang="en-US" sz="1500">
                  <a:solidFill>
                    <a:srgbClr val="0000FF"/>
                  </a:solidFill>
                  <a:latin typeface="Helvetica" charset="0"/>
                  <a:ea typeface="ＭＳ Ｐゴシック" charset="0"/>
                  <a:cs typeface="Helvetica" charset="0"/>
                  <a:sym typeface="Helvetica" charset="0"/>
                </a:rPr>
                <a:t>y</a:t>
              </a:r>
              <a:r>
                <a:rPr lang="en-US" sz="1500">
                  <a:latin typeface="Helvetica" charset="0"/>
                  <a:ea typeface="ＭＳ Ｐゴシック" charset="0"/>
                  <a:cs typeface="Helvetica" charset="0"/>
                  <a:sym typeface="Helvetica" charset="0"/>
                </a:rPr>
                <a:t>)</a:t>
              </a:r>
            </a:p>
            <a:p>
              <a:pPr>
                <a:lnSpc>
                  <a:spcPct val="84000"/>
                </a:lnSpc>
                <a:tabLst>
                  <a:tab pos="692257" algn="l"/>
                  <a:tab pos="1375159" algn="l"/>
                  <a:tab pos="2067415" algn="l"/>
                  <a:tab pos="2740962" algn="l"/>
                </a:tabLst>
              </a:pPr>
              <a:r>
                <a:rPr lang="en-US" sz="1500">
                  <a:latin typeface="Helvetica" charset="0"/>
                  <a:ea typeface="ＭＳ Ｐゴシック" charset="0"/>
                  <a:cs typeface="Helvetica" charset="0"/>
                  <a:sym typeface="Helvetica" charset="0"/>
                </a:rPr>
                <a:t>SACK Permitted</a:t>
              </a:r>
              <a:endParaRPr lang="en-US" sz="1500" b="1">
                <a:solidFill>
                  <a:srgbClr val="FF2712"/>
                </a:solidFill>
                <a:latin typeface="Helvetica" charset="0"/>
                <a:ea typeface="ＭＳ Ｐゴシック" charset="0"/>
                <a:cs typeface="Helvetica" charset="0"/>
                <a:sym typeface="Helvetica" charset="0"/>
              </a:endParaRPr>
            </a:p>
            <a:p>
              <a:pPr>
                <a:lnSpc>
                  <a:spcPct val="84000"/>
                </a:lnSpc>
                <a:tabLst>
                  <a:tab pos="692257" algn="l"/>
                  <a:tab pos="1375159" algn="l"/>
                  <a:tab pos="2067415" algn="l"/>
                  <a:tab pos="2740962" algn="l"/>
                </a:tabLst>
              </a:pPr>
              <a:endParaRPr lang="en-US" sz="1500" b="1">
                <a:solidFill>
                  <a:srgbClr val="FF2712"/>
                </a:solidFill>
                <a:latin typeface="Helvetica" charset="0"/>
                <a:ea typeface="ＭＳ Ｐゴシック" charset="0"/>
                <a:cs typeface="Helvetica" charset="0"/>
                <a:sym typeface="Helvetica" charset="0"/>
              </a:endParaRPr>
            </a:p>
          </p:txBody>
        </p:sp>
      </p:grpSp>
      <p:sp>
        <p:nvSpPr>
          <p:cNvPr id="14" name="Rectangle 25">
            <a:extLst>
              <a:ext uri="{FF2B5EF4-FFF2-40B4-BE49-F238E27FC236}">
                <a16:creationId xmlns:a16="http://schemas.microsoft.com/office/drawing/2014/main" id="{72E70E9E-4649-5159-2C8B-72C53F402497}"/>
              </a:ext>
            </a:extLst>
          </p:cNvPr>
          <p:cNvSpPr>
            <a:spLocks/>
          </p:cNvSpPr>
          <p:nvPr/>
        </p:nvSpPr>
        <p:spPr bwMode="auto">
          <a:xfrm>
            <a:off x="1542045" y="3698415"/>
            <a:ext cx="2324354" cy="5863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Initial sequence number (</a:t>
            </a:r>
            <a:r>
              <a:rPr lang="en-US" sz="1500" i="1">
                <a:solidFill>
                  <a:srgbClr val="FF0000"/>
                </a:solidFill>
                <a:latin typeface="Helvetica" charset="0"/>
                <a:ea typeface="ＭＳ Ｐゴシック" charset="0"/>
                <a:cs typeface="Helvetica" charset="0"/>
                <a:sym typeface="Helvetica" charset="0"/>
              </a:rPr>
              <a:t>x</a:t>
            </a:r>
            <a:r>
              <a:rPr lang="en-US" sz="1500" i="1">
                <a:latin typeface="Helvetica" charset="0"/>
                <a:ea typeface="ＭＳ Ｐゴシック" charset="0"/>
                <a:cs typeface="Helvetica" charset="0"/>
                <a:sym typeface="Helvetica" charset="0"/>
              </a:rPr>
              <a:t>)</a:t>
            </a:r>
          </a:p>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SACK proposed</a:t>
            </a:r>
          </a:p>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endParaRPr lang="en-US" sz="1500" i="1">
              <a:latin typeface="Helvetica" charset="0"/>
              <a:ea typeface="ＭＳ Ｐゴシック" charset="0"/>
              <a:cs typeface="Helvetica" charset="0"/>
              <a:sym typeface="Helvetica" charset="0"/>
            </a:endParaRPr>
          </a:p>
        </p:txBody>
      </p:sp>
      <p:sp>
        <p:nvSpPr>
          <p:cNvPr id="15" name="Rectangle 26">
            <a:extLst>
              <a:ext uri="{FF2B5EF4-FFF2-40B4-BE49-F238E27FC236}">
                <a16:creationId xmlns:a16="http://schemas.microsoft.com/office/drawing/2014/main" id="{6E5AFE2D-EDCC-186D-AE27-17887165F1BC}"/>
              </a:ext>
            </a:extLst>
          </p:cNvPr>
          <p:cNvSpPr>
            <a:spLocks/>
          </p:cNvSpPr>
          <p:nvPr/>
        </p:nvSpPr>
        <p:spPr bwMode="auto">
          <a:xfrm>
            <a:off x="7774409" y="4498899"/>
            <a:ext cx="2324354" cy="780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Initial sequence number (</a:t>
            </a:r>
            <a:r>
              <a:rPr lang="en-US" sz="1500" i="1">
                <a:solidFill>
                  <a:srgbClr val="0000FF"/>
                </a:solidFill>
                <a:latin typeface="Helvetica" charset="0"/>
                <a:ea typeface="ＭＳ Ｐゴシック" charset="0"/>
                <a:cs typeface="Helvetica" charset="0"/>
                <a:sym typeface="Helvetica" charset="0"/>
              </a:rPr>
              <a:t>y</a:t>
            </a:r>
            <a:r>
              <a:rPr lang="en-US" sz="1500" i="1">
                <a:latin typeface="Helvetica" charset="0"/>
                <a:ea typeface="ＭＳ Ｐゴシック" charset="0"/>
                <a:cs typeface="Helvetica" charset="0"/>
                <a:sym typeface="Helvetica" charset="0"/>
              </a:rPr>
              <a:t>)</a:t>
            </a:r>
          </a:p>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SACK enabled</a:t>
            </a:r>
          </a:p>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endParaRPr lang="en-US" sz="1500" i="1">
              <a:latin typeface="Helvetica" charset="0"/>
              <a:ea typeface="ＭＳ Ｐゴシック" charset="0"/>
              <a:cs typeface="Helvetica" charset="0"/>
              <a:sym typeface="Helvetica" charset="0"/>
            </a:endParaRPr>
          </a:p>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endParaRPr lang="en-US" sz="1500" i="1">
              <a:latin typeface="Helvetica" charset="0"/>
              <a:ea typeface="ＭＳ Ｐゴシック" charset="0"/>
              <a:cs typeface="Helvetica" charset="0"/>
              <a:sym typeface="Helvetica" charset="0"/>
            </a:endParaRPr>
          </a:p>
        </p:txBody>
      </p:sp>
      <p:grpSp>
        <p:nvGrpSpPr>
          <p:cNvPr id="16" name="Group 27">
            <a:extLst>
              <a:ext uri="{FF2B5EF4-FFF2-40B4-BE49-F238E27FC236}">
                <a16:creationId xmlns:a16="http://schemas.microsoft.com/office/drawing/2014/main" id="{45AD3E3B-D737-A32B-C7D4-97CDD669F3F7}"/>
              </a:ext>
            </a:extLst>
          </p:cNvPr>
          <p:cNvGrpSpPr>
            <a:grpSpLocks/>
          </p:cNvGrpSpPr>
          <p:nvPr/>
        </p:nvGrpSpPr>
        <p:grpSpPr bwMode="auto">
          <a:xfrm>
            <a:off x="4731990" y="3738191"/>
            <a:ext cx="2861035" cy="519038"/>
            <a:chOff x="0" y="0"/>
            <a:chExt cx="2366" cy="464"/>
          </a:xfrm>
        </p:grpSpPr>
        <p:sp>
          <p:nvSpPr>
            <p:cNvPr id="17" name="Line 28">
              <a:extLst>
                <a:ext uri="{FF2B5EF4-FFF2-40B4-BE49-F238E27FC236}">
                  <a16:creationId xmlns:a16="http://schemas.microsoft.com/office/drawing/2014/main" id="{09FC8041-FF7B-B4FA-91DF-34EF0EF64F4A}"/>
                </a:ext>
              </a:extLst>
            </p:cNvPr>
            <p:cNvSpPr>
              <a:spLocks noChangeShapeType="1"/>
            </p:cNvSpPr>
            <p:nvPr/>
          </p:nvSpPr>
          <p:spPr bwMode="auto">
            <a:xfrm>
              <a:off x="0" y="0"/>
              <a:ext cx="2366" cy="464"/>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18" name="Rectangle 31">
              <a:extLst>
                <a:ext uri="{FF2B5EF4-FFF2-40B4-BE49-F238E27FC236}">
                  <a16:creationId xmlns:a16="http://schemas.microsoft.com/office/drawing/2014/main" id="{11D6BC19-B402-51EF-ADF3-7DF0E5DFB74B}"/>
                </a:ext>
              </a:extLst>
            </p:cNvPr>
            <p:cNvSpPr>
              <a:spLocks/>
            </p:cNvSpPr>
            <p:nvPr/>
          </p:nvSpPr>
          <p:spPr bwMode="auto">
            <a:xfrm>
              <a:off x="229" y="16"/>
              <a:ext cx="1168" cy="351"/>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65804" algn="l"/>
                </a:tabLst>
              </a:pPr>
              <a:r>
                <a:rPr lang="en-US" sz="1500">
                  <a:latin typeface="Helvetica" charset="0"/>
                  <a:ea typeface="ＭＳ Ｐゴシック" charset="0"/>
                  <a:cs typeface="Helvetica" charset="0"/>
                  <a:sym typeface="Helvetica" charset="0"/>
                </a:rPr>
                <a:t>SYN(seq=</a:t>
              </a:r>
              <a:r>
                <a:rPr lang="en-US" sz="1500">
                  <a:solidFill>
                    <a:srgbClr val="FF0000"/>
                  </a:solidFill>
                  <a:latin typeface="Helvetica" charset="0"/>
                  <a:ea typeface="ＭＳ Ｐゴシック" charset="0"/>
                  <a:cs typeface="Helvetica" charset="0"/>
                  <a:sym typeface="Helvetica" charset="0"/>
                </a:rPr>
                <a:t>x</a:t>
              </a:r>
              <a:r>
                <a:rPr lang="en-US" sz="1500">
                  <a:latin typeface="Helvetica" charset="0"/>
                  <a:ea typeface="ＭＳ Ｐゴシック" charset="0"/>
                  <a:cs typeface="Helvetica" charset="0"/>
                  <a:sym typeface="Helvetica" charset="0"/>
                </a:rPr>
                <a:t>)</a:t>
              </a:r>
            </a:p>
            <a:p>
              <a:pPr>
                <a:lnSpc>
                  <a:spcPct val="84000"/>
                </a:lnSpc>
                <a:tabLst>
                  <a:tab pos="692257" algn="l"/>
                  <a:tab pos="1365804" algn="l"/>
                </a:tabLst>
              </a:pPr>
              <a:r>
                <a:rPr lang="en-US" sz="1500">
                  <a:latin typeface="Helvetica" charset="0"/>
                  <a:ea typeface="ＭＳ Ｐゴシック" charset="0"/>
                  <a:cs typeface="Helvetica" charset="0"/>
                  <a:sym typeface="Helvetica" charset="0"/>
                </a:rPr>
                <a:t>SACK-Permitted</a:t>
              </a:r>
              <a:endParaRPr lang="en-US" sz="1500" b="1">
                <a:solidFill>
                  <a:srgbClr val="FF2712"/>
                </a:solidFill>
                <a:latin typeface="Helvetica" charset="0"/>
                <a:ea typeface="ＭＳ Ｐゴシック" charset="0"/>
                <a:cs typeface="Helvetica" charset="0"/>
                <a:sym typeface="Helvetica" charset="0"/>
              </a:endParaRPr>
            </a:p>
          </p:txBody>
        </p:sp>
      </p:grpSp>
      <p:sp>
        <p:nvSpPr>
          <p:cNvPr id="20" name="Rectangle 25">
            <a:extLst>
              <a:ext uri="{FF2B5EF4-FFF2-40B4-BE49-F238E27FC236}">
                <a16:creationId xmlns:a16="http://schemas.microsoft.com/office/drawing/2014/main" id="{8DA4A5CD-D797-6526-7839-6D7F12468634}"/>
              </a:ext>
            </a:extLst>
          </p:cNvPr>
          <p:cNvSpPr>
            <a:spLocks/>
          </p:cNvSpPr>
          <p:nvPr/>
        </p:nvSpPr>
        <p:spPr bwMode="auto">
          <a:xfrm>
            <a:off x="1534826" y="5151948"/>
            <a:ext cx="1264770" cy="1985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SACK enabled</a:t>
            </a:r>
          </a:p>
        </p:txBody>
      </p:sp>
    </p:spTree>
    <p:extLst>
      <p:ext uri="{BB962C8B-B14F-4D97-AF65-F5344CB8AC3E}">
        <p14:creationId xmlns:p14="http://schemas.microsoft.com/office/powerpoint/2010/main" val="299804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5" grpId="0" autoUpdateAnimBg="0"/>
      <p:bldP spid="20"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11170DDF-E901-7517-33B4-9A9EF6501065}"/>
              </a:ext>
            </a:extLst>
          </p:cNvPr>
          <p:cNvPicPr>
            <a:picLocks noChangeAspect="1"/>
          </p:cNvPicPr>
          <p:nvPr/>
        </p:nvPicPr>
        <p:blipFill>
          <a:blip r:embed="rId3"/>
          <a:stretch>
            <a:fillRect/>
          </a:stretch>
        </p:blipFill>
        <p:spPr>
          <a:xfrm>
            <a:off x="7523826" y="887412"/>
            <a:ext cx="3712499" cy="2619374"/>
          </a:xfrm>
          <a:prstGeom prst="rect">
            <a:avLst/>
          </a:prstGeom>
        </p:spPr>
      </p:pic>
      <p:sp>
        <p:nvSpPr>
          <p:cNvPr id="38913" name="Rectangle 1">
            <a:extLst>
              <a:ext uri="{FF2B5EF4-FFF2-40B4-BE49-F238E27FC236}">
                <a16:creationId xmlns:a16="http://schemas.microsoft.com/office/drawing/2014/main" id="{F44C246F-D2E1-44B3-AFB6-31FD47CAC510}"/>
              </a:ext>
            </a:extLst>
          </p:cNvPr>
          <p:cNvSpPr>
            <a:spLocks noGrp="1" noChangeArrowheads="1"/>
          </p:cNvSpPr>
          <p:nvPr>
            <p:ph type="title"/>
          </p:nvPr>
        </p:nvSpPr>
        <p:spPr>
          <a:xfrm>
            <a:off x="1839912" y="186531"/>
            <a:ext cx="7156450" cy="1208088"/>
          </a:xfrm>
        </p:spPr>
        <p:txBody>
          <a:bodyPr/>
          <a:lstStyle/>
          <a:p>
            <a:pPr>
              <a:tabLst>
                <a:tab pos="692257" algn="l"/>
                <a:tab pos="1375159" algn="l"/>
                <a:tab pos="2067415" algn="l"/>
                <a:tab pos="2750317" algn="l"/>
                <a:tab pos="3442574" algn="l"/>
                <a:tab pos="4125476" algn="l"/>
                <a:tab pos="4817732" algn="l"/>
                <a:tab pos="5500634" algn="l"/>
                <a:tab pos="6192891" algn="l"/>
                <a:tab pos="6875793" algn="l"/>
                <a:tab pos="7521275" algn="l"/>
              </a:tabLst>
              <a:defRPr/>
            </a:pPr>
            <a:r>
              <a:rPr lang="en-US">
                <a:sym typeface="Gill Sans" charset="0"/>
              </a:rPr>
              <a:t>Selective Acknowledgments</a:t>
            </a:r>
          </a:p>
        </p:txBody>
      </p:sp>
      <p:sp>
        <p:nvSpPr>
          <p:cNvPr id="112642" name="Line 2">
            <a:extLst>
              <a:ext uri="{FF2B5EF4-FFF2-40B4-BE49-F238E27FC236}">
                <a16:creationId xmlns:a16="http://schemas.microsoft.com/office/drawing/2014/main" id="{3118692E-4AFB-4DBF-9B05-D4B3DB84350A}"/>
              </a:ext>
            </a:extLst>
          </p:cNvPr>
          <p:cNvSpPr>
            <a:spLocks noChangeShapeType="1"/>
          </p:cNvSpPr>
          <p:nvPr/>
        </p:nvSpPr>
        <p:spPr bwMode="auto">
          <a:xfrm>
            <a:off x="2999582" y="3203574"/>
            <a:ext cx="2928937" cy="30797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112643" name="Rectangle 3">
            <a:extLst>
              <a:ext uri="{FF2B5EF4-FFF2-40B4-BE49-F238E27FC236}">
                <a16:creationId xmlns:a16="http://schemas.microsoft.com/office/drawing/2014/main" id="{A2644F2E-A350-4D07-B533-8D39F72837C4}"/>
              </a:ext>
            </a:extLst>
          </p:cNvPr>
          <p:cNvSpPr>
            <a:spLocks/>
          </p:cNvSpPr>
          <p:nvPr/>
        </p:nvSpPr>
        <p:spPr bwMode="auto">
          <a:xfrm>
            <a:off x="4802981" y="3100387"/>
            <a:ext cx="14795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(seq=123,"abcd")</a:t>
            </a:r>
          </a:p>
        </p:txBody>
      </p:sp>
      <p:sp>
        <p:nvSpPr>
          <p:cNvPr id="112644" name="Rectangle 4">
            <a:extLst>
              <a:ext uri="{FF2B5EF4-FFF2-40B4-BE49-F238E27FC236}">
                <a16:creationId xmlns:a16="http://schemas.microsoft.com/office/drawing/2014/main" id="{841318D7-C1E3-4EAD-8657-D86743797377}"/>
              </a:ext>
            </a:extLst>
          </p:cNvPr>
          <p:cNvSpPr>
            <a:spLocks/>
          </p:cNvSpPr>
          <p:nvPr/>
        </p:nvSpPr>
        <p:spPr bwMode="auto">
          <a:xfrm>
            <a:off x="4334669" y="3495674"/>
            <a:ext cx="12223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(seq=127,"ef")</a:t>
            </a:r>
          </a:p>
        </p:txBody>
      </p:sp>
      <p:sp>
        <p:nvSpPr>
          <p:cNvPr id="112645" name="Line 5">
            <a:extLst>
              <a:ext uri="{FF2B5EF4-FFF2-40B4-BE49-F238E27FC236}">
                <a16:creationId xmlns:a16="http://schemas.microsoft.com/office/drawing/2014/main" id="{FCDB9A9A-9404-4A6D-8873-10BADEF08B47}"/>
              </a:ext>
            </a:extLst>
          </p:cNvPr>
          <p:cNvSpPr>
            <a:spLocks noChangeShapeType="1"/>
          </p:cNvSpPr>
          <p:nvPr/>
        </p:nvSpPr>
        <p:spPr bwMode="auto">
          <a:xfrm flipH="1">
            <a:off x="2986881" y="2889249"/>
            <a:ext cx="6350" cy="363696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112646" name="Line 6">
            <a:extLst>
              <a:ext uri="{FF2B5EF4-FFF2-40B4-BE49-F238E27FC236}">
                <a16:creationId xmlns:a16="http://schemas.microsoft.com/office/drawing/2014/main" id="{4311B577-CE7C-4EE6-9B81-A0405D17D78C}"/>
              </a:ext>
            </a:extLst>
          </p:cNvPr>
          <p:cNvSpPr>
            <a:spLocks noChangeShapeType="1"/>
          </p:cNvSpPr>
          <p:nvPr/>
        </p:nvSpPr>
        <p:spPr bwMode="auto">
          <a:xfrm>
            <a:off x="2999581" y="3573462"/>
            <a:ext cx="3784600" cy="4079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112647" name="Oval 7">
            <a:extLst>
              <a:ext uri="{FF2B5EF4-FFF2-40B4-BE49-F238E27FC236}">
                <a16:creationId xmlns:a16="http://schemas.microsoft.com/office/drawing/2014/main" id="{62E0194C-1A56-4622-A3B3-5ADC0DFE4CE0}"/>
              </a:ext>
            </a:extLst>
          </p:cNvPr>
          <p:cNvSpPr>
            <a:spLocks/>
          </p:cNvSpPr>
          <p:nvPr/>
        </p:nvSpPr>
        <p:spPr bwMode="auto">
          <a:xfrm>
            <a:off x="5795168" y="3400423"/>
            <a:ext cx="242888" cy="222250"/>
          </a:xfrm>
          <a:prstGeom prst="ellipse">
            <a:avLst/>
          </a:prstGeom>
          <a:blipFill dpi="0" rotWithShape="0">
            <a:blip r:embed="rId4"/>
            <a:srcRect/>
            <a:tile tx="0" ty="0" sx="100000" sy="100000" flip="none" algn="tl"/>
          </a:blip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112648" name="Line 8">
            <a:extLst>
              <a:ext uri="{FF2B5EF4-FFF2-40B4-BE49-F238E27FC236}">
                <a16:creationId xmlns:a16="http://schemas.microsoft.com/office/drawing/2014/main" id="{8B0130BC-9404-4266-A57E-38A41E78D1C9}"/>
              </a:ext>
            </a:extLst>
          </p:cNvPr>
          <p:cNvSpPr>
            <a:spLocks noChangeShapeType="1"/>
          </p:cNvSpPr>
          <p:nvPr/>
        </p:nvSpPr>
        <p:spPr bwMode="auto">
          <a:xfrm>
            <a:off x="6819106" y="2876548"/>
            <a:ext cx="4762" cy="36782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112649" name="Line 9">
            <a:extLst>
              <a:ext uri="{FF2B5EF4-FFF2-40B4-BE49-F238E27FC236}">
                <a16:creationId xmlns:a16="http://schemas.microsoft.com/office/drawing/2014/main" id="{6EEDDB0E-94DE-41F2-89E4-BCDE5D29BBCB}"/>
              </a:ext>
            </a:extLst>
          </p:cNvPr>
          <p:cNvSpPr>
            <a:spLocks noChangeShapeType="1"/>
          </p:cNvSpPr>
          <p:nvPr/>
        </p:nvSpPr>
        <p:spPr bwMode="auto">
          <a:xfrm flipH="1">
            <a:off x="3004343" y="3024187"/>
            <a:ext cx="3773488" cy="9683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112650" name="Rectangle 10">
            <a:extLst>
              <a:ext uri="{FF2B5EF4-FFF2-40B4-BE49-F238E27FC236}">
                <a16:creationId xmlns:a16="http://schemas.microsoft.com/office/drawing/2014/main" id="{D207E049-666E-4A15-A3AF-1AA2FCF6E68C}"/>
              </a:ext>
            </a:extLst>
          </p:cNvPr>
          <p:cNvSpPr>
            <a:spLocks/>
          </p:cNvSpPr>
          <p:nvPr/>
        </p:nvSpPr>
        <p:spPr bwMode="auto">
          <a:xfrm>
            <a:off x="3640932" y="2838449"/>
            <a:ext cx="8604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(ack=123)</a:t>
            </a:r>
          </a:p>
        </p:txBody>
      </p:sp>
      <p:sp>
        <p:nvSpPr>
          <p:cNvPr id="112651" name="Line 11">
            <a:extLst>
              <a:ext uri="{FF2B5EF4-FFF2-40B4-BE49-F238E27FC236}">
                <a16:creationId xmlns:a16="http://schemas.microsoft.com/office/drawing/2014/main" id="{62ACCCAF-3321-40C8-A7CE-4DBA3329D077}"/>
              </a:ext>
            </a:extLst>
          </p:cNvPr>
          <p:cNvSpPr>
            <a:spLocks noChangeShapeType="1"/>
          </p:cNvSpPr>
          <p:nvPr/>
        </p:nvSpPr>
        <p:spPr bwMode="auto">
          <a:xfrm flipH="1">
            <a:off x="3004343" y="4030662"/>
            <a:ext cx="3773488" cy="9683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112652" name="Rectangle 12">
            <a:extLst>
              <a:ext uri="{FF2B5EF4-FFF2-40B4-BE49-F238E27FC236}">
                <a16:creationId xmlns:a16="http://schemas.microsoft.com/office/drawing/2014/main" id="{FE93D751-03F4-4FE1-93E3-8B8AE0B25C3E}"/>
              </a:ext>
            </a:extLst>
          </p:cNvPr>
          <p:cNvSpPr>
            <a:spLocks/>
          </p:cNvSpPr>
          <p:nvPr/>
        </p:nvSpPr>
        <p:spPr bwMode="auto">
          <a:xfrm>
            <a:off x="4318794" y="4113212"/>
            <a:ext cx="12747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(seq=129,"gh")</a:t>
            </a:r>
          </a:p>
        </p:txBody>
      </p:sp>
      <p:sp>
        <p:nvSpPr>
          <p:cNvPr id="112653" name="Line 13">
            <a:extLst>
              <a:ext uri="{FF2B5EF4-FFF2-40B4-BE49-F238E27FC236}">
                <a16:creationId xmlns:a16="http://schemas.microsoft.com/office/drawing/2014/main" id="{E7F682CA-3194-408B-9843-213B07377BC4}"/>
              </a:ext>
            </a:extLst>
          </p:cNvPr>
          <p:cNvSpPr>
            <a:spLocks noChangeShapeType="1"/>
          </p:cNvSpPr>
          <p:nvPr/>
        </p:nvSpPr>
        <p:spPr bwMode="auto">
          <a:xfrm>
            <a:off x="2983706" y="4192586"/>
            <a:ext cx="3784600" cy="406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112654" name="Rectangle 14">
            <a:extLst>
              <a:ext uri="{FF2B5EF4-FFF2-40B4-BE49-F238E27FC236}">
                <a16:creationId xmlns:a16="http://schemas.microsoft.com/office/drawing/2014/main" id="{986D3B2A-B2B9-49C0-9B30-6D1820A63BD4}"/>
              </a:ext>
            </a:extLst>
          </p:cNvPr>
          <p:cNvSpPr>
            <a:spLocks/>
          </p:cNvSpPr>
          <p:nvPr/>
        </p:nvSpPr>
        <p:spPr bwMode="auto">
          <a:xfrm>
            <a:off x="4360069" y="4784724"/>
            <a:ext cx="11461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(seq=131,"ij")</a:t>
            </a:r>
          </a:p>
        </p:txBody>
      </p:sp>
      <p:sp>
        <p:nvSpPr>
          <p:cNvPr id="112655" name="Line 15">
            <a:extLst>
              <a:ext uri="{FF2B5EF4-FFF2-40B4-BE49-F238E27FC236}">
                <a16:creationId xmlns:a16="http://schemas.microsoft.com/office/drawing/2014/main" id="{E855523C-7777-4E62-A987-01C84AA7DBE6}"/>
              </a:ext>
            </a:extLst>
          </p:cNvPr>
          <p:cNvSpPr>
            <a:spLocks noChangeShapeType="1"/>
          </p:cNvSpPr>
          <p:nvPr/>
        </p:nvSpPr>
        <p:spPr bwMode="auto">
          <a:xfrm>
            <a:off x="3024981" y="4911723"/>
            <a:ext cx="3784600" cy="4079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112656" name="Rectangle 16">
            <a:extLst>
              <a:ext uri="{FF2B5EF4-FFF2-40B4-BE49-F238E27FC236}">
                <a16:creationId xmlns:a16="http://schemas.microsoft.com/office/drawing/2014/main" id="{64A65A15-E1F1-41C6-A1AA-21F1BFFB39C8}"/>
              </a:ext>
            </a:extLst>
          </p:cNvPr>
          <p:cNvSpPr>
            <a:spLocks/>
          </p:cNvSpPr>
          <p:nvPr/>
        </p:nvSpPr>
        <p:spPr bwMode="auto">
          <a:xfrm>
            <a:off x="3220244" y="3841749"/>
            <a:ext cx="206851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(ack=123,sack:127-128)</a:t>
            </a:r>
          </a:p>
        </p:txBody>
      </p:sp>
      <p:sp>
        <p:nvSpPr>
          <p:cNvPr id="112657" name="Line 17">
            <a:extLst>
              <a:ext uri="{FF2B5EF4-FFF2-40B4-BE49-F238E27FC236}">
                <a16:creationId xmlns:a16="http://schemas.microsoft.com/office/drawing/2014/main" id="{207CBA45-1BB4-4752-9E3E-F85664B79795}"/>
              </a:ext>
            </a:extLst>
          </p:cNvPr>
          <p:cNvSpPr>
            <a:spLocks noChangeShapeType="1"/>
          </p:cNvSpPr>
          <p:nvPr/>
        </p:nvSpPr>
        <p:spPr bwMode="auto">
          <a:xfrm flipH="1">
            <a:off x="3002756" y="4686299"/>
            <a:ext cx="3771900" cy="984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112658" name="Rectangle 18">
            <a:extLst>
              <a:ext uri="{FF2B5EF4-FFF2-40B4-BE49-F238E27FC236}">
                <a16:creationId xmlns:a16="http://schemas.microsoft.com/office/drawing/2014/main" id="{472C1870-E75A-4A59-AB23-5DCF24BF708D}"/>
              </a:ext>
            </a:extLst>
          </p:cNvPr>
          <p:cNvSpPr>
            <a:spLocks/>
          </p:cNvSpPr>
          <p:nvPr/>
        </p:nvSpPr>
        <p:spPr bwMode="auto">
          <a:xfrm>
            <a:off x="3337718" y="4486274"/>
            <a:ext cx="21653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(ack=123, </a:t>
            </a:r>
            <a:r>
              <a:rPr lang="en-US" altLang="fr-FR" sz="1500" b="1">
                <a:solidFill>
                  <a:srgbClr val="003DCC"/>
                </a:solidFill>
                <a:latin typeface="Helvetica" panose="020B0604020202020204" pitchFamily="34" charset="0"/>
                <a:ea typeface="ＭＳ Ｐゴシック" panose="020B0600070205080204" pitchFamily="34" charset="-128"/>
                <a:sym typeface="Helvetica" panose="020B0604020202020204" pitchFamily="34" charset="0"/>
              </a:rPr>
              <a:t>sack:127-130</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t>
            </a:r>
          </a:p>
        </p:txBody>
      </p:sp>
      <p:sp>
        <p:nvSpPr>
          <p:cNvPr id="112659" name="Line 19">
            <a:extLst>
              <a:ext uri="{FF2B5EF4-FFF2-40B4-BE49-F238E27FC236}">
                <a16:creationId xmlns:a16="http://schemas.microsoft.com/office/drawing/2014/main" id="{E6D4C4F5-0B0F-45B0-B7A1-D5D48BFC8CC3}"/>
              </a:ext>
            </a:extLst>
          </p:cNvPr>
          <p:cNvSpPr>
            <a:spLocks noChangeShapeType="1"/>
          </p:cNvSpPr>
          <p:nvPr/>
        </p:nvSpPr>
        <p:spPr bwMode="auto">
          <a:xfrm flipH="1">
            <a:off x="3002756" y="5422898"/>
            <a:ext cx="3771900" cy="968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112660" name="Rectangle 20">
            <a:extLst>
              <a:ext uri="{FF2B5EF4-FFF2-40B4-BE49-F238E27FC236}">
                <a16:creationId xmlns:a16="http://schemas.microsoft.com/office/drawing/2014/main" id="{4900019C-E86B-4AD6-A6F8-B9C2B79E31D9}"/>
              </a:ext>
            </a:extLst>
          </p:cNvPr>
          <p:cNvSpPr>
            <a:spLocks/>
          </p:cNvSpPr>
          <p:nvPr/>
        </p:nvSpPr>
        <p:spPr bwMode="auto">
          <a:xfrm>
            <a:off x="3337718" y="5222874"/>
            <a:ext cx="21653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(ack=123, </a:t>
            </a:r>
            <a:r>
              <a:rPr lang="en-US" altLang="fr-FR" sz="1500" b="1">
                <a:solidFill>
                  <a:srgbClr val="003DCC"/>
                </a:solidFill>
                <a:latin typeface="Helvetica" panose="020B0604020202020204" pitchFamily="34" charset="0"/>
                <a:ea typeface="ＭＳ Ｐゴシック" panose="020B0600070205080204" pitchFamily="34" charset="-128"/>
                <a:sym typeface="Helvetica" panose="020B0604020202020204" pitchFamily="34" charset="0"/>
              </a:rPr>
              <a:t>sack:127-132</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t>
            </a:r>
          </a:p>
        </p:txBody>
      </p:sp>
      <p:sp>
        <p:nvSpPr>
          <p:cNvPr id="112661" name="Line 21">
            <a:extLst>
              <a:ext uri="{FF2B5EF4-FFF2-40B4-BE49-F238E27FC236}">
                <a16:creationId xmlns:a16="http://schemas.microsoft.com/office/drawing/2014/main" id="{D8C12013-9E5E-46FC-A55B-034700F64E57}"/>
              </a:ext>
            </a:extLst>
          </p:cNvPr>
          <p:cNvSpPr>
            <a:spLocks noChangeShapeType="1"/>
          </p:cNvSpPr>
          <p:nvPr/>
        </p:nvSpPr>
        <p:spPr bwMode="auto">
          <a:xfrm>
            <a:off x="5936457" y="3509962"/>
            <a:ext cx="1633537" cy="1587"/>
          </a:xfrm>
          <a:prstGeom prst="line">
            <a:avLst/>
          </a:prstGeom>
          <a:noFill/>
          <a:ln w="12700">
            <a:solidFill>
              <a:schemeClr val="tx1"/>
            </a:solidFill>
            <a:prstDash val="sysDashDotDot"/>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112662" name="Rectangle 22">
            <a:extLst>
              <a:ext uri="{FF2B5EF4-FFF2-40B4-BE49-F238E27FC236}">
                <a16:creationId xmlns:a16="http://schemas.microsoft.com/office/drawing/2014/main" id="{D11F9B26-54D4-4236-8857-005CDF1E8E0D}"/>
              </a:ext>
            </a:extLst>
          </p:cNvPr>
          <p:cNvSpPr>
            <a:spLocks/>
          </p:cNvSpPr>
          <p:nvPr/>
        </p:nvSpPr>
        <p:spPr bwMode="auto">
          <a:xfrm>
            <a:off x="7285830" y="3679824"/>
            <a:ext cx="3635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Lost</a:t>
            </a:r>
          </a:p>
        </p:txBody>
      </p:sp>
      <p:sp>
        <p:nvSpPr>
          <p:cNvPr id="112663" name="Line 23">
            <a:extLst>
              <a:ext uri="{FF2B5EF4-FFF2-40B4-BE49-F238E27FC236}">
                <a16:creationId xmlns:a16="http://schemas.microsoft.com/office/drawing/2014/main" id="{D8F628BE-2F85-4F16-954B-BFE22ED1D4AB}"/>
              </a:ext>
            </a:extLst>
          </p:cNvPr>
          <p:cNvSpPr>
            <a:spLocks noChangeShapeType="1"/>
          </p:cNvSpPr>
          <p:nvPr/>
        </p:nvSpPr>
        <p:spPr bwMode="auto">
          <a:xfrm>
            <a:off x="3010693" y="5572123"/>
            <a:ext cx="3754438" cy="3381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112664" name="Rectangle 24">
            <a:extLst>
              <a:ext uri="{FF2B5EF4-FFF2-40B4-BE49-F238E27FC236}">
                <a16:creationId xmlns:a16="http://schemas.microsoft.com/office/drawing/2014/main" id="{C11343AA-6D48-4824-AAEC-97C71F8F9568}"/>
              </a:ext>
            </a:extLst>
          </p:cNvPr>
          <p:cNvSpPr>
            <a:spLocks/>
          </p:cNvSpPr>
          <p:nvPr/>
        </p:nvSpPr>
        <p:spPr bwMode="auto">
          <a:xfrm>
            <a:off x="5180806" y="5551487"/>
            <a:ext cx="14795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(seq=123,"abcd")</a:t>
            </a:r>
          </a:p>
        </p:txBody>
      </p:sp>
      <p:sp>
        <p:nvSpPr>
          <p:cNvPr id="112665" name="Line 25">
            <a:extLst>
              <a:ext uri="{FF2B5EF4-FFF2-40B4-BE49-F238E27FC236}">
                <a16:creationId xmlns:a16="http://schemas.microsoft.com/office/drawing/2014/main" id="{8D993A53-354F-468B-BA12-5A53097254DD}"/>
              </a:ext>
            </a:extLst>
          </p:cNvPr>
          <p:cNvSpPr>
            <a:spLocks noChangeShapeType="1"/>
          </p:cNvSpPr>
          <p:nvPr/>
        </p:nvSpPr>
        <p:spPr bwMode="auto">
          <a:xfrm flipH="1">
            <a:off x="3029743" y="5946774"/>
            <a:ext cx="3773488" cy="984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112666" name="Rectangle 26">
            <a:extLst>
              <a:ext uri="{FF2B5EF4-FFF2-40B4-BE49-F238E27FC236}">
                <a16:creationId xmlns:a16="http://schemas.microsoft.com/office/drawing/2014/main" id="{D8078E1A-C641-494C-B27E-F26A8680E18F}"/>
              </a:ext>
            </a:extLst>
          </p:cNvPr>
          <p:cNvSpPr>
            <a:spLocks/>
          </p:cNvSpPr>
          <p:nvPr/>
        </p:nvSpPr>
        <p:spPr bwMode="auto">
          <a:xfrm>
            <a:off x="3258344" y="5757861"/>
            <a:ext cx="860425"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(ack=133)</a:t>
            </a:r>
          </a:p>
        </p:txBody>
      </p:sp>
      <p:sp>
        <p:nvSpPr>
          <p:cNvPr id="112667" name="Line 27">
            <a:extLst>
              <a:ext uri="{FF2B5EF4-FFF2-40B4-BE49-F238E27FC236}">
                <a16:creationId xmlns:a16="http://schemas.microsoft.com/office/drawing/2014/main" id="{F4E382C4-3AC8-444B-9A83-034E5680F544}"/>
              </a:ext>
            </a:extLst>
          </p:cNvPr>
          <p:cNvSpPr>
            <a:spLocks noChangeShapeType="1"/>
          </p:cNvSpPr>
          <p:nvPr/>
        </p:nvSpPr>
        <p:spPr bwMode="auto">
          <a:xfrm>
            <a:off x="6804819" y="5975348"/>
            <a:ext cx="1243013" cy="15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112668" name="Rectangle 28">
            <a:extLst>
              <a:ext uri="{FF2B5EF4-FFF2-40B4-BE49-F238E27FC236}">
                <a16:creationId xmlns:a16="http://schemas.microsoft.com/office/drawing/2014/main" id="{5860D2A3-B4B2-410A-8207-1D66DF6F8E44}"/>
              </a:ext>
            </a:extLst>
          </p:cNvPr>
          <p:cNvSpPr>
            <a:spLocks/>
          </p:cNvSpPr>
          <p:nvPr/>
        </p:nvSpPr>
        <p:spPr bwMode="auto">
          <a:xfrm>
            <a:off x="8114507" y="5884862"/>
            <a:ext cx="101282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"abcdefghij"</a:t>
            </a:r>
          </a:p>
        </p:txBody>
      </p:sp>
      <p:sp>
        <p:nvSpPr>
          <p:cNvPr id="112669" name="Rectangle 29">
            <a:extLst>
              <a:ext uri="{FF2B5EF4-FFF2-40B4-BE49-F238E27FC236}">
                <a16:creationId xmlns:a16="http://schemas.microsoft.com/office/drawing/2014/main" id="{18B4B906-DB71-42D9-B31A-A14A467DAC63}"/>
              </a:ext>
            </a:extLst>
          </p:cNvPr>
          <p:cNvSpPr>
            <a:spLocks/>
          </p:cNvSpPr>
          <p:nvPr/>
        </p:nvSpPr>
        <p:spPr bwMode="auto">
          <a:xfrm>
            <a:off x="796132" y="5500686"/>
            <a:ext cx="184943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only 123-126 must be</a:t>
            </a:r>
            <a:b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b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retransmitted</a:t>
            </a:r>
          </a:p>
        </p:txBody>
      </p:sp>
      <p:sp>
        <p:nvSpPr>
          <p:cNvPr id="112670" name="Rectangle 30">
            <a:extLst>
              <a:ext uri="{FF2B5EF4-FFF2-40B4-BE49-F238E27FC236}">
                <a16:creationId xmlns:a16="http://schemas.microsoft.com/office/drawing/2014/main" id="{D8BA1880-9505-4298-B428-FFC2A16BDE5E}"/>
              </a:ext>
            </a:extLst>
          </p:cNvPr>
          <p:cNvSpPr>
            <a:spLocks/>
          </p:cNvSpPr>
          <p:nvPr/>
        </p:nvSpPr>
        <p:spPr bwMode="auto">
          <a:xfrm>
            <a:off x="803275" y="1176337"/>
            <a:ext cx="922972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marL="342900" indent="-342900"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59763" algn="l"/>
                <a:tab pos="88868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59763" algn="l"/>
                <a:tab pos="8886825" algn="l"/>
              </a:tabLst>
              <a:defRPr sz="3100">
                <a:solidFill>
                  <a:srgbClr val="000000"/>
                </a:solidFill>
                <a:latin typeface="Gill Sans" pitchFamily="6" charset="0"/>
                <a:ea typeface="Heiti SC Light" pitchFamily="6" charset="-122"/>
                <a:sym typeface="Gill Sans" pitchFamily="6" charset="0"/>
              </a:defRPr>
            </a:lvl2pPr>
            <a:lvl3pPr marL="1308100" indent="-420688"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59763" algn="l"/>
                <a:tab pos="88868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59763" algn="l"/>
                <a:tab pos="88868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9550" algn="l"/>
                <a:tab pos="3441700" algn="l"/>
                <a:tab pos="4124325" algn="l"/>
                <a:tab pos="4816475" algn="l"/>
                <a:tab pos="5499100" algn="l"/>
                <a:tab pos="6192838" algn="l"/>
                <a:tab pos="6875463" algn="l"/>
                <a:tab pos="7567613" algn="l"/>
                <a:tab pos="8259763" algn="l"/>
                <a:tab pos="88868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9550" algn="l"/>
                <a:tab pos="3441700" algn="l"/>
                <a:tab pos="4124325" algn="l"/>
                <a:tab pos="4816475" algn="l"/>
                <a:tab pos="5499100" algn="l"/>
                <a:tab pos="6192838" algn="l"/>
                <a:tab pos="6875463" algn="l"/>
                <a:tab pos="7567613" algn="l"/>
                <a:tab pos="8259763" algn="l"/>
                <a:tab pos="88868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9550" algn="l"/>
                <a:tab pos="3441700" algn="l"/>
                <a:tab pos="4124325" algn="l"/>
                <a:tab pos="4816475" algn="l"/>
                <a:tab pos="5499100" algn="l"/>
                <a:tab pos="6192838" algn="l"/>
                <a:tab pos="6875463" algn="l"/>
                <a:tab pos="7567613" algn="l"/>
                <a:tab pos="8259763" algn="l"/>
                <a:tab pos="88868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9550" algn="l"/>
                <a:tab pos="3441700" algn="l"/>
                <a:tab pos="4124325" algn="l"/>
                <a:tab pos="4816475" algn="l"/>
                <a:tab pos="5499100" algn="l"/>
                <a:tab pos="6192838" algn="l"/>
                <a:tab pos="6875463" algn="l"/>
                <a:tab pos="7567613" algn="l"/>
                <a:tab pos="8259763" algn="l"/>
                <a:tab pos="88868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9550" algn="l"/>
                <a:tab pos="3441700" algn="l"/>
                <a:tab pos="4124325" algn="l"/>
                <a:tab pos="4816475" algn="l"/>
                <a:tab pos="5499100" algn="l"/>
                <a:tab pos="6192838" algn="l"/>
                <a:tab pos="6875463" algn="l"/>
                <a:tab pos="7567613" algn="l"/>
                <a:tab pos="8259763" algn="l"/>
                <a:tab pos="8886825" algn="l"/>
              </a:tabLst>
              <a:defRPr sz="3100">
                <a:solidFill>
                  <a:srgbClr val="000000"/>
                </a:solidFill>
                <a:latin typeface="Gill Sans" pitchFamily="6" charset="0"/>
                <a:ea typeface="Heiti SC Light" pitchFamily="6" charset="-122"/>
                <a:sym typeface="Gill Sans" pitchFamily="6" charset="0"/>
              </a:defRPr>
            </a:lvl9pPr>
          </a:lstStyle>
          <a:p>
            <a:pPr lvl="2" eaLnBrk="1" hangingPunct="1">
              <a:spcBef>
                <a:spcPts val="1763"/>
              </a:spcBef>
              <a:buSzPct val="171000"/>
              <a:buFont typeface="Gill Sans" pitchFamily="6" charset="0"/>
              <a:buChar char="•"/>
            </a:pPr>
            <a:r>
              <a:rPr lang="en-US" altLang="fr-FR">
                <a:solidFill>
                  <a:schemeClr val="tx1"/>
                </a:solidFill>
                <a:ea typeface="ＭＳ Ｐゴシック" panose="020B0600070205080204" pitchFamily="34" charset="-128"/>
              </a:rPr>
              <a:t>Receiver reports SACK blocks</a:t>
            </a:r>
          </a:p>
        </p:txBody>
      </p:sp>
      <p:sp>
        <p:nvSpPr>
          <p:cNvPr id="4" name="TextBox 3">
            <a:extLst>
              <a:ext uri="{FF2B5EF4-FFF2-40B4-BE49-F238E27FC236}">
                <a16:creationId xmlns:a16="http://schemas.microsoft.com/office/drawing/2014/main" id="{2A92A740-868A-6E9A-B851-02FA8DB9B522}"/>
              </a:ext>
            </a:extLst>
          </p:cNvPr>
          <p:cNvSpPr txBox="1"/>
          <p:nvPr/>
        </p:nvSpPr>
        <p:spPr>
          <a:xfrm>
            <a:off x="8190705" y="4622709"/>
            <a:ext cx="3552767" cy="1200329"/>
          </a:xfrm>
          <a:prstGeom prst="rect">
            <a:avLst/>
          </a:prstGeom>
          <a:noFill/>
        </p:spPr>
        <p:txBody>
          <a:bodyPr wrap="none" rtlCol="0">
            <a:spAutoFit/>
          </a:bodyPr>
          <a:lstStyle/>
          <a:p>
            <a:r>
              <a:rPr lang="en-BE"/>
              <a:t>Given the space available in the TCP</a:t>
            </a:r>
            <a:br>
              <a:rPr lang="en-BE"/>
            </a:br>
            <a:r>
              <a:rPr lang="en-GB"/>
              <a:t>h</a:t>
            </a:r>
            <a:r>
              <a:rPr lang="en-BE"/>
              <a:t>eader, receiver cannot usually</a:t>
            </a:r>
            <a:br>
              <a:rPr lang="en-BE"/>
            </a:br>
            <a:r>
              <a:rPr lang="en-BE"/>
              <a:t>report more than 3 SACK blocks</a:t>
            </a:r>
            <a:br>
              <a:rPr lang="en-BE"/>
            </a:br>
            <a:endParaRPr lang="en-BE"/>
          </a:p>
        </p:txBody>
      </p:sp>
      <p:pic>
        <p:nvPicPr>
          <p:cNvPr id="2" name="Picture 2">
            <a:extLst>
              <a:ext uri="{FF2B5EF4-FFF2-40B4-BE49-F238E27FC236}">
                <a16:creationId xmlns:a16="http://schemas.microsoft.com/office/drawing/2014/main" id="{17E4B0CA-46D2-7C44-AF7E-674A268DB7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292773">
            <a:off x="7885367" y="3511958"/>
            <a:ext cx="1007552" cy="5389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442FD4A-4596-A75A-6124-BEAAC36C9482}"/>
              </a:ext>
            </a:extLst>
          </p:cNvPr>
          <p:cNvSpPr/>
          <p:nvPr/>
        </p:nvSpPr>
        <p:spPr>
          <a:xfrm>
            <a:off x="8687172" y="3711644"/>
            <a:ext cx="3171456" cy="830997"/>
          </a:xfrm>
          <a:prstGeom prst="rect">
            <a:avLst/>
          </a:prstGeom>
        </p:spPr>
        <p:txBody>
          <a:bodyPr wrap="square">
            <a:spAutoFit/>
          </a:bodyPr>
          <a:lstStyle/>
          <a:p>
            <a:r>
              <a:rPr lang="nl-BE" sz="2400">
                <a:solidFill>
                  <a:srgbClr val="0070C0"/>
                </a:solidFill>
              </a:rPr>
              <a:t>How many SACK blocks in a TCP header ?</a:t>
            </a:r>
            <a:endParaRPr lang="en-BE" sz="2400">
              <a:solidFill>
                <a:srgbClr val="0070C0"/>
              </a:solidFill>
            </a:endParaRPr>
          </a:p>
        </p:txBody>
      </p:sp>
    </p:spTree>
    <p:extLst>
      <p:ext uri="{BB962C8B-B14F-4D97-AF65-F5344CB8AC3E}">
        <p14:creationId xmlns:p14="http://schemas.microsoft.com/office/powerpoint/2010/main" val="273868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1">
            <a:extLst>
              <a:ext uri="{FF2B5EF4-FFF2-40B4-BE49-F238E27FC236}">
                <a16:creationId xmlns:a16="http://schemas.microsoft.com/office/drawing/2014/main" id="{12970459-355F-4915-A1F4-A9425ABFD6CE}"/>
              </a:ext>
            </a:extLst>
          </p:cNvPr>
          <p:cNvSpPr>
            <a:spLocks noGrp="1" noChangeArrowheads="1"/>
          </p:cNvSpPr>
          <p:nvPr>
            <p:ph type="title"/>
          </p:nvPr>
        </p:nvSpPr>
        <p:spPr>
          <a:xfrm>
            <a:off x="4491039" y="0"/>
            <a:ext cx="5926137" cy="1208088"/>
          </a:xfrm>
        </p:spPr>
        <p:txBody>
          <a:bodyPr/>
          <a:lstStyle/>
          <a:p>
            <a:pPr>
              <a:lnSpc>
                <a:spcPct val="84000"/>
              </a:lnSpc>
              <a:tabLst>
                <a:tab pos="692257" algn="l"/>
                <a:tab pos="1375159" algn="l"/>
                <a:tab pos="2067415" algn="l"/>
                <a:tab pos="2750317" algn="l"/>
                <a:tab pos="3442574" algn="l"/>
                <a:tab pos="4125476" algn="l"/>
                <a:tab pos="4817732" algn="l"/>
                <a:tab pos="5500634" algn="l"/>
                <a:tab pos="6155472" algn="l"/>
              </a:tabLst>
              <a:defRPr/>
            </a:pPr>
            <a:r>
              <a:rPr lang="en-US">
                <a:sym typeface="Gill Sans" charset="0"/>
              </a:rPr>
              <a:t>TCP segment</a:t>
            </a:r>
          </a:p>
        </p:txBody>
      </p:sp>
      <p:grpSp>
        <p:nvGrpSpPr>
          <p:cNvPr id="99330" name="Group 2">
            <a:extLst>
              <a:ext uri="{FF2B5EF4-FFF2-40B4-BE49-F238E27FC236}">
                <a16:creationId xmlns:a16="http://schemas.microsoft.com/office/drawing/2014/main" id="{041FF326-A54F-4E87-AAE1-BA14302381F3}"/>
              </a:ext>
            </a:extLst>
          </p:cNvPr>
          <p:cNvGrpSpPr>
            <a:grpSpLocks/>
          </p:cNvGrpSpPr>
          <p:nvPr/>
        </p:nvGrpSpPr>
        <p:grpSpPr bwMode="auto">
          <a:xfrm>
            <a:off x="6140451" y="2573338"/>
            <a:ext cx="3476625" cy="1587500"/>
            <a:chOff x="0" y="0"/>
            <a:chExt cx="2875" cy="1421"/>
          </a:xfrm>
        </p:grpSpPr>
        <p:sp>
          <p:nvSpPr>
            <p:cNvPr id="99369" name="AutoShape 3">
              <a:extLst>
                <a:ext uri="{FF2B5EF4-FFF2-40B4-BE49-F238E27FC236}">
                  <a16:creationId xmlns:a16="http://schemas.microsoft.com/office/drawing/2014/main" id="{A1822FA7-E71F-4309-ADC1-7E2873D4622E}"/>
                </a:ext>
              </a:extLst>
            </p:cNvPr>
            <p:cNvSpPr>
              <a:spLocks/>
            </p:cNvSpPr>
            <p:nvPr/>
          </p:nvSpPr>
          <p:spPr bwMode="auto">
            <a:xfrm>
              <a:off x="0" y="0"/>
              <a:ext cx="2875" cy="285"/>
            </a:xfrm>
            <a:prstGeom prst="roundRect">
              <a:avLst>
                <a:gd name="adj" fmla="val 34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99370" name="AutoShape 4">
              <a:extLst>
                <a:ext uri="{FF2B5EF4-FFF2-40B4-BE49-F238E27FC236}">
                  <a16:creationId xmlns:a16="http://schemas.microsoft.com/office/drawing/2014/main" id="{80ADC023-CD3C-43FE-B4EE-2F3D5F35823F}"/>
                </a:ext>
              </a:extLst>
            </p:cNvPr>
            <p:cNvSpPr>
              <a:spLocks/>
            </p:cNvSpPr>
            <p:nvPr/>
          </p:nvSpPr>
          <p:spPr bwMode="auto">
            <a:xfrm>
              <a:off x="0" y="283"/>
              <a:ext cx="2875" cy="285"/>
            </a:xfrm>
            <a:prstGeom prst="roundRect">
              <a:avLst>
                <a:gd name="adj" fmla="val 34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99371" name="AutoShape 5">
              <a:extLst>
                <a:ext uri="{FF2B5EF4-FFF2-40B4-BE49-F238E27FC236}">
                  <a16:creationId xmlns:a16="http://schemas.microsoft.com/office/drawing/2014/main" id="{AF1AC8C1-09A4-40A0-A859-A8B322AB1655}"/>
                </a:ext>
              </a:extLst>
            </p:cNvPr>
            <p:cNvSpPr>
              <a:spLocks/>
            </p:cNvSpPr>
            <p:nvPr/>
          </p:nvSpPr>
          <p:spPr bwMode="auto">
            <a:xfrm>
              <a:off x="0" y="568"/>
              <a:ext cx="2875" cy="286"/>
            </a:xfrm>
            <a:prstGeom prst="roundRect">
              <a:avLst>
                <a:gd name="adj" fmla="val 34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99372" name="AutoShape 6">
              <a:extLst>
                <a:ext uri="{FF2B5EF4-FFF2-40B4-BE49-F238E27FC236}">
                  <a16:creationId xmlns:a16="http://schemas.microsoft.com/office/drawing/2014/main" id="{81A7099E-EA18-4DEF-B5E3-57AF06701746}"/>
                </a:ext>
              </a:extLst>
            </p:cNvPr>
            <p:cNvSpPr>
              <a:spLocks/>
            </p:cNvSpPr>
            <p:nvPr/>
          </p:nvSpPr>
          <p:spPr bwMode="auto">
            <a:xfrm>
              <a:off x="0" y="854"/>
              <a:ext cx="2875" cy="285"/>
            </a:xfrm>
            <a:prstGeom prst="roundRect">
              <a:avLst>
                <a:gd name="adj" fmla="val 34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99373" name="AutoShape 7">
              <a:extLst>
                <a:ext uri="{FF2B5EF4-FFF2-40B4-BE49-F238E27FC236}">
                  <a16:creationId xmlns:a16="http://schemas.microsoft.com/office/drawing/2014/main" id="{4FD20CC0-77F2-419B-8EDE-906A4E06EE49}"/>
                </a:ext>
              </a:extLst>
            </p:cNvPr>
            <p:cNvSpPr>
              <a:spLocks/>
            </p:cNvSpPr>
            <p:nvPr/>
          </p:nvSpPr>
          <p:spPr bwMode="auto">
            <a:xfrm>
              <a:off x="0" y="1136"/>
              <a:ext cx="2875" cy="285"/>
            </a:xfrm>
            <a:prstGeom prst="roundRect">
              <a:avLst>
                <a:gd name="adj" fmla="val 347"/>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grpSp>
      <p:sp>
        <p:nvSpPr>
          <p:cNvPr id="99331" name="Rectangle 8">
            <a:extLst>
              <a:ext uri="{FF2B5EF4-FFF2-40B4-BE49-F238E27FC236}">
                <a16:creationId xmlns:a16="http://schemas.microsoft.com/office/drawing/2014/main" id="{69803A6D-534D-487A-990D-B67381368727}"/>
              </a:ext>
            </a:extLst>
          </p:cNvPr>
          <p:cNvSpPr>
            <a:spLocks/>
          </p:cNvSpPr>
          <p:nvPr/>
        </p:nvSpPr>
        <p:spPr bwMode="auto">
          <a:xfrm>
            <a:off x="6464301" y="2636839"/>
            <a:ext cx="86201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Source port</a:t>
            </a:r>
          </a:p>
        </p:txBody>
      </p:sp>
      <p:sp>
        <p:nvSpPr>
          <p:cNvPr id="99332" name="Rectangle 9">
            <a:extLst>
              <a:ext uri="{FF2B5EF4-FFF2-40B4-BE49-F238E27FC236}">
                <a16:creationId xmlns:a16="http://schemas.microsoft.com/office/drawing/2014/main" id="{47D4B2DA-03DB-4B5D-8500-BDC45533A039}"/>
              </a:ext>
            </a:extLst>
          </p:cNvPr>
          <p:cNvSpPr>
            <a:spLocks/>
          </p:cNvSpPr>
          <p:nvPr/>
        </p:nvSpPr>
        <p:spPr bwMode="auto">
          <a:xfrm>
            <a:off x="8094663" y="2636839"/>
            <a:ext cx="1168400"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rgbClr val="FF0000"/>
                </a:solidFill>
                <a:latin typeface="Helvetica" panose="020B0604020202020204" pitchFamily="34" charset="0"/>
                <a:ea typeface="ＭＳ Ｐゴシック" panose="020B0600070205080204" pitchFamily="34" charset="-128"/>
                <a:sym typeface="Helvetica" panose="020B0604020202020204" pitchFamily="34" charset="0"/>
              </a:rPr>
              <a:t>Destination port</a:t>
            </a:r>
          </a:p>
        </p:txBody>
      </p:sp>
      <p:sp>
        <p:nvSpPr>
          <p:cNvPr id="99333" name="AutoShape 10">
            <a:extLst>
              <a:ext uri="{FF2B5EF4-FFF2-40B4-BE49-F238E27FC236}">
                <a16:creationId xmlns:a16="http://schemas.microsoft.com/office/drawing/2014/main" id="{B7A78123-0915-4AAF-B00E-00790443A034}"/>
              </a:ext>
            </a:extLst>
          </p:cNvPr>
          <p:cNvSpPr>
            <a:spLocks/>
          </p:cNvSpPr>
          <p:nvPr/>
        </p:nvSpPr>
        <p:spPr bwMode="auto">
          <a:xfrm>
            <a:off x="6140451" y="4160838"/>
            <a:ext cx="3476625" cy="1250950"/>
          </a:xfrm>
          <a:prstGeom prst="roundRect">
            <a:avLst>
              <a:gd name="adj" fmla="val 83"/>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99334" name="Rectangle 11">
            <a:extLst>
              <a:ext uri="{FF2B5EF4-FFF2-40B4-BE49-F238E27FC236}">
                <a16:creationId xmlns:a16="http://schemas.microsoft.com/office/drawing/2014/main" id="{CD21FF7F-1294-4E6C-AB6D-FAF2465FC821}"/>
              </a:ext>
            </a:extLst>
          </p:cNvPr>
          <p:cNvSpPr>
            <a:spLocks/>
          </p:cNvSpPr>
          <p:nvPr/>
        </p:nvSpPr>
        <p:spPr bwMode="auto">
          <a:xfrm>
            <a:off x="7643813" y="4959350"/>
            <a:ext cx="603250"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Payload</a:t>
            </a:r>
          </a:p>
        </p:txBody>
      </p:sp>
      <p:sp>
        <p:nvSpPr>
          <p:cNvPr id="99335" name="Line 12">
            <a:extLst>
              <a:ext uri="{FF2B5EF4-FFF2-40B4-BE49-F238E27FC236}">
                <a16:creationId xmlns:a16="http://schemas.microsoft.com/office/drawing/2014/main" id="{729BA1A5-25F5-4235-B426-2618D0BE1141}"/>
              </a:ext>
            </a:extLst>
          </p:cNvPr>
          <p:cNvSpPr>
            <a:spLocks noChangeShapeType="1"/>
          </p:cNvSpPr>
          <p:nvPr/>
        </p:nvSpPr>
        <p:spPr bwMode="auto">
          <a:xfrm>
            <a:off x="6073775" y="2424114"/>
            <a:ext cx="3532188" cy="3175"/>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99336" name="Rectangle 13">
            <a:extLst>
              <a:ext uri="{FF2B5EF4-FFF2-40B4-BE49-F238E27FC236}">
                <a16:creationId xmlns:a16="http://schemas.microsoft.com/office/drawing/2014/main" id="{9BA9E5C6-1DE0-4AEC-BB61-73BF44C07051}"/>
              </a:ext>
            </a:extLst>
          </p:cNvPr>
          <p:cNvSpPr>
            <a:spLocks/>
          </p:cNvSpPr>
          <p:nvPr/>
        </p:nvSpPr>
        <p:spPr bwMode="auto">
          <a:xfrm>
            <a:off x="7640639" y="2190750"/>
            <a:ext cx="49212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32 bits</a:t>
            </a:r>
          </a:p>
        </p:txBody>
      </p:sp>
      <p:sp>
        <p:nvSpPr>
          <p:cNvPr id="99337" name="Line 14">
            <a:extLst>
              <a:ext uri="{FF2B5EF4-FFF2-40B4-BE49-F238E27FC236}">
                <a16:creationId xmlns:a16="http://schemas.microsoft.com/office/drawing/2014/main" id="{0FA37F9D-11BA-4D02-B2C2-EDC1EFC4046E}"/>
              </a:ext>
            </a:extLst>
          </p:cNvPr>
          <p:cNvSpPr>
            <a:spLocks noChangeShapeType="1"/>
          </p:cNvSpPr>
          <p:nvPr/>
        </p:nvSpPr>
        <p:spPr bwMode="auto">
          <a:xfrm>
            <a:off x="7916864" y="2590801"/>
            <a:ext cx="3175" cy="3032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99338" name="Rectangle 15">
            <a:extLst>
              <a:ext uri="{FF2B5EF4-FFF2-40B4-BE49-F238E27FC236}">
                <a16:creationId xmlns:a16="http://schemas.microsoft.com/office/drawing/2014/main" id="{19CED793-3F2D-4D9C-B89E-8A696F676F51}"/>
              </a:ext>
            </a:extLst>
          </p:cNvPr>
          <p:cNvSpPr>
            <a:spLocks/>
          </p:cNvSpPr>
          <p:nvPr/>
        </p:nvSpPr>
        <p:spPr bwMode="auto">
          <a:xfrm>
            <a:off x="6853238" y="3954464"/>
            <a:ext cx="787400"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Checksum</a:t>
            </a:r>
          </a:p>
        </p:txBody>
      </p:sp>
      <p:sp>
        <p:nvSpPr>
          <p:cNvPr id="99339" name="Line 16">
            <a:extLst>
              <a:ext uri="{FF2B5EF4-FFF2-40B4-BE49-F238E27FC236}">
                <a16:creationId xmlns:a16="http://schemas.microsoft.com/office/drawing/2014/main" id="{EF29F9C9-33B1-4E93-9A7B-F038F23D46DB}"/>
              </a:ext>
            </a:extLst>
          </p:cNvPr>
          <p:cNvSpPr>
            <a:spLocks noChangeShapeType="1"/>
          </p:cNvSpPr>
          <p:nvPr/>
        </p:nvSpPr>
        <p:spPr bwMode="auto">
          <a:xfrm>
            <a:off x="7920039" y="3844926"/>
            <a:ext cx="1587" cy="3032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99340" name="Rectangle 17">
            <a:extLst>
              <a:ext uri="{FF2B5EF4-FFF2-40B4-BE49-F238E27FC236}">
                <a16:creationId xmlns:a16="http://schemas.microsoft.com/office/drawing/2014/main" id="{3BA96468-9777-4343-B8A8-888369E0637A}"/>
              </a:ext>
            </a:extLst>
          </p:cNvPr>
          <p:cNvSpPr>
            <a:spLocks/>
          </p:cNvSpPr>
          <p:nvPr/>
        </p:nvSpPr>
        <p:spPr bwMode="auto">
          <a:xfrm>
            <a:off x="8242300" y="3908425"/>
            <a:ext cx="1092200"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i="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Urgent pointer</a:t>
            </a:r>
          </a:p>
        </p:txBody>
      </p:sp>
      <p:sp>
        <p:nvSpPr>
          <p:cNvPr id="99341" name="Rectangle 18">
            <a:extLst>
              <a:ext uri="{FF2B5EF4-FFF2-40B4-BE49-F238E27FC236}">
                <a16:creationId xmlns:a16="http://schemas.microsoft.com/office/drawing/2014/main" id="{C7B574C9-AEF5-4DA3-957E-64B403FDAF7E}"/>
              </a:ext>
            </a:extLst>
          </p:cNvPr>
          <p:cNvSpPr>
            <a:spLocks/>
          </p:cNvSpPr>
          <p:nvPr/>
        </p:nvSpPr>
        <p:spPr bwMode="auto">
          <a:xfrm>
            <a:off x="6180139" y="3589339"/>
            <a:ext cx="1614487"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THL  Reserved  </a:t>
            </a:r>
            <a:r>
              <a:rPr lang="en-US" altLang="fr-FR" sz="1300">
                <a:solidFill>
                  <a:srgbClr val="0000FF"/>
                </a:solidFill>
                <a:latin typeface="Helvetica" panose="020B0604020202020204" pitchFamily="34" charset="0"/>
                <a:ea typeface="ＭＳ Ｐゴシック" panose="020B0600070205080204" pitchFamily="34" charset="-128"/>
                <a:sym typeface="Helvetica" panose="020B0604020202020204" pitchFamily="34" charset="0"/>
              </a:rPr>
              <a:t>Flags</a:t>
            </a:r>
          </a:p>
        </p:txBody>
      </p:sp>
      <p:sp>
        <p:nvSpPr>
          <p:cNvPr id="99342" name="Line 19">
            <a:extLst>
              <a:ext uri="{FF2B5EF4-FFF2-40B4-BE49-F238E27FC236}">
                <a16:creationId xmlns:a16="http://schemas.microsoft.com/office/drawing/2014/main" id="{73A44AC1-584D-4415-8A14-D632538C227E}"/>
              </a:ext>
            </a:extLst>
          </p:cNvPr>
          <p:cNvSpPr>
            <a:spLocks noChangeShapeType="1"/>
          </p:cNvSpPr>
          <p:nvPr/>
        </p:nvSpPr>
        <p:spPr bwMode="auto">
          <a:xfrm>
            <a:off x="7920039" y="3544888"/>
            <a:ext cx="1587" cy="3032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99343" name="Line 20">
            <a:extLst>
              <a:ext uri="{FF2B5EF4-FFF2-40B4-BE49-F238E27FC236}">
                <a16:creationId xmlns:a16="http://schemas.microsoft.com/office/drawing/2014/main" id="{E9A86D53-F6D3-471B-8029-2194C6E9625A}"/>
              </a:ext>
            </a:extLst>
          </p:cNvPr>
          <p:cNvSpPr>
            <a:spLocks noChangeShapeType="1"/>
          </p:cNvSpPr>
          <p:nvPr/>
        </p:nvSpPr>
        <p:spPr bwMode="auto">
          <a:xfrm>
            <a:off x="6529388" y="3530601"/>
            <a:ext cx="0" cy="3032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99344" name="Line 21">
            <a:extLst>
              <a:ext uri="{FF2B5EF4-FFF2-40B4-BE49-F238E27FC236}">
                <a16:creationId xmlns:a16="http://schemas.microsoft.com/office/drawing/2014/main" id="{9D51F53C-4CB0-4278-8F38-AC5FCD18B527}"/>
              </a:ext>
            </a:extLst>
          </p:cNvPr>
          <p:cNvSpPr>
            <a:spLocks noChangeShapeType="1"/>
          </p:cNvSpPr>
          <p:nvPr/>
        </p:nvSpPr>
        <p:spPr bwMode="auto">
          <a:xfrm>
            <a:off x="9737725" y="2573339"/>
            <a:ext cx="0" cy="1603375"/>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99345" name="Rectangle 22">
            <a:extLst>
              <a:ext uri="{FF2B5EF4-FFF2-40B4-BE49-F238E27FC236}">
                <a16:creationId xmlns:a16="http://schemas.microsoft.com/office/drawing/2014/main" id="{1748A3AD-D482-4F28-9A58-AE53337F528E}"/>
              </a:ext>
            </a:extLst>
          </p:cNvPr>
          <p:cNvSpPr>
            <a:spLocks/>
          </p:cNvSpPr>
          <p:nvPr/>
        </p:nvSpPr>
        <p:spPr bwMode="auto">
          <a:xfrm>
            <a:off x="9890125" y="3224214"/>
            <a:ext cx="628650"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20 bytes</a:t>
            </a:r>
          </a:p>
        </p:txBody>
      </p:sp>
      <p:sp>
        <p:nvSpPr>
          <p:cNvPr id="99346" name="Line 23">
            <a:extLst>
              <a:ext uri="{FF2B5EF4-FFF2-40B4-BE49-F238E27FC236}">
                <a16:creationId xmlns:a16="http://schemas.microsoft.com/office/drawing/2014/main" id="{8FC3986D-192F-4AB7-9B3A-153DC12C7A93}"/>
              </a:ext>
            </a:extLst>
          </p:cNvPr>
          <p:cNvSpPr>
            <a:spLocks noChangeShapeType="1"/>
          </p:cNvSpPr>
          <p:nvPr/>
        </p:nvSpPr>
        <p:spPr bwMode="auto">
          <a:xfrm>
            <a:off x="7410450" y="3533776"/>
            <a:ext cx="1588" cy="3032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99347" name="Rectangle 24">
            <a:extLst>
              <a:ext uri="{FF2B5EF4-FFF2-40B4-BE49-F238E27FC236}">
                <a16:creationId xmlns:a16="http://schemas.microsoft.com/office/drawing/2014/main" id="{FD765EDE-35F1-4E6E-85F2-43CBA5EDD76A}"/>
              </a:ext>
            </a:extLst>
          </p:cNvPr>
          <p:cNvSpPr>
            <a:spLocks/>
          </p:cNvSpPr>
          <p:nvPr/>
        </p:nvSpPr>
        <p:spPr bwMode="auto">
          <a:xfrm>
            <a:off x="6962776" y="2955925"/>
            <a:ext cx="13620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Sequence number</a:t>
            </a:r>
          </a:p>
        </p:txBody>
      </p:sp>
      <p:sp>
        <p:nvSpPr>
          <p:cNvPr id="99348" name="Line 25">
            <a:extLst>
              <a:ext uri="{FF2B5EF4-FFF2-40B4-BE49-F238E27FC236}">
                <a16:creationId xmlns:a16="http://schemas.microsoft.com/office/drawing/2014/main" id="{8F46618B-B1E0-49EF-85D1-206B33A14A7C}"/>
              </a:ext>
            </a:extLst>
          </p:cNvPr>
          <p:cNvSpPr>
            <a:spLocks noChangeShapeType="1"/>
          </p:cNvSpPr>
          <p:nvPr/>
        </p:nvSpPr>
        <p:spPr bwMode="auto">
          <a:xfrm>
            <a:off x="6137276" y="4419600"/>
            <a:ext cx="3484563" cy="1588"/>
          </a:xfrm>
          <a:prstGeom prst="line">
            <a:avLst/>
          </a:prstGeom>
          <a:noFill/>
          <a:ln w="12700">
            <a:solidFill>
              <a:schemeClr val="tx1"/>
            </a:solidFill>
            <a:prstDash val="sysDot"/>
            <a:round/>
            <a:headEnd/>
            <a:tailEn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99349" name="Rectangle 26">
            <a:extLst>
              <a:ext uri="{FF2B5EF4-FFF2-40B4-BE49-F238E27FC236}">
                <a16:creationId xmlns:a16="http://schemas.microsoft.com/office/drawing/2014/main" id="{CD9D46AE-155C-4B32-A715-9AEBA5DA0916}"/>
              </a:ext>
            </a:extLst>
          </p:cNvPr>
          <p:cNvSpPr>
            <a:spLocks/>
          </p:cNvSpPr>
          <p:nvPr/>
        </p:nvSpPr>
        <p:spPr bwMode="auto">
          <a:xfrm>
            <a:off x="6867525" y="4202114"/>
            <a:ext cx="1981200"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i="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Optional header extension</a:t>
            </a:r>
          </a:p>
        </p:txBody>
      </p:sp>
      <p:sp>
        <p:nvSpPr>
          <p:cNvPr id="99350" name="Rectangle 27">
            <a:extLst>
              <a:ext uri="{FF2B5EF4-FFF2-40B4-BE49-F238E27FC236}">
                <a16:creationId xmlns:a16="http://schemas.microsoft.com/office/drawing/2014/main" id="{D516560F-70F3-4CB3-9D01-0E32B835AFC6}"/>
              </a:ext>
            </a:extLst>
          </p:cNvPr>
          <p:cNvSpPr>
            <a:spLocks/>
          </p:cNvSpPr>
          <p:nvPr/>
        </p:nvSpPr>
        <p:spPr bwMode="auto">
          <a:xfrm>
            <a:off x="8242300" y="3602039"/>
            <a:ext cx="615950"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Window</a:t>
            </a:r>
          </a:p>
        </p:txBody>
      </p:sp>
      <p:grpSp>
        <p:nvGrpSpPr>
          <p:cNvPr id="56348" name="Group 28">
            <a:extLst>
              <a:ext uri="{FF2B5EF4-FFF2-40B4-BE49-F238E27FC236}">
                <a16:creationId xmlns:a16="http://schemas.microsoft.com/office/drawing/2014/main" id="{E4EE3AC9-5528-4836-9A71-E42AFB480845}"/>
              </a:ext>
            </a:extLst>
          </p:cNvPr>
          <p:cNvGrpSpPr>
            <a:grpSpLocks/>
          </p:cNvGrpSpPr>
          <p:nvPr/>
        </p:nvGrpSpPr>
        <p:grpSpPr bwMode="auto">
          <a:xfrm>
            <a:off x="1581151" y="2111376"/>
            <a:ext cx="6016625" cy="1838325"/>
            <a:chOff x="0" y="0"/>
            <a:chExt cx="4975" cy="1648"/>
          </a:xfrm>
        </p:grpSpPr>
        <p:sp>
          <p:nvSpPr>
            <p:cNvPr id="99365" name="Line 29">
              <a:extLst>
                <a:ext uri="{FF2B5EF4-FFF2-40B4-BE49-F238E27FC236}">
                  <a16:creationId xmlns:a16="http://schemas.microsoft.com/office/drawing/2014/main" id="{C4DC6D12-A4F8-4F50-A242-27F5A829B48A}"/>
                </a:ext>
              </a:extLst>
            </p:cNvPr>
            <p:cNvSpPr>
              <a:spLocks noChangeShapeType="1"/>
            </p:cNvSpPr>
            <p:nvPr/>
          </p:nvSpPr>
          <p:spPr bwMode="auto">
            <a:xfrm rot="10800000">
              <a:off x="3272" y="159"/>
              <a:ext cx="1703" cy="115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grpSp>
          <p:nvGrpSpPr>
            <p:cNvPr id="99366" name="Group 30">
              <a:extLst>
                <a:ext uri="{FF2B5EF4-FFF2-40B4-BE49-F238E27FC236}">
                  <a16:creationId xmlns:a16="http://schemas.microsoft.com/office/drawing/2014/main" id="{0DEFC796-6DBF-4F5E-8F55-17E0D1DF12FF}"/>
                </a:ext>
              </a:extLst>
            </p:cNvPr>
            <p:cNvGrpSpPr>
              <a:grpSpLocks/>
            </p:cNvGrpSpPr>
            <p:nvPr/>
          </p:nvGrpSpPr>
          <p:grpSpPr bwMode="auto">
            <a:xfrm>
              <a:off x="0" y="0"/>
              <a:ext cx="3249" cy="1648"/>
              <a:chOff x="0" y="0"/>
              <a:chExt cx="3249" cy="1648"/>
            </a:xfrm>
          </p:grpSpPr>
          <p:sp>
            <p:nvSpPr>
              <p:cNvPr id="99367" name="AutoShape 31">
                <a:extLst>
                  <a:ext uri="{FF2B5EF4-FFF2-40B4-BE49-F238E27FC236}">
                    <a16:creationId xmlns:a16="http://schemas.microsoft.com/office/drawing/2014/main" id="{26F12C24-EFC5-4EDF-8248-94E3DEF2F010}"/>
                  </a:ext>
                </a:extLst>
              </p:cNvPr>
              <p:cNvSpPr>
                <a:spLocks/>
              </p:cNvSpPr>
              <p:nvPr/>
            </p:nvSpPr>
            <p:spPr bwMode="auto">
              <a:xfrm>
                <a:off x="1" y="0"/>
                <a:ext cx="3248" cy="1648"/>
              </a:xfrm>
              <a:prstGeom prst="roundRect">
                <a:avLst>
                  <a:gd name="adj" fmla="val 56"/>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99368" name="Rectangle 32">
                <a:extLst>
                  <a:ext uri="{FF2B5EF4-FFF2-40B4-BE49-F238E27FC236}">
                    <a16:creationId xmlns:a16="http://schemas.microsoft.com/office/drawing/2014/main" id="{8BF0EE48-001C-4E29-A830-F32867855648}"/>
                  </a:ext>
                </a:extLst>
              </p:cNvPr>
              <p:cNvSpPr>
                <a:spLocks/>
              </p:cNvSpPr>
              <p:nvPr/>
            </p:nvSpPr>
            <p:spPr bwMode="auto">
              <a:xfrm>
                <a:off x="0" y="298"/>
                <a:ext cx="3248"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66925" algn="l"/>
                    <a:tab pos="2749550" algn="l"/>
                    <a:tab pos="3441700" algn="l"/>
                    <a:tab pos="41052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9550" algn="l"/>
                    <a:tab pos="3441700" algn="l"/>
                    <a:tab pos="41052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9550" algn="l"/>
                    <a:tab pos="3441700" algn="l"/>
                    <a:tab pos="41052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9550" algn="l"/>
                    <a:tab pos="3441700" algn="l"/>
                    <a:tab pos="41052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9550" algn="l"/>
                    <a:tab pos="3441700" algn="l"/>
                    <a:tab pos="41052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9550" algn="l"/>
                    <a:tab pos="3441700" algn="l"/>
                    <a:tab pos="41052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9550" algn="l"/>
                    <a:tab pos="3441700" algn="l"/>
                    <a:tab pos="41052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9550" algn="l"/>
                    <a:tab pos="3441700" algn="l"/>
                    <a:tab pos="41052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9550" algn="l"/>
                    <a:tab pos="3441700" algn="l"/>
                    <a:tab pos="4105275"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u="sng">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Flags :</a:t>
                </a:r>
              </a:p>
              <a:p>
                <a:pPr algn="l"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used to indicate the function of a segment</a:t>
                </a:r>
              </a:p>
              <a:p>
                <a:pPr algn="l" eaLnBrk="1" hangingPunct="1">
                  <a:lnSpc>
                    <a:spcPct val="84000"/>
                  </a:lnSpc>
                </a:pPr>
                <a:r>
                  <a:rPr lang="en-US" altLang="fr-FR" sz="1300"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SYN : </a:t>
                </a: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used during establishment</a:t>
                </a:r>
              </a:p>
              <a:p>
                <a:pPr algn="l" eaLnBrk="1" hangingPunct="1">
                  <a:lnSpc>
                    <a:spcPct val="84000"/>
                  </a:lnSpc>
                </a:pPr>
                <a:r>
                  <a:rPr lang="en-US" altLang="fr-FR" sz="1300"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FIN : </a:t>
                </a: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used during connection release</a:t>
                </a:r>
                <a:br>
                  <a:rPr lang="en-US" altLang="fr-FR" sz="1300" b="1">
                    <a:solidFill>
                      <a:schemeClr val="tx1"/>
                    </a:solidFill>
                    <a:latin typeface="Helvetica" panose="020B0604020202020204" pitchFamily="34" charset="0"/>
                    <a:ea typeface="ヒラギノ角ゴ ProN W6" pitchFamily="6" charset="-128"/>
                    <a:sym typeface="Helvetica" panose="020B0604020202020204" pitchFamily="34" charset="0"/>
                  </a:rPr>
                </a:br>
                <a:r>
                  <a:rPr lang="en-US" altLang="fr-FR" sz="1300" b="1">
                    <a:solidFill>
                      <a:schemeClr val="tx1"/>
                    </a:solidFill>
                    <a:latin typeface="Helvetica" panose="020B0604020202020204" pitchFamily="34" charset="0"/>
                    <a:ea typeface="ヒラギノ角ゴ ProN W6" pitchFamily="6" charset="-128"/>
                    <a:sym typeface="Helvetica" panose="020B0604020202020204" pitchFamily="34" charset="0"/>
                  </a:rPr>
                  <a:t>RST : </a:t>
                </a: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used in case of problems</a:t>
                </a:r>
              </a:p>
              <a:p>
                <a:pPr algn="l" eaLnBrk="1" hangingPunct="1">
                  <a:lnSpc>
                    <a:spcPct val="84000"/>
                  </a:lnSpc>
                </a:pPr>
                <a:r>
                  <a:rPr lang="en-US" altLang="fr-FR" sz="1300" b="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ACK : </a:t>
                </a: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if true, means that the Acknowledgement</a:t>
                </a:r>
                <a:b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b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number inside the segment is valid</a:t>
                </a:r>
              </a:p>
            </p:txBody>
          </p:sp>
        </p:grpSp>
      </p:grpSp>
      <p:grpSp>
        <p:nvGrpSpPr>
          <p:cNvPr id="56353" name="Group 33">
            <a:extLst>
              <a:ext uri="{FF2B5EF4-FFF2-40B4-BE49-F238E27FC236}">
                <a16:creationId xmlns:a16="http://schemas.microsoft.com/office/drawing/2014/main" id="{F363C047-7399-4D33-A1FD-E8EF065C8EFD}"/>
              </a:ext>
            </a:extLst>
          </p:cNvPr>
          <p:cNvGrpSpPr>
            <a:grpSpLocks/>
          </p:cNvGrpSpPr>
          <p:nvPr/>
        </p:nvGrpSpPr>
        <p:grpSpPr bwMode="auto">
          <a:xfrm>
            <a:off x="3354388" y="4057650"/>
            <a:ext cx="3505200" cy="1963738"/>
            <a:chOff x="0" y="0"/>
            <a:chExt cx="2898" cy="1759"/>
          </a:xfrm>
        </p:grpSpPr>
        <p:sp>
          <p:nvSpPr>
            <p:cNvPr id="99361" name="Line 34">
              <a:extLst>
                <a:ext uri="{FF2B5EF4-FFF2-40B4-BE49-F238E27FC236}">
                  <a16:creationId xmlns:a16="http://schemas.microsoft.com/office/drawing/2014/main" id="{31E30BDF-B430-404E-AE0E-DECC8B24DFD6}"/>
                </a:ext>
              </a:extLst>
            </p:cNvPr>
            <p:cNvSpPr>
              <a:spLocks noChangeShapeType="1"/>
            </p:cNvSpPr>
            <p:nvPr/>
          </p:nvSpPr>
          <p:spPr bwMode="auto">
            <a:xfrm flipH="1">
              <a:off x="1781" y="0"/>
              <a:ext cx="1117" cy="87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grpSp>
          <p:nvGrpSpPr>
            <p:cNvPr id="99362" name="Group 35">
              <a:extLst>
                <a:ext uri="{FF2B5EF4-FFF2-40B4-BE49-F238E27FC236}">
                  <a16:creationId xmlns:a16="http://schemas.microsoft.com/office/drawing/2014/main" id="{C2806F8A-7F3E-45E7-9E73-BB3C1F034ABA}"/>
                </a:ext>
              </a:extLst>
            </p:cNvPr>
            <p:cNvGrpSpPr>
              <a:grpSpLocks/>
            </p:cNvGrpSpPr>
            <p:nvPr/>
          </p:nvGrpSpPr>
          <p:grpSpPr bwMode="auto">
            <a:xfrm>
              <a:off x="0" y="903"/>
              <a:ext cx="2006" cy="856"/>
              <a:chOff x="0" y="0"/>
              <a:chExt cx="2006" cy="856"/>
            </a:xfrm>
          </p:grpSpPr>
          <p:sp>
            <p:nvSpPr>
              <p:cNvPr id="99363" name="AutoShape 36">
                <a:extLst>
                  <a:ext uri="{FF2B5EF4-FFF2-40B4-BE49-F238E27FC236}">
                    <a16:creationId xmlns:a16="http://schemas.microsoft.com/office/drawing/2014/main" id="{917C5606-114E-4B0A-8BDC-4DFDBB2F5D17}"/>
                  </a:ext>
                </a:extLst>
              </p:cNvPr>
              <p:cNvSpPr>
                <a:spLocks/>
              </p:cNvSpPr>
              <p:nvPr/>
            </p:nvSpPr>
            <p:spPr bwMode="auto">
              <a:xfrm>
                <a:off x="0" y="0"/>
                <a:ext cx="2006" cy="856"/>
              </a:xfrm>
              <a:prstGeom prst="roundRect">
                <a:avLst>
                  <a:gd name="adj" fmla="val 111"/>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99364" name="Rectangle 37">
                <a:extLst>
                  <a:ext uri="{FF2B5EF4-FFF2-40B4-BE49-F238E27FC236}">
                    <a16:creationId xmlns:a16="http://schemas.microsoft.com/office/drawing/2014/main" id="{54FD2D59-5B28-4B81-8065-09DF7B4A9460}"/>
                  </a:ext>
                </a:extLst>
              </p:cNvPr>
              <p:cNvSpPr>
                <a:spLocks/>
              </p:cNvSpPr>
              <p:nvPr/>
            </p:nvSpPr>
            <p:spPr bwMode="auto">
              <a:xfrm>
                <a:off x="1" y="190"/>
                <a:ext cx="2000"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Computed over the entire segment and part of the IP header</a:t>
                </a:r>
              </a:p>
            </p:txBody>
          </p:sp>
        </p:grpSp>
      </p:grpSp>
      <p:grpSp>
        <p:nvGrpSpPr>
          <p:cNvPr id="99353" name="Group 38">
            <a:extLst>
              <a:ext uri="{FF2B5EF4-FFF2-40B4-BE49-F238E27FC236}">
                <a16:creationId xmlns:a16="http://schemas.microsoft.com/office/drawing/2014/main" id="{2159B70A-1942-4729-9EBB-13BD5E96DB8E}"/>
              </a:ext>
            </a:extLst>
          </p:cNvPr>
          <p:cNvGrpSpPr>
            <a:grpSpLocks/>
          </p:cNvGrpSpPr>
          <p:nvPr/>
        </p:nvGrpSpPr>
        <p:grpSpPr bwMode="auto">
          <a:xfrm>
            <a:off x="6962775" y="3262314"/>
            <a:ext cx="2109788" cy="185737"/>
            <a:chOff x="0" y="0"/>
            <a:chExt cx="1744" cy="167"/>
          </a:xfrm>
        </p:grpSpPr>
        <p:sp>
          <p:nvSpPr>
            <p:cNvPr id="99359" name="Rectangle 39">
              <a:extLst>
                <a:ext uri="{FF2B5EF4-FFF2-40B4-BE49-F238E27FC236}">
                  <a16:creationId xmlns:a16="http://schemas.microsoft.com/office/drawing/2014/main" id="{BDBB80D9-46C2-44CD-8F5A-6F4F81716CDE}"/>
                </a:ext>
              </a:extLst>
            </p:cNvPr>
            <p:cNvSpPr>
              <a:spLocks/>
            </p:cNvSpPr>
            <p:nvPr/>
          </p:nvSpPr>
          <p:spPr bwMode="auto">
            <a:xfrm>
              <a:off x="0" y="0"/>
              <a:ext cx="1744" cy="167"/>
            </a:xfrm>
            <a:prstGeom prst="rect">
              <a:avLst/>
            </a:prstGeom>
            <a:solidFill>
              <a:schemeClr val="bg1"/>
            </a:solidFill>
            <a:ln>
              <a:noFill/>
            </a:ln>
            <a:extLs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99360" name="Rectangle 40">
              <a:extLst>
                <a:ext uri="{FF2B5EF4-FFF2-40B4-BE49-F238E27FC236}">
                  <a16:creationId xmlns:a16="http://schemas.microsoft.com/office/drawing/2014/main" id="{CCCD7842-6621-46CE-AD3E-FD9CE14129CD}"/>
                </a:ext>
              </a:extLst>
            </p:cNvPr>
            <p:cNvSpPr>
              <a:spLocks/>
            </p:cNvSpPr>
            <p:nvPr/>
          </p:nvSpPr>
          <p:spPr bwMode="auto">
            <a:xfrm>
              <a:off x="0" y="10"/>
              <a:ext cx="16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algn="l"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Acknowledgement number</a:t>
              </a:r>
            </a:p>
          </p:txBody>
        </p:sp>
      </p:grpSp>
      <p:grpSp>
        <p:nvGrpSpPr>
          <p:cNvPr id="56361" name="Group 41">
            <a:extLst>
              <a:ext uri="{FF2B5EF4-FFF2-40B4-BE49-F238E27FC236}">
                <a16:creationId xmlns:a16="http://schemas.microsoft.com/office/drawing/2014/main" id="{48C8F0B8-394E-4929-BD8D-648CDE472F76}"/>
              </a:ext>
            </a:extLst>
          </p:cNvPr>
          <p:cNvGrpSpPr>
            <a:grpSpLocks/>
          </p:cNvGrpSpPr>
          <p:nvPr/>
        </p:nvGrpSpPr>
        <p:grpSpPr bwMode="auto">
          <a:xfrm>
            <a:off x="2063750" y="3687764"/>
            <a:ext cx="4078288" cy="1025525"/>
            <a:chOff x="0" y="0"/>
            <a:chExt cx="3372" cy="918"/>
          </a:xfrm>
        </p:grpSpPr>
        <p:sp>
          <p:nvSpPr>
            <p:cNvPr id="99355" name="Line 42">
              <a:extLst>
                <a:ext uri="{FF2B5EF4-FFF2-40B4-BE49-F238E27FC236}">
                  <a16:creationId xmlns:a16="http://schemas.microsoft.com/office/drawing/2014/main" id="{12CA31B5-5DE6-4F81-B3F1-F5906F8E9821}"/>
                </a:ext>
              </a:extLst>
            </p:cNvPr>
            <p:cNvSpPr>
              <a:spLocks noChangeShapeType="1"/>
            </p:cNvSpPr>
            <p:nvPr/>
          </p:nvSpPr>
          <p:spPr bwMode="auto">
            <a:xfrm flipH="1">
              <a:off x="2341" y="0"/>
              <a:ext cx="1031" cy="68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grpSp>
          <p:nvGrpSpPr>
            <p:cNvPr id="99356" name="Group 43">
              <a:extLst>
                <a:ext uri="{FF2B5EF4-FFF2-40B4-BE49-F238E27FC236}">
                  <a16:creationId xmlns:a16="http://schemas.microsoft.com/office/drawing/2014/main" id="{E3DC5B21-5FB8-481B-B857-F09A9A8E6659}"/>
                </a:ext>
              </a:extLst>
            </p:cNvPr>
            <p:cNvGrpSpPr>
              <a:grpSpLocks/>
            </p:cNvGrpSpPr>
            <p:nvPr/>
          </p:nvGrpSpPr>
          <p:grpSpPr bwMode="auto">
            <a:xfrm>
              <a:off x="0" y="472"/>
              <a:ext cx="2336" cy="446"/>
              <a:chOff x="0" y="0"/>
              <a:chExt cx="2336" cy="446"/>
            </a:xfrm>
          </p:grpSpPr>
          <p:sp>
            <p:nvSpPr>
              <p:cNvPr id="99357" name="AutoShape 44">
                <a:extLst>
                  <a:ext uri="{FF2B5EF4-FFF2-40B4-BE49-F238E27FC236}">
                    <a16:creationId xmlns:a16="http://schemas.microsoft.com/office/drawing/2014/main" id="{25E9B8C1-7CBA-4CFE-9292-AA2C535C973E}"/>
                  </a:ext>
                </a:extLst>
              </p:cNvPr>
              <p:cNvSpPr>
                <a:spLocks/>
              </p:cNvSpPr>
              <p:nvPr/>
            </p:nvSpPr>
            <p:spPr bwMode="auto">
              <a:xfrm>
                <a:off x="0" y="0"/>
                <a:ext cx="2333" cy="446"/>
              </a:xfrm>
              <a:prstGeom prst="roundRect">
                <a:avLst>
                  <a:gd name="adj" fmla="val 222"/>
                </a:avLst>
              </a:prstGeom>
              <a:noFill/>
              <a:ln w="127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sp>
            <p:nvSpPr>
              <p:cNvPr id="99358" name="Rectangle 45">
                <a:extLst>
                  <a:ext uri="{FF2B5EF4-FFF2-40B4-BE49-F238E27FC236}">
                    <a16:creationId xmlns:a16="http://schemas.microsoft.com/office/drawing/2014/main" id="{03D9C809-559E-4F68-AF01-622D062DDA44}"/>
                  </a:ext>
                </a:extLst>
              </p:cNvPr>
              <p:cNvSpPr>
                <a:spLocks/>
              </p:cNvSpPr>
              <p:nvPr/>
            </p:nvSpPr>
            <p:spPr bwMode="auto">
              <a:xfrm>
                <a:off x="0" y="135"/>
                <a:ext cx="233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3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Segment header length</a:t>
                </a:r>
              </a:p>
            </p:txBody>
          </p:sp>
        </p:grpSp>
      </p:grpSp>
    </p:spTree>
    <p:extLst>
      <p:ext uri="{BB962C8B-B14F-4D97-AF65-F5344CB8AC3E}">
        <p14:creationId xmlns:p14="http://schemas.microsoft.com/office/powerpoint/2010/main" val="42367459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63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63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6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a:extLst>
              <a:ext uri="{FF2B5EF4-FFF2-40B4-BE49-F238E27FC236}">
                <a16:creationId xmlns:a16="http://schemas.microsoft.com/office/drawing/2014/main" id="{9D6D4D98-170D-4B97-97B5-113AC40A5CD4}"/>
              </a:ext>
            </a:extLst>
          </p:cNvPr>
          <p:cNvSpPr>
            <a:spLocks noGrp="1" noChangeArrowheads="1"/>
          </p:cNvSpPr>
          <p:nvPr>
            <p:ph type="title"/>
          </p:nvPr>
        </p:nvSpPr>
        <p:spPr>
          <a:xfrm>
            <a:off x="1816100" y="170901"/>
            <a:ext cx="7156450" cy="1208088"/>
          </a:xfrm>
        </p:spPr>
        <p:txBody>
          <a:bodyPr>
            <a:normAutofit fontScale="90000"/>
          </a:bodyPr>
          <a:lstStyle/>
          <a:p>
            <a:pPr>
              <a:lnSpc>
                <a:spcPct val="84000"/>
              </a:lnSpc>
              <a:tabLst>
                <a:tab pos="692257" algn="l"/>
                <a:tab pos="1375159" algn="l"/>
                <a:tab pos="2067415" algn="l"/>
                <a:tab pos="2750317" algn="l"/>
                <a:tab pos="3442574" algn="l"/>
                <a:tab pos="4125476" algn="l"/>
                <a:tab pos="4817732" algn="l"/>
                <a:tab pos="5500634" algn="l"/>
                <a:tab pos="6192891" algn="l"/>
                <a:tab pos="6875793" algn="l"/>
                <a:tab pos="7521275" algn="l"/>
              </a:tabLst>
              <a:defRPr/>
            </a:pPr>
            <a:r>
              <a:rPr lang="en-US">
                <a:sym typeface="Gill Sans" charset="0"/>
              </a:rPr>
              <a:t>Improvements to Fast retransmit</a:t>
            </a:r>
          </a:p>
        </p:txBody>
      </p:sp>
      <p:sp>
        <p:nvSpPr>
          <p:cNvPr id="110594" name="Line 2">
            <a:extLst>
              <a:ext uri="{FF2B5EF4-FFF2-40B4-BE49-F238E27FC236}">
                <a16:creationId xmlns:a16="http://schemas.microsoft.com/office/drawing/2014/main" id="{75A135B5-3A8C-4D57-999D-585793437366}"/>
              </a:ext>
            </a:extLst>
          </p:cNvPr>
          <p:cNvSpPr>
            <a:spLocks noChangeShapeType="1"/>
          </p:cNvSpPr>
          <p:nvPr/>
        </p:nvSpPr>
        <p:spPr bwMode="auto">
          <a:xfrm flipH="1">
            <a:off x="3362548" y="1600994"/>
            <a:ext cx="7938" cy="36369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grpSp>
        <p:nvGrpSpPr>
          <p:cNvPr id="66563" name="Group 3">
            <a:extLst>
              <a:ext uri="{FF2B5EF4-FFF2-40B4-BE49-F238E27FC236}">
                <a16:creationId xmlns:a16="http://schemas.microsoft.com/office/drawing/2014/main" id="{913D72EF-02FD-4156-9FF0-1C9EF7EEFEDC}"/>
              </a:ext>
            </a:extLst>
          </p:cNvPr>
          <p:cNvGrpSpPr>
            <a:grpSpLocks/>
          </p:cNvGrpSpPr>
          <p:nvPr/>
        </p:nvGrpSpPr>
        <p:grpSpPr bwMode="auto">
          <a:xfrm>
            <a:off x="3376836" y="1810545"/>
            <a:ext cx="3281362" cy="523875"/>
            <a:chOff x="0" y="6"/>
            <a:chExt cx="2713" cy="470"/>
          </a:xfrm>
        </p:grpSpPr>
        <p:sp>
          <p:nvSpPr>
            <p:cNvPr id="110630" name="Line 4">
              <a:extLst>
                <a:ext uri="{FF2B5EF4-FFF2-40B4-BE49-F238E27FC236}">
                  <a16:creationId xmlns:a16="http://schemas.microsoft.com/office/drawing/2014/main" id="{D0D70B83-6F95-4446-B805-9F58E85B234F}"/>
                </a:ext>
              </a:extLst>
            </p:cNvPr>
            <p:cNvSpPr>
              <a:spLocks noChangeShapeType="1"/>
            </p:cNvSpPr>
            <p:nvPr/>
          </p:nvSpPr>
          <p:spPr bwMode="auto">
            <a:xfrm>
              <a:off x="0" y="99"/>
              <a:ext cx="2421" cy="27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75815" name="Rectangle 5">
              <a:extLst>
                <a:ext uri="{FF2B5EF4-FFF2-40B4-BE49-F238E27FC236}">
                  <a16:creationId xmlns:a16="http://schemas.microsoft.com/office/drawing/2014/main" id="{47A90771-D351-4535-96EE-51586E1B29FF}"/>
                </a:ext>
              </a:extLst>
            </p:cNvPr>
            <p:cNvSpPr>
              <a:spLocks/>
            </p:cNvSpPr>
            <p:nvPr/>
          </p:nvSpPr>
          <p:spPr bwMode="auto">
            <a:xfrm>
              <a:off x="1490" y="6"/>
              <a:ext cx="1223" cy="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nSpc>
                  <a:spcPct val="84000"/>
                </a:lnSpc>
                <a:tabLst>
                  <a:tab pos="692257" algn="l"/>
                  <a:tab pos="1375159" algn="l"/>
                  <a:tab pos="2048706" algn="l"/>
                </a:tabLst>
                <a:defRPr/>
              </a:pPr>
              <a:r>
                <a:rPr lang="en-US" sz="1500">
                  <a:ln>
                    <a:solidFill>
                      <a:srgbClr val="0000FF"/>
                    </a:solidFill>
                  </a:ln>
                  <a:latin typeface="Helvetica" charset="0"/>
                  <a:ea typeface="ＭＳ Ｐゴシック" charset="0"/>
                  <a:cs typeface="ＭＳ Ｐゴシック" charset="0"/>
                  <a:sym typeface="Helvetica" charset="0"/>
                </a:rPr>
                <a:t>(</a:t>
              </a:r>
              <a:r>
                <a:rPr lang="en-US" sz="1500" err="1">
                  <a:ln>
                    <a:solidFill>
                      <a:srgbClr val="0000FF"/>
                    </a:solidFill>
                  </a:ln>
                  <a:latin typeface="Helvetica" charset="0"/>
                  <a:ea typeface="ＭＳ Ｐゴシック" charset="0"/>
                  <a:cs typeface="ＭＳ Ｐゴシック" charset="0"/>
                  <a:sym typeface="Helvetica" charset="0"/>
                </a:rPr>
                <a:t>seq</a:t>
              </a:r>
              <a:r>
                <a:rPr lang="en-US" sz="1500">
                  <a:ln>
                    <a:solidFill>
                      <a:srgbClr val="0000FF"/>
                    </a:solidFill>
                  </a:ln>
                  <a:latin typeface="Helvetica" charset="0"/>
                  <a:ea typeface="ＭＳ Ｐゴシック" charset="0"/>
                  <a:cs typeface="ＭＳ Ｐゴシック" charset="0"/>
                  <a:sym typeface="Helvetica" charset="0"/>
                </a:rPr>
                <a:t>=123,"abcd")</a:t>
              </a:r>
            </a:p>
          </p:txBody>
        </p:sp>
        <p:sp>
          <p:nvSpPr>
            <p:cNvPr id="110632" name="Oval 6">
              <a:extLst>
                <a:ext uri="{FF2B5EF4-FFF2-40B4-BE49-F238E27FC236}">
                  <a16:creationId xmlns:a16="http://schemas.microsoft.com/office/drawing/2014/main" id="{1CFF74B2-853E-407D-9142-970E2BC092D4}"/>
                </a:ext>
              </a:extLst>
            </p:cNvPr>
            <p:cNvSpPr>
              <a:spLocks/>
            </p:cNvSpPr>
            <p:nvPr/>
          </p:nvSpPr>
          <p:spPr bwMode="auto">
            <a:xfrm>
              <a:off x="2309" y="276"/>
              <a:ext cx="200" cy="200"/>
            </a:xfrm>
            <a:prstGeom prst="ellipse">
              <a:avLst/>
            </a:prstGeom>
            <a:solidFill>
              <a:srgbClr val="FF0000"/>
            </a:solidFill>
            <a:ln w="25400">
              <a:solidFill>
                <a:schemeClr val="tx1"/>
              </a:solidFill>
              <a:round/>
              <a:headEnd/>
              <a:tailEnd/>
            </a:ln>
          </p:spPr>
          <p:txBody>
            <a:bodyPr lIns="0" tIns="0" rIns="0" bIns="0"/>
            <a:lstStyle>
              <a:lvl1pPr eaLnBrk="0" hangingPunct="0">
                <a:defRPr sz="3100">
                  <a:solidFill>
                    <a:srgbClr val="000000"/>
                  </a:solidFill>
                  <a:latin typeface="Gill Sans" pitchFamily="6" charset="0"/>
                  <a:ea typeface="Heiti SC Light" pitchFamily="6" charset="-122"/>
                  <a:sym typeface="Gill Sans" pitchFamily="6" charset="0"/>
                </a:defRPr>
              </a:lvl1pPr>
              <a:lvl2pPr marL="742950" indent="-285750" eaLnBrk="0" hangingPunct="0">
                <a:defRPr sz="3100">
                  <a:solidFill>
                    <a:srgbClr val="000000"/>
                  </a:solidFill>
                  <a:latin typeface="Gill Sans" pitchFamily="6" charset="0"/>
                  <a:ea typeface="Heiti SC Light" pitchFamily="6" charset="-122"/>
                  <a:sym typeface="Gill Sans" pitchFamily="6" charset="0"/>
                </a:defRPr>
              </a:lvl2pPr>
              <a:lvl3pPr marL="1143000" indent="-228600" eaLnBrk="0" hangingPunct="0">
                <a:defRPr sz="3100">
                  <a:solidFill>
                    <a:srgbClr val="000000"/>
                  </a:solidFill>
                  <a:latin typeface="Gill Sans" pitchFamily="6" charset="0"/>
                  <a:ea typeface="Heiti SC Light" pitchFamily="6" charset="-122"/>
                  <a:sym typeface="Gill Sans" pitchFamily="6" charset="0"/>
                </a:defRPr>
              </a:lvl3pPr>
              <a:lvl4pPr marL="1600200" indent="-228600" eaLnBrk="0" hangingPunct="0">
                <a:defRPr sz="3100">
                  <a:solidFill>
                    <a:srgbClr val="000000"/>
                  </a:solidFill>
                  <a:latin typeface="Gill Sans" pitchFamily="6" charset="0"/>
                  <a:ea typeface="Heiti SC Light" pitchFamily="6" charset="-122"/>
                  <a:sym typeface="Gill Sans" pitchFamily="6" charset="0"/>
                </a:defRPr>
              </a:lvl4pPr>
              <a:lvl5pPr marL="2057400" indent="-228600" eaLnBrk="0" hangingPunct="0">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defRPr sz="3100">
                  <a:solidFill>
                    <a:srgbClr val="000000"/>
                  </a:solidFill>
                  <a:latin typeface="Gill Sans" pitchFamily="6" charset="0"/>
                  <a:ea typeface="Heiti SC Light" pitchFamily="6" charset="-122"/>
                  <a:sym typeface="Gill Sans" pitchFamily="6" charset="0"/>
                </a:defRPr>
              </a:lvl9pPr>
            </a:lstStyle>
            <a:p>
              <a:pPr eaLnBrk="1" hangingPunct="1"/>
              <a:endParaRPr lang="en-GB" altLang="fr-FR"/>
            </a:p>
          </p:txBody>
        </p:sp>
      </p:grpSp>
      <p:sp>
        <p:nvSpPr>
          <p:cNvPr id="110596" name="Line 7">
            <a:extLst>
              <a:ext uri="{FF2B5EF4-FFF2-40B4-BE49-F238E27FC236}">
                <a16:creationId xmlns:a16="http://schemas.microsoft.com/office/drawing/2014/main" id="{06DFD46E-6707-41AF-9748-3D8A443F8C56}"/>
              </a:ext>
            </a:extLst>
          </p:cNvPr>
          <p:cNvSpPr>
            <a:spLocks noChangeShapeType="1"/>
          </p:cNvSpPr>
          <p:nvPr/>
        </p:nvSpPr>
        <p:spPr bwMode="auto">
          <a:xfrm>
            <a:off x="7197949" y="1589881"/>
            <a:ext cx="4763" cy="367823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grpSp>
        <p:nvGrpSpPr>
          <p:cNvPr id="66568" name="Group 8">
            <a:extLst>
              <a:ext uri="{FF2B5EF4-FFF2-40B4-BE49-F238E27FC236}">
                <a16:creationId xmlns:a16="http://schemas.microsoft.com/office/drawing/2014/main" id="{8327AB68-9B9F-439A-ADC3-ECD0AA0205E2}"/>
              </a:ext>
            </a:extLst>
          </p:cNvPr>
          <p:cNvGrpSpPr>
            <a:grpSpLocks/>
          </p:cNvGrpSpPr>
          <p:nvPr/>
        </p:nvGrpSpPr>
        <p:grpSpPr bwMode="auto">
          <a:xfrm>
            <a:off x="3381599" y="1547020"/>
            <a:ext cx="3775075" cy="287337"/>
            <a:chOff x="0" y="6"/>
            <a:chExt cx="3120" cy="257"/>
          </a:xfrm>
        </p:grpSpPr>
        <p:sp>
          <p:nvSpPr>
            <p:cNvPr id="110628" name="Line 9">
              <a:extLst>
                <a:ext uri="{FF2B5EF4-FFF2-40B4-BE49-F238E27FC236}">
                  <a16:creationId xmlns:a16="http://schemas.microsoft.com/office/drawing/2014/main" id="{D5E0EB5F-39D9-4348-A3F8-09F434DA4D7D}"/>
                </a:ext>
              </a:extLst>
            </p:cNvPr>
            <p:cNvSpPr>
              <a:spLocks noChangeShapeType="1"/>
            </p:cNvSpPr>
            <p:nvPr/>
          </p:nvSpPr>
          <p:spPr bwMode="auto">
            <a:xfrm flipH="1">
              <a:off x="0" y="175"/>
              <a:ext cx="3120" cy="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10629" name="Rectangle 10">
              <a:extLst>
                <a:ext uri="{FF2B5EF4-FFF2-40B4-BE49-F238E27FC236}">
                  <a16:creationId xmlns:a16="http://schemas.microsoft.com/office/drawing/2014/main" id="{38DACC66-D863-4733-9919-6437F10E5054}"/>
                </a:ext>
              </a:extLst>
            </p:cNvPr>
            <p:cNvSpPr>
              <a:spLocks/>
            </p:cNvSpPr>
            <p:nvPr/>
          </p:nvSpPr>
          <p:spPr bwMode="auto">
            <a:xfrm>
              <a:off x="522" y="6"/>
              <a:ext cx="71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(ack=123)</a:t>
              </a:r>
            </a:p>
          </p:txBody>
        </p:sp>
      </p:grpSp>
      <p:grpSp>
        <p:nvGrpSpPr>
          <p:cNvPr id="66571" name="Group 11">
            <a:extLst>
              <a:ext uri="{FF2B5EF4-FFF2-40B4-BE49-F238E27FC236}">
                <a16:creationId xmlns:a16="http://schemas.microsoft.com/office/drawing/2014/main" id="{80CE8DEA-86F3-4F20-AF68-C893474CD736}"/>
              </a:ext>
            </a:extLst>
          </p:cNvPr>
          <p:cNvGrpSpPr>
            <a:grpSpLocks/>
          </p:cNvGrpSpPr>
          <p:nvPr/>
        </p:nvGrpSpPr>
        <p:grpSpPr bwMode="auto">
          <a:xfrm>
            <a:off x="3381599" y="2540794"/>
            <a:ext cx="3775075" cy="298450"/>
            <a:chOff x="0" y="7"/>
            <a:chExt cx="3120" cy="266"/>
          </a:xfrm>
        </p:grpSpPr>
        <p:sp>
          <p:nvSpPr>
            <p:cNvPr id="110626" name="Line 12">
              <a:extLst>
                <a:ext uri="{FF2B5EF4-FFF2-40B4-BE49-F238E27FC236}">
                  <a16:creationId xmlns:a16="http://schemas.microsoft.com/office/drawing/2014/main" id="{1AE1B628-91A2-403D-ADB1-C23ACAF51A87}"/>
                </a:ext>
              </a:extLst>
            </p:cNvPr>
            <p:cNvSpPr>
              <a:spLocks noChangeShapeType="1"/>
            </p:cNvSpPr>
            <p:nvPr/>
          </p:nvSpPr>
          <p:spPr bwMode="auto">
            <a:xfrm flipH="1">
              <a:off x="0" y="185"/>
              <a:ext cx="3120" cy="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10627" name="Rectangle 13">
              <a:extLst>
                <a:ext uri="{FF2B5EF4-FFF2-40B4-BE49-F238E27FC236}">
                  <a16:creationId xmlns:a16="http://schemas.microsoft.com/office/drawing/2014/main" id="{1B68D474-24D5-4832-AB60-DED09917D12C}"/>
                </a:ext>
              </a:extLst>
            </p:cNvPr>
            <p:cNvSpPr>
              <a:spLocks/>
            </p:cNvSpPr>
            <p:nvPr/>
          </p:nvSpPr>
          <p:spPr bwMode="auto">
            <a:xfrm>
              <a:off x="291" y="7"/>
              <a:ext cx="71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(ack=123)</a:t>
              </a:r>
            </a:p>
          </p:txBody>
        </p:sp>
      </p:grpSp>
      <p:grpSp>
        <p:nvGrpSpPr>
          <p:cNvPr id="66574" name="Group 14">
            <a:extLst>
              <a:ext uri="{FF2B5EF4-FFF2-40B4-BE49-F238E27FC236}">
                <a16:creationId xmlns:a16="http://schemas.microsoft.com/office/drawing/2014/main" id="{206E531F-352C-4CC3-A3D2-BE4998DCF6EF}"/>
              </a:ext>
            </a:extLst>
          </p:cNvPr>
          <p:cNvGrpSpPr>
            <a:grpSpLocks/>
          </p:cNvGrpSpPr>
          <p:nvPr/>
        </p:nvGrpSpPr>
        <p:grpSpPr bwMode="auto">
          <a:xfrm>
            <a:off x="3376837" y="3198019"/>
            <a:ext cx="3775075" cy="298450"/>
            <a:chOff x="0" y="7"/>
            <a:chExt cx="3120" cy="267"/>
          </a:xfrm>
        </p:grpSpPr>
        <p:sp>
          <p:nvSpPr>
            <p:cNvPr id="110624" name="Line 15">
              <a:extLst>
                <a:ext uri="{FF2B5EF4-FFF2-40B4-BE49-F238E27FC236}">
                  <a16:creationId xmlns:a16="http://schemas.microsoft.com/office/drawing/2014/main" id="{4640A738-A83C-4111-90C9-ED9BE52506A9}"/>
                </a:ext>
              </a:extLst>
            </p:cNvPr>
            <p:cNvSpPr>
              <a:spLocks noChangeShapeType="1"/>
            </p:cNvSpPr>
            <p:nvPr/>
          </p:nvSpPr>
          <p:spPr bwMode="auto">
            <a:xfrm flipH="1">
              <a:off x="0" y="187"/>
              <a:ext cx="3120" cy="8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10625" name="Rectangle 16">
              <a:extLst>
                <a:ext uri="{FF2B5EF4-FFF2-40B4-BE49-F238E27FC236}">
                  <a16:creationId xmlns:a16="http://schemas.microsoft.com/office/drawing/2014/main" id="{8DC0657E-8C76-49D1-B283-92C1B16693CE}"/>
                </a:ext>
              </a:extLst>
            </p:cNvPr>
            <p:cNvSpPr>
              <a:spLocks/>
            </p:cNvSpPr>
            <p:nvPr/>
          </p:nvSpPr>
          <p:spPr bwMode="auto">
            <a:xfrm>
              <a:off x="292" y="7"/>
              <a:ext cx="71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(ack=123)</a:t>
              </a:r>
            </a:p>
          </p:txBody>
        </p:sp>
      </p:grpSp>
      <p:grpSp>
        <p:nvGrpSpPr>
          <p:cNvPr id="66577" name="Group 17">
            <a:extLst>
              <a:ext uri="{FF2B5EF4-FFF2-40B4-BE49-F238E27FC236}">
                <a16:creationId xmlns:a16="http://schemas.microsoft.com/office/drawing/2014/main" id="{BB668AEB-E981-4C70-9932-9002DAB18F89}"/>
              </a:ext>
            </a:extLst>
          </p:cNvPr>
          <p:cNvGrpSpPr>
            <a:grpSpLocks/>
          </p:cNvGrpSpPr>
          <p:nvPr/>
        </p:nvGrpSpPr>
        <p:grpSpPr bwMode="auto">
          <a:xfrm>
            <a:off x="3376837" y="3933031"/>
            <a:ext cx="3775075" cy="298450"/>
            <a:chOff x="0" y="6"/>
            <a:chExt cx="3120" cy="267"/>
          </a:xfrm>
        </p:grpSpPr>
        <p:sp>
          <p:nvSpPr>
            <p:cNvPr id="110622" name="Line 18">
              <a:extLst>
                <a:ext uri="{FF2B5EF4-FFF2-40B4-BE49-F238E27FC236}">
                  <a16:creationId xmlns:a16="http://schemas.microsoft.com/office/drawing/2014/main" id="{B17AD022-64C5-4585-B190-DDCBBEED4C25}"/>
                </a:ext>
              </a:extLst>
            </p:cNvPr>
            <p:cNvSpPr>
              <a:spLocks noChangeShapeType="1"/>
            </p:cNvSpPr>
            <p:nvPr/>
          </p:nvSpPr>
          <p:spPr bwMode="auto">
            <a:xfrm flipH="1">
              <a:off x="0" y="185"/>
              <a:ext cx="3120" cy="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10623" name="Rectangle 19">
              <a:extLst>
                <a:ext uri="{FF2B5EF4-FFF2-40B4-BE49-F238E27FC236}">
                  <a16:creationId xmlns:a16="http://schemas.microsoft.com/office/drawing/2014/main" id="{7C76BFBB-4ED8-46FE-A5AF-DDD94E8BD6FB}"/>
                </a:ext>
              </a:extLst>
            </p:cNvPr>
            <p:cNvSpPr>
              <a:spLocks/>
            </p:cNvSpPr>
            <p:nvPr/>
          </p:nvSpPr>
          <p:spPr bwMode="auto">
            <a:xfrm>
              <a:off x="292" y="6"/>
              <a:ext cx="71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(ack=123)</a:t>
              </a:r>
            </a:p>
          </p:txBody>
        </p:sp>
      </p:grpSp>
      <p:grpSp>
        <p:nvGrpSpPr>
          <p:cNvPr id="66580" name="Group 20">
            <a:extLst>
              <a:ext uri="{FF2B5EF4-FFF2-40B4-BE49-F238E27FC236}">
                <a16:creationId xmlns:a16="http://schemas.microsoft.com/office/drawing/2014/main" id="{90148E0F-4DE1-4D85-BDF6-1AF7D24EAEDB}"/>
              </a:ext>
            </a:extLst>
          </p:cNvPr>
          <p:cNvGrpSpPr>
            <a:grpSpLocks/>
          </p:cNvGrpSpPr>
          <p:nvPr/>
        </p:nvGrpSpPr>
        <p:grpSpPr bwMode="auto">
          <a:xfrm>
            <a:off x="3405412" y="4474370"/>
            <a:ext cx="3773487" cy="282575"/>
            <a:chOff x="0" y="6"/>
            <a:chExt cx="3120" cy="253"/>
          </a:xfrm>
        </p:grpSpPr>
        <p:sp>
          <p:nvSpPr>
            <p:cNvPr id="110620" name="Line 21">
              <a:extLst>
                <a:ext uri="{FF2B5EF4-FFF2-40B4-BE49-F238E27FC236}">
                  <a16:creationId xmlns:a16="http://schemas.microsoft.com/office/drawing/2014/main" id="{F3FC3538-1FE0-40CC-AFD6-BF8309BA7A24}"/>
                </a:ext>
              </a:extLst>
            </p:cNvPr>
            <p:cNvSpPr>
              <a:spLocks noChangeShapeType="1"/>
            </p:cNvSpPr>
            <p:nvPr/>
          </p:nvSpPr>
          <p:spPr bwMode="auto">
            <a:xfrm flipH="1">
              <a:off x="0" y="171"/>
              <a:ext cx="3120" cy="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10621" name="Rectangle 22">
              <a:extLst>
                <a:ext uri="{FF2B5EF4-FFF2-40B4-BE49-F238E27FC236}">
                  <a16:creationId xmlns:a16="http://schemas.microsoft.com/office/drawing/2014/main" id="{6C2185D0-33DC-404E-BCBA-1AC217C5D73E}"/>
                </a:ext>
              </a:extLst>
            </p:cNvPr>
            <p:cNvSpPr>
              <a:spLocks/>
            </p:cNvSpPr>
            <p:nvPr/>
          </p:nvSpPr>
          <p:spPr bwMode="auto">
            <a:xfrm>
              <a:off x="190" y="6"/>
              <a:ext cx="712"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(ack=133)</a:t>
              </a:r>
            </a:p>
          </p:txBody>
        </p:sp>
      </p:grpSp>
      <p:grpSp>
        <p:nvGrpSpPr>
          <p:cNvPr id="66583" name="Group 23">
            <a:extLst>
              <a:ext uri="{FF2B5EF4-FFF2-40B4-BE49-F238E27FC236}">
                <a16:creationId xmlns:a16="http://schemas.microsoft.com/office/drawing/2014/main" id="{8834EE61-4F19-46DC-89E0-AE1A6ECC13C0}"/>
              </a:ext>
            </a:extLst>
          </p:cNvPr>
          <p:cNvGrpSpPr>
            <a:grpSpLocks/>
          </p:cNvGrpSpPr>
          <p:nvPr/>
        </p:nvGrpSpPr>
        <p:grpSpPr bwMode="auto">
          <a:xfrm>
            <a:off x="3386362" y="4263231"/>
            <a:ext cx="6116637" cy="533400"/>
            <a:chOff x="0" y="7"/>
            <a:chExt cx="5057" cy="477"/>
          </a:xfrm>
        </p:grpSpPr>
        <p:grpSp>
          <p:nvGrpSpPr>
            <p:cNvPr id="110615" name="Group 24">
              <a:extLst>
                <a:ext uri="{FF2B5EF4-FFF2-40B4-BE49-F238E27FC236}">
                  <a16:creationId xmlns:a16="http://schemas.microsoft.com/office/drawing/2014/main" id="{9E7D04E4-9941-4199-B014-50463B0CFC56}"/>
                </a:ext>
              </a:extLst>
            </p:cNvPr>
            <p:cNvGrpSpPr>
              <a:grpSpLocks/>
            </p:cNvGrpSpPr>
            <p:nvPr/>
          </p:nvGrpSpPr>
          <p:grpSpPr bwMode="auto">
            <a:xfrm>
              <a:off x="0" y="7"/>
              <a:ext cx="3103" cy="323"/>
              <a:chOff x="0" y="7"/>
              <a:chExt cx="3103" cy="323"/>
            </a:xfrm>
          </p:grpSpPr>
          <p:sp>
            <p:nvSpPr>
              <p:cNvPr id="110618" name="Line 25">
                <a:extLst>
                  <a:ext uri="{FF2B5EF4-FFF2-40B4-BE49-F238E27FC236}">
                    <a16:creationId xmlns:a16="http://schemas.microsoft.com/office/drawing/2014/main" id="{BFBA1F33-EA09-432F-9323-8C7A7D5D3AFA}"/>
                  </a:ext>
                </a:extLst>
              </p:cNvPr>
              <p:cNvSpPr>
                <a:spLocks noChangeShapeType="1"/>
              </p:cNvSpPr>
              <p:nvPr/>
            </p:nvSpPr>
            <p:spPr bwMode="auto">
              <a:xfrm>
                <a:off x="0" y="27"/>
                <a:ext cx="3103" cy="30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75803" name="Rectangle 26">
                <a:extLst>
                  <a:ext uri="{FF2B5EF4-FFF2-40B4-BE49-F238E27FC236}">
                    <a16:creationId xmlns:a16="http://schemas.microsoft.com/office/drawing/2014/main" id="{6040F2A7-33E9-4629-8669-CC0E93FB4957}"/>
                  </a:ext>
                </a:extLst>
              </p:cNvPr>
              <p:cNvSpPr>
                <a:spLocks/>
              </p:cNvSpPr>
              <p:nvPr/>
            </p:nvSpPr>
            <p:spPr bwMode="auto">
              <a:xfrm>
                <a:off x="1791" y="7"/>
                <a:ext cx="1223" cy="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nSpc>
                    <a:spcPct val="84000"/>
                  </a:lnSpc>
                  <a:tabLst>
                    <a:tab pos="692257" algn="l"/>
                    <a:tab pos="1375159" algn="l"/>
                    <a:tab pos="2048706" algn="l"/>
                  </a:tabLst>
                  <a:defRPr/>
                </a:pPr>
                <a:r>
                  <a:rPr lang="en-US" sz="1500">
                    <a:ln>
                      <a:solidFill>
                        <a:srgbClr val="0000FF"/>
                      </a:solidFill>
                    </a:ln>
                    <a:latin typeface="Helvetica" charset="0"/>
                    <a:ea typeface="ＭＳ Ｐゴシック" charset="0"/>
                    <a:cs typeface="ＭＳ Ｐゴシック" charset="0"/>
                    <a:sym typeface="Helvetica" charset="0"/>
                  </a:rPr>
                  <a:t>(</a:t>
                </a:r>
                <a:r>
                  <a:rPr lang="en-US" sz="1500" err="1">
                    <a:ln>
                      <a:solidFill>
                        <a:srgbClr val="0000FF"/>
                      </a:solidFill>
                    </a:ln>
                    <a:latin typeface="Helvetica" charset="0"/>
                    <a:ea typeface="ＭＳ Ｐゴシック" charset="0"/>
                    <a:cs typeface="ＭＳ Ｐゴシック" charset="0"/>
                    <a:sym typeface="Helvetica" charset="0"/>
                  </a:rPr>
                  <a:t>seq</a:t>
                </a:r>
                <a:r>
                  <a:rPr lang="en-US" sz="1500">
                    <a:ln>
                      <a:solidFill>
                        <a:srgbClr val="0000FF"/>
                      </a:solidFill>
                    </a:ln>
                    <a:latin typeface="Helvetica" charset="0"/>
                    <a:ea typeface="ＭＳ Ｐゴシック" charset="0"/>
                    <a:cs typeface="ＭＳ Ｐゴシック" charset="0"/>
                    <a:sym typeface="Helvetica" charset="0"/>
                  </a:rPr>
                  <a:t>=123,"abcd")</a:t>
                </a:r>
              </a:p>
            </p:txBody>
          </p:sp>
        </p:grpSp>
        <p:sp>
          <p:nvSpPr>
            <p:cNvPr id="110616" name="Line 27">
              <a:extLst>
                <a:ext uri="{FF2B5EF4-FFF2-40B4-BE49-F238E27FC236}">
                  <a16:creationId xmlns:a16="http://schemas.microsoft.com/office/drawing/2014/main" id="{11173288-9147-41E8-839B-FFEC7FBC869E}"/>
                </a:ext>
              </a:extLst>
            </p:cNvPr>
            <p:cNvSpPr>
              <a:spLocks noChangeShapeType="1"/>
            </p:cNvSpPr>
            <p:nvPr/>
          </p:nvSpPr>
          <p:spPr bwMode="auto">
            <a:xfrm>
              <a:off x="3137" y="387"/>
              <a:ext cx="1028" cy="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10617" name="Rectangle 28">
              <a:extLst>
                <a:ext uri="{FF2B5EF4-FFF2-40B4-BE49-F238E27FC236}">
                  <a16:creationId xmlns:a16="http://schemas.microsoft.com/office/drawing/2014/main" id="{80F5E37D-8279-4654-9357-88A3928C31F8}"/>
                </a:ext>
              </a:extLst>
            </p:cNvPr>
            <p:cNvSpPr>
              <a:spLocks/>
            </p:cNvSpPr>
            <p:nvPr/>
          </p:nvSpPr>
          <p:spPr bwMode="auto">
            <a:xfrm>
              <a:off x="4219" y="305"/>
              <a:ext cx="83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"abcdefghij"</a:t>
              </a:r>
            </a:p>
          </p:txBody>
        </p:sp>
      </p:grpSp>
      <p:grpSp>
        <p:nvGrpSpPr>
          <p:cNvPr id="66589" name="Group 29">
            <a:extLst>
              <a:ext uri="{FF2B5EF4-FFF2-40B4-BE49-F238E27FC236}">
                <a16:creationId xmlns:a16="http://schemas.microsoft.com/office/drawing/2014/main" id="{9F96F1F4-2A9B-4CA2-A4A7-6CBDE2E7BB62}"/>
              </a:ext>
            </a:extLst>
          </p:cNvPr>
          <p:cNvGrpSpPr>
            <a:grpSpLocks/>
          </p:cNvGrpSpPr>
          <p:nvPr/>
        </p:nvGrpSpPr>
        <p:grpSpPr bwMode="auto">
          <a:xfrm>
            <a:off x="3376837" y="2207420"/>
            <a:ext cx="6161087" cy="592137"/>
            <a:chOff x="0" y="7"/>
            <a:chExt cx="5095" cy="529"/>
          </a:xfrm>
        </p:grpSpPr>
        <p:sp>
          <p:nvSpPr>
            <p:cNvPr id="110612" name="Rectangle 30">
              <a:extLst>
                <a:ext uri="{FF2B5EF4-FFF2-40B4-BE49-F238E27FC236}">
                  <a16:creationId xmlns:a16="http://schemas.microsoft.com/office/drawing/2014/main" id="{895F40A6-30C4-4ECD-ADD7-6E7D4AB86235}"/>
                </a:ext>
              </a:extLst>
            </p:cNvPr>
            <p:cNvSpPr>
              <a:spLocks/>
            </p:cNvSpPr>
            <p:nvPr/>
          </p:nvSpPr>
          <p:spPr bwMode="auto">
            <a:xfrm>
              <a:off x="1102" y="7"/>
              <a:ext cx="1011"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(seq=127,"ef")</a:t>
              </a:r>
            </a:p>
          </p:txBody>
        </p:sp>
        <p:sp>
          <p:nvSpPr>
            <p:cNvPr id="110613" name="Line 31">
              <a:extLst>
                <a:ext uri="{FF2B5EF4-FFF2-40B4-BE49-F238E27FC236}">
                  <a16:creationId xmlns:a16="http://schemas.microsoft.com/office/drawing/2014/main" id="{0A8B3067-111C-4C15-86F9-9B393760CAF1}"/>
                </a:ext>
              </a:extLst>
            </p:cNvPr>
            <p:cNvSpPr>
              <a:spLocks noChangeShapeType="1"/>
            </p:cNvSpPr>
            <p:nvPr/>
          </p:nvSpPr>
          <p:spPr bwMode="auto">
            <a:xfrm>
              <a:off x="0" y="76"/>
              <a:ext cx="3129" cy="36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10614" name="Rectangle 32">
              <a:extLst>
                <a:ext uri="{FF2B5EF4-FFF2-40B4-BE49-F238E27FC236}">
                  <a16:creationId xmlns:a16="http://schemas.microsoft.com/office/drawing/2014/main" id="{01A82DBF-AE33-4BCF-9FC2-E86DABD51544}"/>
                </a:ext>
              </a:extLst>
            </p:cNvPr>
            <p:cNvSpPr>
              <a:spLocks/>
            </p:cNvSpPr>
            <p:nvPr/>
          </p:nvSpPr>
          <p:spPr bwMode="auto">
            <a:xfrm>
              <a:off x="3267" y="357"/>
              <a:ext cx="182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Out of sequence, in buffer</a:t>
              </a:r>
            </a:p>
          </p:txBody>
        </p:sp>
      </p:grpSp>
      <p:grpSp>
        <p:nvGrpSpPr>
          <p:cNvPr id="66593" name="Group 33">
            <a:extLst>
              <a:ext uri="{FF2B5EF4-FFF2-40B4-BE49-F238E27FC236}">
                <a16:creationId xmlns:a16="http://schemas.microsoft.com/office/drawing/2014/main" id="{35E96B74-CBAE-4A7B-88C8-BD2F226362F1}"/>
              </a:ext>
            </a:extLst>
          </p:cNvPr>
          <p:cNvGrpSpPr>
            <a:grpSpLocks/>
          </p:cNvGrpSpPr>
          <p:nvPr/>
        </p:nvGrpSpPr>
        <p:grpSpPr bwMode="auto">
          <a:xfrm>
            <a:off x="3359373" y="2826544"/>
            <a:ext cx="6178550" cy="673100"/>
            <a:chOff x="0" y="6"/>
            <a:chExt cx="5110" cy="604"/>
          </a:xfrm>
        </p:grpSpPr>
        <p:sp>
          <p:nvSpPr>
            <p:cNvPr id="110609" name="Rectangle 34">
              <a:extLst>
                <a:ext uri="{FF2B5EF4-FFF2-40B4-BE49-F238E27FC236}">
                  <a16:creationId xmlns:a16="http://schemas.microsoft.com/office/drawing/2014/main" id="{8F110522-B0A1-4876-81C9-CF2C265E744A}"/>
                </a:ext>
              </a:extLst>
            </p:cNvPr>
            <p:cNvSpPr>
              <a:spLocks/>
            </p:cNvSpPr>
            <p:nvPr/>
          </p:nvSpPr>
          <p:spPr bwMode="auto">
            <a:xfrm>
              <a:off x="1103" y="6"/>
              <a:ext cx="1055"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(seq=129,"gh")</a:t>
              </a:r>
            </a:p>
          </p:txBody>
        </p:sp>
        <p:sp>
          <p:nvSpPr>
            <p:cNvPr id="110610" name="Line 35">
              <a:extLst>
                <a:ext uri="{FF2B5EF4-FFF2-40B4-BE49-F238E27FC236}">
                  <a16:creationId xmlns:a16="http://schemas.microsoft.com/office/drawing/2014/main" id="{AC85D1C5-A13E-418C-81E8-78B9446EAC32}"/>
                </a:ext>
              </a:extLst>
            </p:cNvPr>
            <p:cNvSpPr>
              <a:spLocks noChangeShapeType="1"/>
            </p:cNvSpPr>
            <p:nvPr/>
          </p:nvSpPr>
          <p:spPr bwMode="auto">
            <a:xfrm>
              <a:off x="0" y="76"/>
              <a:ext cx="3129" cy="36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10611" name="Rectangle 36">
              <a:extLst>
                <a:ext uri="{FF2B5EF4-FFF2-40B4-BE49-F238E27FC236}">
                  <a16:creationId xmlns:a16="http://schemas.microsoft.com/office/drawing/2014/main" id="{29B99ACE-025D-4B19-9667-30FBE4772B93}"/>
                </a:ext>
              </a:extLst>
            </p:cNvPr>
            <p:cNvSpPr>
              <a:spLocks/>
            </p:cNvSpPr>
            <p:nvPr/>
          </p:nvSpPr>
          <p:spPr bwMode="auto">
            <a:xfrm>
              <a:off x="3282" y="431"/>
              <a:ext cx="182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Out of sequence, in buffer</a:t>
              </a:r>
            </a:p>
          </p:txBody>
        </p:sp>
      </p:grpSp>
      <p:grpSp>
        <p:nvGrpSpPr>
          <p:cNvPr id="66597" name="Group 37">
            <a:extLst>
              <a:ext uri="{FF2B5EF4-FFF2-40B4-BE49-F238E27FC236}">
                <a16:creationId xmlns:a16="http://schemas.microsoft.com/office/drawing/2014/main" id="{5DFF646E-DC8C-4DD3-BA38-AB151C935B63}"/>
              </a:ext>
            </a:extLst>
          </p:cNvPr>
          <p:cNvGrpSpPr>
            <a:grpSpLocks/>
          </p:cNvGrpSpPr>
          <p:nvPr/>
        </p:nvGrpSpPr>
        <p:grpSpPr bwMode="auto">
          <a:xfrm>
            <a:off x="3397473" y="3496470"/>
            <a:ext cx="6140450" cy="708025"/>
            <a:chOff x="0" y="7"/>
            <a:chExt cx="5079" cy="634"/>
          </a:xfrm>
        </p:grpSpPr>
        <p:sp>
          <p:nvSpPr>
            <p:cNvPr id="110606" name="Rectangle 38">
              <a:extLst>
                <a:ext uri="{FF2B5EF4-FFF2-40B4-BE49-F238E27FC236}">
                  <a16:creationId xmlns:a16="http://schemas.microsoft.com/office/drawing/2014/main" id="{B87307F4-8221-4359-8890-F421920C924D}"/>
                </a:ext>
              </a:extLst>
            </p:cNvPr>
            <p:cNvSpPr>
              <a:spLocks/>
            </p:cNvSpPr>
            <p:nvPr/>
          </p:nvSpPr>
          <p:spPr bwMode="auto">
            <a:xfrm>
              <a:off x="1107" y="7"/>
              <a:ext cx="949"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(seq=131,"ij")</a:t>
              </a:r>
            </a:p>
          </p:txBody>
        </p:sp>
        <p:sp>
          <p:nvSpPr>
            <p:cNvPr id="110607" name="Line 39">
              <a:extLst>
                <a:ext uri="{FF2B5EF4-FFF2-40B4-BE49-F238E27FC236}">
                  <a16:creationId xmlns:a16="http://schemas.microsoft.com/office/drawing/2014/main" id="{22DC1779-D08F-4CAE-83A8-BB3585DDD443}"/>
                </a:ext>
              </a:extLst>
            </p:cNvPr>
            <p:cNvSpPr>
              <a:spLocks noChangeShapeType="1"/>
            </p:cNvSpPr>
            <p:nvPr/>
          </p:nvSpPr>
          <p:spPr bwMode="auto">
            <a:xfrm>
              <a:off x="0" y="122"/>
              <a:ext cx="3129" cy="36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10608" name="Rectangle 40">
              <a:extLst>
                <a:ext uri="{FF2B5EF4-FFF2-40B4-BE49-F238E27FC236}">
                  <a16:creationId xmlns:a16="http://schemas.microsoft.com/office/drawing/2014/main" id="{D275D89B-2B63-49F7-B005-8792866872D4}"/>
                </a:ext>
              </a:extLst>
            </p:cNvPr>
            <p:cNvSpPr>
              <a:spLocks/>
            </p:cNvSpPr>
            <p:nvPr/>
          </p:nvSpPr>
          <p:spPr bwMode="auto">
            <a:xfrm>
              <a:off x="3251" y="462"/>
              <a:ext cx="1828" cy="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66925" algn="l"/>
                  <a:tab pos="274002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Out of sequence, in buffer</a:t>
              </a:r>
            </a:p>
          </p:txBody>
        </p:sp>
      </p:grpSp>
      <p:sp>
        <p:nvSpPr>
          <p:cNvPr id="2" name="TextBox 1">
            <a:extLst>
              <a:ext uri="{FF2B5EF4-FFF2-40B4-BE49-F238E27FC236}">
                <a16:creationId xmlns:a16="http://schemas.microsoft.com/office/drawing/2014/main" id="{B8A80536-5584-0650-FA73-F2A43837B50B}"/>
              </a:ext>
            </a:extLst>
          </p:cNvPr>
          <p:cNvSpPr txBox="1"/>
          <p:nvPr/>
        </p:nvSpPr>
        <p:spPr>
          <a:xfrm>
            <a:off x="1071563" y="5402089"/>
            <a:ext cx="9949262" cy="923330"/>
          </a:xfrm>
          <a:prstGeom prst="rect">
            <a:avLst/>
          </a:prstGeom>
          <a:noFill/>
        </p:spPr>
        <p:txBody>
          <a:bodyPr wrap="none" rtlCol="0">
            <a:spAutoFit/>
          </a:bodyPr>
          <a:lstStyle/>
          <a:p>
            <a:r>
              <a:rPr lang="en-BE"/>
              <a:t>The initital design used a duplicate ack threshold of 3 to cope with reordering. Modern implementations</a:t>
            </a:r>
            <a:br>
              <a:rPr lang="en-BE"/>
            </a:br>
            <a:r>
              <a:rPr lang="en-BE"/>
              <a:t>leverage selective acknowledgements and dynamically adjust the duplicate ack threshold based on</a:t>
            </a:r>
            <a:br>
              <a:rPr lang="en-BE"/>
            </a:br>
            <a:r>
              <a:rPr lang="en-BE"/>
              <a:t>observed reordering.</a:t>
            </a:r>
          </a:p>
        </p:txBody>
      </p:sp>
    </p:spTree>
    <p:extLst>
      <p:ext uri="{BB962C8B-B14F-4D97-AF65-F5344CB8AC3E}">
        <p14:creationId xmlns:p14="http://schemas.microsoft.com/office/powerpoint/2010/main" val="2340519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xfrm>
            <a:off x="3259150" y="0"/>
            <a:ext cx="7156214" cy="1207740"/>
          </a:xfrm>
          <a:ln/>
        </p:spPr>
        <p:txBody>
          <a:bodyPr/>
          <a:lstStyle/>
          <a:p>
            <a:pPr>
              <a:tabLst>
                <a:tab pos="692257" algn="l"/>
                <a:tab pos="1375159" algn="l"/>
                <a:tab pos="2067415" algn="l"/>
                <a:tab pos="2750317" algn="l"/>
                <a:tab pos="3442574" algn="l"/>
                <a:tab pos="4125476" algn="l"/>
                <a:tab pos="4817732" algn="l"/>
                <a:tab pos="5500634" algn="l"/>
                <a:tab pos="6192891" algn="l"/>
                <a:tab pos="6875793" algn="l"/>
                <a:tab pos="7521275" algn="l"/>
              </a:tabLst>
            </a:pPr>
            <a:r>
              <a:rPr lang="en-US"/>
              <a:t>Selective Acks</a:t>
            </a:r>
          </a:p>
        </p:txBody>
      </p:sp>
      <p:sp>
        <p:nvSpPr>
          <p:cNvPr id="38914" name="Line 2"/>
          <p:cNvSpPr>
            <a:spLocks noChangeShapeType="1"/>
          </p:cNvSpPr>
          <p:nvPr/>
        </p:nvSpPr>
        <p:spPr bwMode="auto">
          <a:xfrm>
            <a:off x="3856510" y="3381003"/>
            <a:ext cx="2928751" cy="308074"/>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8915" name="Rectangle 3"/>
          <p:cNvSpPr>
            <a:spLocks/>
          </p:cNvSpPr>
          <p:nvPr/>
        </p:nvSpPr>
        <p:spPr bwMode="auto">
          <a:xfrm>
            <a:off x="5660178" y="3277628"/>
            <a:ext cx="1478676"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48706" algn="l"/>
              </a:tabLst>
            </a:pPr>
            <a:r>
              <a:rPr lang="en-US" sz="1500">
                <a:latin typeface="Helvetica" charset="0"/>
                <a:ea typeface="ＭＳ Ｐゴシック" charset="0"/>
                <a:cs typeface="Helvetica" charset="0"/>
                <a:sym typeface="Helvetica" charset="0"/>
              </a:rPr>
              <a:t>(seq=123,"abcd")</a:t>
            </a:r>
          </a:p>
        </p:txBody>
      </p:sp>
      <p:sp>
        <p:nvSpPr>
          <p:cNvPr id="38916" name="Rectangle 4"/>
          <p:cNvSpPr>
            <a:spLocks/>
          </p:cNvSpPr>
          <p:nvPr/>
        </p:nvSpPr>
        <p:spPr bwMode="auto">
          <a:xfrm>
            <a:off x="5191170" y="3672766"/>
            <a:ext cx="1221977"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65804" algn="l"/>
              </a:tabLst>
            </a:pPr>
            <a:r>
              <a:rPr lang="en-US" sz="1500">
                <a:latin typeface="Helvetica" charset="0"/>
                <a:ea typeface="ＭＳ Ｐゴシック" charset="0"/>
                <a:cs typeface="Helvetica" charset="0"/>
                <a:sym typeface="Helvetica" charset="0"/>
              </a:rPr>
              <a:t>(seq=127,"ef")</a:t>
            </a:r>
          </a:p>
        </p:txBody>
      </p:sp>
      <p:sp>
        <p:nvSpPr>
          <p:cNvPr id="38917" name="Line 5"/>
          <p:cNvSpPr>
            <a:spLocks noChangeShapeType="1"/>
          </p:cNvSpPr>
          <p:nvPr/>
        </p:nvSpPr>
        <p:spPr bwMode="auto">
          <a:xfrm flipH="1">
            <a:off x="3843209" y="3067349"/>
            <a:ext cx="7255" cy="363661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8918" name="Line 6"/>
          <p:cNvSpPr>
            <a:spLocks noChangeShapeType="1"/>
          </p:cNvSpPr>
          <p:nvPr/>
        </p:nvSpPr>
        <p:spPr bwMode="auto">
          <a:xfrm>
            <a:off x="3856510" y="3751586"/>
            <a:ext cx="3784885" cy="40741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8919" name="Oval 7"/>
          <p:cNvSpPr>
            <a:spLocks/>
          </p:cNvSpPr>
          <p:nvPr/>
        </p:nvSpPr>
        <p:spPr bwMode="auto">
          <a:xfrm>
            <a:off x="6652245" y="3577457"/>
            <a:ext cx="241846" cy="223242"/>
          </a:xfrm>
          <a:prstGeom prst="ellipse">
            <a:avLst/>
          </a:prstGeom>
          <a:blipFill dpi="0" rotWithShape="0">
            <a:blip r:embed="rId3"/>
            <a:srcRect/>
            <a:tile tx="0" ty="0" sx="100000" sy="100000" flip="none" algn="tl"/>
          </a:blipFill>
          <a:ln w="25400">
            <a:solidFill>
              <a:schemeClr val="tx1"/>
            </a:solidFill>
            <a:prstDash val="solid"/>
            <a:round/>
            <a:headEnd type="none" w="med" len="med"/>
            <a:tailEnd type="none" w="med" len="med"/>
          </a:ln>
        </p:spPr>
        <p:txBody>
          <a:bodyPr lIns="0" tIns="0" rIns="0" bIns="0"/>
          <a:lstStyle/>
          <a:p>
            <a:endParaRPr lang="en-GB"/>
          </a:p>
        </p:txBody>
      </p:sp>
      <p:sp>
        <p:nvSpPr>
          <p:cNvPr id="38920" name="Line 8"/>
          <p:cNvSpPr>
            <a:spLocks noChangeShapeType="1"/>
          </p:cNvSpPr>
          <p:nvPr/>
        </p:nvSpPr>
        <p:spPr bwMode="auto">
          <a:xfrm>
            <a:off x="7675253" y="3053954"/>
            <a:ext cx="4837" cy="367903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8921" name="Line 9"/>
          <p:cNvSpPr>
            <a:spLocks noChangeShapeType="1"/>
          </p:cNvSpPr>
          <p:nvPr/>
        </p:nvSpPr>
        <p:spPr bwMode="auto">
          <a:xfrm flipH="1">
            <a:off x="3861347" y="3201294"/>
            <a:ext cx="3772793" cy="9711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8922" name="Rectangle 10"/>
          <p:cNvSpPr>
            <a:spLocks/>
          </p:cNvSpPr>
          <p:nvPr/>
        </p:nvSpPr>
        <p:spPr bwMode="auto">
          <a:xfrm>
            <a:off x="4496914" y="3016434"/>
            <a:ext cx="860737"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65804" algn="l"/>
              </a:tabLst>
            </a:pPr>
            <a:r>
              <a:rPr lang="en-US" sz="1500">
                <a:latin typeface="Helvetica" charset="0"/>
                <a:ea typeface="ＭＳ Ｐゴシック" charset="0"/>
                <a:cs typeface="Helvetica" charset="0"/>
                <a:sym typeface="Helvetica" charset="0"/>
              </a:rPr>
              <a:t>(ack=123)</a:t>
            </a:r>
          </a:p>
        </p:txBody>
      </p:sp>
      <p:sp>
        <p:nvSpPr>
          <p:cNvPr id="38923" name="Line 11"/>
          <p:cNvSpPr>
            <a:spLocks noChangeShapeType="1"/>
          </p:cNvSpPr>
          <p:nvPr/>
        </p:nvSpPr>
        <p:spPr bwMode="auto">
          <a:xfrm flipH="1">
            <a:off x="3861347" y="4208116"/>
            <a:ext cx="3772793" cy="9711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8924" name="Rectangle 12"/>
          <p:cNvSpPr>
            <a:spLocks/>
          </p:cNvSpPr>
          <p:nvPr/>
        </p:nvSpPr>
        <p:spPr bwMode="auto">
          <a:xfrm>
            <a:off x="5174679" y="4291147"/>
            <a:ext cx="1275514"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65804" algn="l"/>
              </a:tabLst>
            </a:pPr>
            <a:r>
              <a:rPr lang="en-US" sz="1500">
                <a:latin typeface="Helvetica" charset="0"/>
                <a:ea typeface="ＭＳ Ｐゴシック" charset="0"/>
                <a:cs typeface="Helvetica" charset="0"/>
                <a:sym typeface="Helvetica" charset="0"/>
              </a:rPr>
              <a:t>(seq=129,"gh")</a:t>
            </a:r>
          </a:p>
        </p:txBody>
      </p:sp>
      <p:sp>
        <p:nvSpPr>
          <p:cNvPr id="38925" name="Line 13"/>
          <p:cNvSpPr>
            <a:spLocks noChangeShapeType="1"/>
          </p:cNvSpPr>
          <p:nvPr/>
        </p:nvSpPr>
        <p:spPr bwMode="auto">
          <a:xfrm>
            <a:off x="3839581" y="4369967"/>
            <a:ext cx="3784885" cy="40741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8926" name="Rectangle 14"/>
          <p:cNvSpPr>
            <a:spLocks/>
          </p:cNvSpPr>
          <p:nvPr/>
        </p:nvSpPr>
        <p:spPr bwMode="auto">
          <a:xfrm>
            <a:off x="5215948" y="4961990"/>
            <a:ext cx="1147024"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65804" algn="l"/>
              </a:tabLst>
            </a:pPr>
            <a:r>
              <a:rPr lang="en-US" sz="1500">
                <a:latin typeface="Helvetica" charset="0"/>
                <a:ea typeface="ＭＳ Ｐゴシック" charset="0"/>
                <a:cs typeface="Helvetica" charset="0"/>
                <a:sym typeface="Helvetica" charset="0"/>
              </a:rPr>
              <a:t>(seq=131,"ij")</a:t>
            </a:r>
          </a:p>
        </p:txBody>
      </p:sp>
      <p:sp>
        <p:nvSpPr>
          <p:cNvPr id="38927" name="Line 15"/>
          <p:cNvSpPr>
            <a:spLocks noChangeShapeType="1"/>
          </p:cNvSpPr>
          <p:nvPr/>
        </p:nvSpPr>
        <p:spPr bwMode="auto">
          <a:xfrm>
            <a:off x="3881904" y="5089923"/>
            <a:ext cx="3784885" cy="40741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8928" name="Rectangle 16"/>
          <p:cNvSpPr>
            <a:spLocks/>
          </p:cNvSpPr>
          <p:nvPr/>
        </p:nvSpPr>
        <p:spPr bwMode="auto">
          <a:xfrm>
            <a:off x="4076537" y="4018792"/>
            <a:ext cx="2069095"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Lst>
            </a:pPr>
            <a:r>
              <a:rPr lang="en-US" sz="1500">
                <a:latin typeface="Helvetica" charset="0"/>
                <a:ea typeface="ＭＳ Ｐゴシック" charset="0"/>
                <a:cs typeface="Helvetica" charset="0"/>
                <a:sym typeface="Helvetica" charset="0"/>
              </a:rPr>
              <a:t>(ack=123,sack:127-128)</a:t>
            </a:r>
          </a:p>
        </p:txBody>
      </p:sp>
      <p:sp>
        <p:nvSpPr>
          <p:cNvPr id="38929" name="Line 17"/>
          <p:cNvSpPr>
            <a:spLocks noChangeShapeType="1"/>
          </p:cNvSpPr>
          <p:nvPr/>
        </p:nvSpPr>
        <p:spPr bwMode="auto">
          <a:xfrm flipH="1">
            <a:off x="3858928" y="4864448"/>
            <a:ext cx="3772793" cy="9822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8930" name="Rectangle 18"/>
          <p:cNvSpPr>
            <a:spLocks/>
          </p:cNvSpPr>
          <p:nvPr/>
        </p:nvSpPr>
        <p:spPr bwMode="auto">
          <a:xfrm>
            <a:off x="4193970" y="4663962"/>
            <a:ext cx="2165557"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Lst>
            </a:pPr>
            <a:r>
              <a:rPr lang="en-US" sz="1500">
                <a:latin typeface="Helvetica" charset="0"/>
                <a:ea typeface="ＭＳ Ｐゴシック" charset="0"/>
                <a:cs typeface="Helvetica" charset="0"/>
                <a:sym typeface="Helvetica" charset="0"/>
              </a:rPr>
              <a:t>(ack=123, </a:t>
            </a:r>
            <a:r>
              <a:rPr lang="en-US" sz="1500" b="1">
                <a:solidFill>
                  <a:srgbClr val="003DCC"/>
                </a:solidFill>
                <a:latin typeface="Helvetica" charset="0"/>
                <a:ea typeface="ＭＳ Ｐゴシック" charset="0"/>
                <a:cs typeface="Helvetica" charset="0"/>
                <a:sym typeface="Helvetica" charset="0"/>
              </a:rPr>
              <a:t>sack:127-130</a:t>
            </a:r>
            <a:r>
              <a:rPr lang="en-US" sz="1500">
                <a:latin typeface="Helvetica" charset="0"/>
                <a:ea typeface="ＭＳ Ｐゴシック" charset="0"/>
                <a:cs typeface="Helvetica" charset="0"/>
                <a:sym typeface="Helvetica" charset="0"/>
              </a:rPr>
              <a:t>)</a:t>
            </a:r>
          </a:p>
        </p:txBody>
      </p:sp>
      <p:sp>
        <p:nvSpPr>
          <p:cNvPr id="38931" name="Line 19"/>
          <p:cNvSpPr>
            <a:spLocks noChangeShapeType="1"/>
          </p:cNvSpPr>
          <p:nvPr/>
        </p:nvSpPr>
        <p:spPr bwMode="auto">
          <a:xfrm flipH="1">
            <a:off x="3858928" y="5600031"/>
            <a:ext cx="3772793" cy="9822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8932" name="Rectangle 20"/>
          <p:cNvSpPr>
            <a:spLocks/>
          </p:cNvSpPr>
          <p:nvPr/>
        </p:nvSpPr>
        <p:spPr bwMode="auto">
          <a:xfrm>
            <a:off x="4193970" y="5400661"/>
            <a:ext cx="2165557"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Lst>
            </a:pPr>
            <a:r>
              <a:rPr lang="en-US" sz="1500">
                <a:latin typeface="Helvetica" charset="0"/>
                <a:ea typeface="ＭＳ Ｐゴシック" charset="0"/>
                <a:cs typeface="Helvetica" charset="0"/>
                <a:sym typeface="Helvetica" charset="0"/>
              </a:rPr>
              <a:t>(ack=123, </a:t>
            </a:r>
            <a:r>
              <a:rPr lang="en-US" sz="1500" b="1">
                <a:solidFill>
                  <a:srgbClr val="003DCC"/>
                </a:solidFill>
                <a:latin typeface="Helvetica" charset="0"/>
                <a:ea typeface="ＭＳ Ｐゴシック" charset="0"/>
                <a:cs typeface="Helvetica" charset="0"/>
                <a:sym typeface="Helvetica" charset="0"/>
              </a:rPr>
              <a:t>sack:127-132</a:t>
            </a:r>
            <a:r>
              <a:rPr lang="en-US" sz="1500">
                <a:latin typeface="Helvetica" charset="0"/>
                <a:ea typeface="ＭＳ Ｐゴシック" charset="0"/>
                <a:cs typeface="Helvetica" charset="0"/>
                <a:sym typeface="Helvetica" charset="0"/>
              </a:rPr>
              <a:t>)</a:t>
            </a:r>
          </a:p>
        </p:txBody>
      </p:sp>
      <p:sp>
        <p:nvSpPr>
          <p:cNvPr id="38933" name="Line 21"/>
          <p:cNvSpPr>
            <a:spLocks noChangeShapeType="1"/>
          </p:cNvSpPr>
          <p:nvPr/>
        </p:nvSpPr>
        <p:spPr bwMode="auto">
          <a:xfrm>
            <a:off x="6792516" y="3687962"/>
            <a:ext cx="1633668" cy="1117"/>
          </a:xfrm>
          <a:prstGeom prst="line">
            <a:avLst/>
          </a:prstGeom>
          <a:noFill/>
          <a:ln w="12700">
            <a:solidFill>
              <a:schemeClr val="tx1"/>
            </a:solidFill>
            <a:prstDash val="sysDashDotDot"/>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8934" name="Rectangle 22"/>
          <p:cNvSpPr>
            <a:spLocks/>
          </p:cNvSpPr>
          <p:nvPr/>
        </p:nvSpPr>
        <p:spPr bwMode="auto">
          <a:xfrm>
            <a:off x="8534606" y="3573424"/>
            <a:ext cx="363587"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65804" algn="l"/>
              </a:tabLst>
            </a:pPr>
            <a:r>
              <a:rPr lang="en-US" sz="1500">
                <a:latin typeface="Helvetica" charset="0"/>
                <a:ea typeface="ＭＳ Ｐゴシック" charset="0"/>
                <a:cs typeface="Helvetica" charset="0"/>
                <a:sym typeface="Helvetica" charset="0"/>
              </a:rPr>
              <a:t>Lost</a:t>
            </a:r>
          </a:p>
        </p:txBody>
      </p:sp>
      <p:sp>
        <p:nvSpPr>
          <p:cNvPr id="38935" name="Line 23"/>
          <p:cNvSpPr>
            <a:spLocks noChangeShapeType="1"/>
          </p:cNvSpPr>
          <p:nvPr/>
        </p:nvSpPr>
        <p:spPr bwMode="auto">
          <a:xfrm>
            <a:off x="3867393" y="5749603"/>
            <a:ext cx="3753445" cy="33821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8936" name="Rectangle 24"/>
          <p:cNvSpPr>
            <a:spLocks/>
          </p:cNvSpPr>
          <p:nvPr/>
        </p:nvSpPr>
        <p:spPr bwMode="auto">
          <a:xfrm>
            <a:off x="6037458" y="5728827"/>
            <a:ext cx="1478676"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48706" algn="l"/>
              </a:tabLst>
            </a:pPr>
            <a:r>
              <a:rPr lang="en-US" sz="1500">
                <a:latin typeface="Helvetica" charset="0"/>
                <a:ea typeface="ＭＳ Ｐゴシック" charset="0"/>
                <a:cs typeface="Helvetica" charset="0"/>
                <a:sym typeface="Helvetica" charset="0"/>
              </a:rPr>
              <a:t>(seq=123,"abcd")</a:t>
            </a:r>
          </a:p>
        </p:txBody>
      </p:sp>
      <p:sp>
        <p:nvSpPr>
          <p:cNvPr id="38937" name="Line 25"/>
          <p:cNvSpPr>
            <a:spLocks noChangeShapeType="1"/>
          </p:cNvSpPr>
          <p:nvPr/>
        </p:nvSpPr>
        <p:spPr bwMode="auto">
          <a:xfrm flipH="1">
            <a:off x="3886741" y="6124651"/>
            <a:ext cx="3772793" cy="9822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8938" name="Rectangle 26"/>
          <p:cNvSpPr>
            <a:spLocks/>
          </p:cNvSpPr>
          <p:nvPr/>
        </p:nvSpPr>
        <p:spPr bwMode="auto">
          <a:xfrm>
            <a:off x="4114193" y="5936442"/>
            <a:ext cx="860737"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65804" algn="l"/>
              </a:tabLst>
            </a:pPr>
            <a:r>
              <a:rPr lang="en-US" sz="1500">
                <a:latin typeface="Helvetica" charset="0"/>
                <a:ea typeface="ＭＳ Ｐゴシック" charset="0"/>
                <a:cs typeface="Helvetica" charset="0"/>
                <a:sym typeface="Helvetica" charset="0"/>
              </a:rPr>
              <a:t>(ack=133)</a:t>
            </a:r>
          </a:p>
        </p:txBody>
      </p:sp>
      <p:sp>
        <p:nvSpPr>
          <p:cNvPr id="38939" name="Line 27"/>
          <p:cNvSpPr>
            <a:spLocks noChangeShapeType="1"/>
          </p:cNvSpPr>
          <p:nvPr/>
        </p:nvSpPr>
        <p:spPr bwMode="auto">
          <a:xfrm>
            <a:off x="7661952" y="6153672"/>
            <a:ext cx="1243087" cy="1116"/>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38940" name="Rectangle 28"/>
          <p:cNvSpPr>
            <a:spLocks/>
          </p:cNvSpPr>
          <p:nvPr/>
        </p:nvSpPr>
        <p:spPr bwMode="auto">
          <a:xfrm>
            <a:off x="8970831" y="6062574"/>
            <a:ext cx="1013555"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65804" algn="l"/>
              </a:tabLst>
            </a:pPr>
            <a:r>
              <a:rPr lang="en-US" sz="1500">
                <a:latin typeface="Helvetica" charset="0"/>
                <a:ea typeface="ＭＳ Ｐゴシック" charset="0"/>
                <a:cs typeface="Helvetica" charset="0"/>
                <a:sym typeface="Helvetica" charset="0"/>
              </a:rPr>
              <a:t>"abcdefghij"</a:t>
            </a:r>
          </a:p>
        </p:txBody>
      </p:sp>
      <p:sp>
        <p:nvSpPr>
          <p:cNvPr id="38941" name="Rectangle 29"/>
          <p:cNvSpPr>
            <a:spLocks/>
          </p:cNvSpPr>
          <p:nvPr/>
        </p:nvSpPr>
        <p:spPr bwMode="auto">
          <a:xfrm>
            <a:off x="1652766" y="5678757"/>
            <a:ext cx="1849966" cy="393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48706" algn="l"/>
              </a:tabLst>
            </a:pPr>
            <a:r>
              <a:rPr lang="en-US" sz="1500">
                <a:latin typeface="Helvetica" charset="0"/>
                <a:ea typeface="ＭＳ Ｐゴシック" charset="0"/>
                <a:cs typeface="Helvetica" charset="0"/>
                <a:sym typeface="Helvetica" charset="0"/>
              </a:rPr>
              <a:t>only 123-126 must be</a:t>
            </a:r>
            <a:br>
              <a:rPr lang="en-US" sz="1500">
                <a:latin typeface="Helvetica" charset="0"/>
                <a:ea typeface="ＭＳ Ｐゴシック" charset="0"/>
                <a:cs typeface="Helvetica" charset="0"/>
                <a:sym typeface="Helvetica" charset="0"/>
              </a:rPr>
            </a:br>
            <a:r>
              <a:rPr lang="en-US" sz="1500">
                <a:latin typeface="Helvetica" charset="0"/>
                <a:ea typeface="ＭＳ Ｐゴシック" charset="0"/>
                <a:cs typeface="Helvetica" charset="0"/>
                <a:sym typeface="Helvetica" charset="0"/>
              </a:rPr>
              <a:t>retransmitted</a:t>
            </a:r>
          </a:p>
        </p:txBody>
      </p:sp>
      <p:sp>
        <p:nvSpPr>
          <p:cNvPr id="38942" name="Rectangle 30"/>
          <p:cNvSpPr>
            <a:spLocks/>
          </p:cNvSpPr>
          <p:nvPr/>
        </p:nvSpPr>
        <p:spPr bwMode="auto">
          <a:xfrm>
            <a:off x="1665387" y="1161977"/>
            <a:ext cx="9228832" cy="18484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1309675" lvl="2" indent="-420967">
              <a:spcBef>
                <a:spcPts val="1768"/>
              </a:spcBef>
              <a:buSzPct val="171000"/>
              <a:buFont typeface="Gill Sans" charset="0"/>
              <a:buChar char="•"/>
              <a:tabLst>
                <a:tab pos="692257" algn="l"/>
                <a:tab pos="1375159" algn="l"/>
                <a:tab pos="2067415" algn="l"/>
                <a:tab pos="2750317" algn="l"/>
                <a:tab pos="3442574" algn="l"/>
                <a:tab pos="4125476" algn="l"/>
                <a:tab pos="4817732" algn="l"/>
                <a:tab pos="5500634" algn="l"/>
                <a:tab pos="6192891" algn="l"/>
                <a:tab pos="6875793" algn="l"/>
                <a:tab pos="7568049" algn="l"/>
                <a:tab pos="8260306" algn="l"/>
                <a:tab pos="8887079" algn="l"/>
                <a:tab pos="692257" algn="l"/>
                <a:tab pos="1375159" algn="l"/>
                <a:tab pos="2067415" algn="l"/>
                <a:tab pos="2750317" algn="l"/>
                <a:tab pos="3442574" algn="l"/>
                <a:tab pos="4125476" algn="l"/>
                <a:tab pos="4817732" algn="l"/>
                <a:tab pos="5500634" algn="l"/>
                <a:tab pos="6192891" algn="l"/>
                <a:tab pos="6875793" algn="l"/>
                <a:tab pos="7568049" algn="l"/>
                <a:tab pos="8260306" algn="l"/>
                <a:tab pos="8887079" algn="l"/>
              </a:tabLst>
            </a:pPr>
            <a:r>
              <a:rPr lang="en-US">
                <a:ea typeface="ＭＳ Ｐゴシック" charset="0"/>
                <a:cs typeface="Gill Sans" charset="0"/>
              </a:rPr>
              <a:t>Receiver reports SACK blocks</a:t>
            </a:r>
          </a:p>
          <a:p>
            <a:pPr marL="1309675" lvl="2" indent="-420967">
              <a:spcBef>
                <a:spcPts val="1768"/>
              </a:spcBef>
              <a:buSzPct val="171000"/>
              <a:buFont typeface="Gill Sans" charset="0"/>
              <a:buChar char="•"/>
              <a:tabLst>
                <a:tab pos="692257" algn="l"/>
                <a:tab pos="1375159" algn="l"/>
                <a:tab pos="2067415" algn="l"/>
                <a:tab pos="2750317" algn="l"/>
                <a:tab pos="3442574" algn="l"/>
                <a:tab pos="4125476" algn="l"/>
                <a:tab pos="4817732" algn="l"/>
                <a:tab pos="5500634" algn="l"/>
                <a:tab pos="6192891" algn="l"/>
                <a:tab pos="6875793" algn="l"/>
                <a:tab pos="7568049" algn="l"/>
                <a:tab pos="8260306" algn="l"/>
                <a:tab pos="8887079" algn="l"/>
                <a:tab pos="692257" algn="l"/>
                <a:tab pos="1375159" algn="l"/>
                <a:tab pos="2067415" algn="l"/>
                <a:tab pos="2750317" algn="l"/>
                <a:tab pos="3442574" algn="l"/>
                <a:tab pos="4125476" algn="l"/>
                <a:tab pos="4817732" algn="l"/>
                <a:tab pos="5500634" algn="l"/>
                <a:tab pos="6192891" algn="l"/>
                <a:tab pos="6875793" algn="l"/>
                <a:tab pos="7568049" algn="l"/>
                <a:tab pos="8260306" algn="l"/>
                <a:tab pos="8887079" algn="l"/>
              </a:tabLst>
            </a:pPr>
            <a:r>
              <a:rPr lang="en-US">
                <a:ea typeface="ＭＳ Ｐゴシック" charset="0"/>
                <a:cs typeface="Gill Sans" charset="0"/>
              </a:rPr>
              <a:t>Negotiated during establishment</a:t>
            </a:r>
          </a:p>
        </p:txBody>
      </p:sp>
      <p:sp>
        <p:nvSpPr>
          <p:cNvPr id="32" name="Bulle ronde 31"/>
          <p:cNvSpPr/>
          <p:nvPr/>
        </p:nvSpPr>
        <p:spPr>
          <a:xfrm>
            <a:off x="6825562" y="1758189"/>
            <a:ext cx="4223438" cy="1265766"/>
          </a:xfrm>
          <a:prstGeom prst="wedgeEllipseCallout">
            <a:avLst>
              <a:gd name="adj1" fmla="val -27628"/>
              <a:gd name="adj2" fmla="val 191979"/>
            </a:avLst>
          </a:prstGeom>
          <a:ln>
            <a:solidFill>
              <a:srgbClr val="FF0000"/>
            </a:solidFill>
          </a:ln>
        </p:spPr>
        <p:style>
          <a:lnRef idx="2">
            <a:schemeClr val="dk1"/>
          </a:lnRef>
          <a:fillRef idx="1">
            <a:schemeClr val="lt1"/>
          </a:fillRef>
          <a:effectRef idx="0">
            <a:schemeClr val="dk1"/>
          </a:effectRef>
          <a:fontRef idx="minor">
            <a:schemeClr val="dk1"/>
          </a:fontRef>
        </p:style>
        <p:txBody>
          <a:bodyPr lIns="67355" tIns="33677" rIns="67355" bIns="33677" rtlCol="0" anchor="ctr"/>
          <a:lstStyle/>
          <a:p>
            <a:pPr algn="ctr"/>
            <a:r>
              <a:rPr lang="fr-FR" sz="2100">
                <a:solidFill>
                  <a:schemeClr val="tx1"/>
                </a:solidFill>
                <a:cs typeface="Courier"/>
              </a:rPr>
              <a:t>How </a:t>
            </a:r>
            <a:r>
              <a:rPr lang="fr-FR" sz="2100" err="1">
                <a:solidFill>
                  <a:schemeClr val="tx1"/>
                </a:solidFill>
                <a:cs typeface="Courier"/>
              </a:rPr>
              <a:t>many</a:t>
            </a:r>
            <a:r>
              <a:rPr lang="fr-FR" sz="2100">
                <a:solidFill>
                  <a:schemeClr val="tx1"/>
                </a:solidFill>
                <a:cs typeface="Courier"/>
              </a:rPr>
              <a:t> SACK blocks</a:t>
            </a:r>
          </a:p>
          <a:p>
            <a:pPr algn="ctr"/>
            <a:r>
              <a:rPr lang="fr-FR" sz="2100">
                <a:solidFill>
                  <a:schemeClr val="tx1"/>
                </a:solidFill>
                <a:cs typeface="Courier"/>
              </a:rPr>
              <a:t>in one TCP segment ?</a:t>
            </a:r>
          </a:p>
        </p:txBody>
      </p:sp>
    </p:spTree>
    <p:extLst>
      <p:ext uri="{BB962C8B-B14F-4D97-AF65-F5344CB8AC3E}">
        <p14:creationId xmlns:p14="http://schemas.microsoft.com/office/powerpoint/2010/main" val="178121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C3ED8-BD1C-6FB6-3875-6F3B1961015D}"/>
              </a:ext>
            </a:extLst>
          </p:cNvPr>
          <p:cNvSpPr>
            <a:spLocks noGrp="1"/>
          </p:cNvSpPr>
          <p:nvPr>
            <p:ph type="title"/>
          </p:nvPr>
        </p:nvSpPr>
        <p:spPr/>
        <p:txBody>
          <a:bodyPr/>
          <a:lstStyle/>
          <a:p>
            <a:r>
              <a:rPr lang="en-BE"/>
              <a:t>RACK a</a:t>
            </a:r>
            <a:r>
              <a:rPr lang="en-GB" err="1"/>
              <a:t>nd</a:t>
            </a:r>
            <a:r>
              <a:rPr lang="en-BE"/>
              <a:t> Tail Loss Probe</a:t>
            </a:r>
          </a:p>
        </p:txBody>
      </p:sp>
      <p:sp>
        <p:nvSpPr>
          <p:cNvPr id="3" name="Content Placeholder 2">
            <a:extLst>
              <a:ext uri="{FF2B5EF4-FFF2-40B4-BE49-F238E27FC236}">
                <a16:creationId xmlns:a16="http://schemas.microsoft.com/office/drawing/2014/main" id="{2DA8F8E3-42B4-47E3-E37F-090ECA984F3A}"/>
              </a:ext>
            </a:extLst>
          </p:cNvPr>
          <p:cNvSpPr>
            <a:spLocks noGrp="1"/>
          </p:cNvSpPr>
          <p:nvPr>
            <p:ph idx="1"/>
          </p:nvPr>
        </p:nvSpPr>
        <p:spPr>
          <a:xfrm>
            <a:off x="883495" y="1537646"/>
            <a:ext cx="10515600" cy="4351338"/>
          </a:xfrm>
        </p:spPr>
        <p:txBody>
          <a:bodyPr/>
          <a:lstStyle/>
          <a:p>
            <a:r>
              <a:rPr lang="en-BE"/>
              <a:t>Problem</a:t>
            </a:r>
          </a:p>
          <a:p>
            <a:pPr lvl="1"/>
            <a:r>
              <a:rPr lang="en-BE"/>
              <a:t>The loss of the last segment of a block of data may have a large impact on the performance</a:t>
            </a:r>
          </a:p>
        </p:txBody>
      </p:sp>
      <p:sp>
        <p:nvSpPr>
          <p:cNvPr id="4" name="Line 2">
            <a:extLst>
              <a:ext uri="{FF2B5EF4-FFF2-40B4-BE49-F238E27FC236}">
                <a16:creationId xmlns:a16="http://schemas.microsoft.com/office/drawing/2014/main" id="{03137862-A551-664D-BD83-A79783CD87D6}"/>
              </a:ext>
            </a:extLst>
          </p:cNvPr>
          <p:cNvSpPr>
            <a:spLocks noChangeShapeType="1"/>
          </p:cNvSpPr>
          <p:nvPr/>
        </p:nvSpPr>
        <p:spPr bwMode="auto">
          <a:xfrm>
            <a:off x="4860739" y="3429000"/>
            <a:ext cx="3175" cy="22733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5" name="Line 3">
            <a:extLst>
              <a:ext uri="{FF2B5EF4-FFF2-40B4-BE49-F238E27FC236}">
                <a16:creationId xmlns:a16="http://schemas.microsoft.com/office/drawing/2014/main" id="{34D839B8-4384-8F5D-497D-762734C0D7C9}"/>
              </a:ext>
            </a:extLst>
          </p:cNvPr>
          <p:cNvSpPr>
            <a:spLocks noChangeShapeType="1"/>
          </p:cNvSpPr>
          <p:nvPr/>
        </p:nvSpPr>
        <p:spPr bwMode="auto">
          <a:xfrm>
            <a:off x="7756338" y="3457575"/>
            <a:ext cx="1588" cy="217011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grpSp>
        <p:nvGrpSpPr>
          <p:cNvPr id="6" name="Group 4">
            <a:extLst>
              <a:ext uri="{FF2B5EF4-FFF2-40B4-BE49-F238E27FC236}">
                <a16:creationId xmlns:a16="http://schemas.microsoft.com/office/drawing/2014/main" id="{4017EDD4-DEC6-E803-EB72-420DB3157CD7}"/>
              </a:ext>
            </a:extLst>
          </p:cNvPr>
          <p:cNvGrpSpPr>
            <a:grpSpLocks/>
          </p:cNvGrpSpPr>
          <p:nvPr/>
        </p:nvGrpSpPr>
        <p:grpSpPr bwMode="auto">
          <a:xfrm>
            <a:off x="1627002" y="3379318"/>
            <a:ext cx="3221037" cy="198908"/>
            <a:chOff x="8" y="7"/>
            <a:chExt cx="2662" cy="178"/>
          </a:xfrm>
        </p:grpSpPr>
        <p:sp>
          <p:nvSpPr>
            <p:cNvPr id="7" name="Line 5">
              <a:extLst>
                <a:ext uri="{FF2B5EF4-FFF2-40B4-BE49-F238E27FC236}">
                  <a16:creationId xmlns:a16="http://schemas.microsoft.com/office/drawing/2014/main" id="{BCB4E07E-A751-9D70-FEDB-552F79014F42}"/>
                </a:ext>
              </a:extLst>
            </p:cNvPr>
            <p:cNvSpPr>
              <a:spLocks noChangeShapeType="1"/>
            </p:cNvSpPr>
            <p:nvPr/>
          </p:nvSpPr>
          <p:spPr bwMode="auto">
            <a:xfrm>
              <a:off x="1465" y="118"/>
              <a:ext cx="1205" cy="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8" name="Rectangle 6">
              <a:extLst>
                <a:ext uri="{FF2B5EF4-FFF2-40B4-BE49-F238E27FC236}">
                  <a16:creationId xmlns:a16="http://schemas.microsoft.com/office/drawing/2014/main" id="{D08F6843-688F-73F3-1E13-71CCAFAC9311}"/>
                </a:ext>
              </a:extLst>
            </p:cNvPr>
            <p:cNvSpPr>
              <a:spLocks/>
            </p:cNvSpPr>
            <p:nvPr/>
          </p:nvSpPr>
          <p:spPr bwMode="auto">
            <a:xfrm>
              <a:off x="8" y="7"/>
              <a:ext cx="2071" cy="178"/>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err="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DATA.req</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(”GET /</a:t>
              </a:r>
              <a:r>
                <a:rPr lang="en-US" altLang="fr-FR" sz="1500" err="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index.html</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t>
              </a:r>
            </a:p>
          </p:txBody>
        </p:sp>
      </p:grpSp>
      <p:grpSp>
        <p:nvGrpSpPr>
          <p:cNvPr id="9" name="Group 7">
            <a:extLst>
              <a:ext uri="{FF2B5EF4-FFF2-40B4-BE49-F238E27FC236}">
                <a16:creationId xmlns:a16="http://schemas.microsoft.com/office/drawing/2014/main" id="{D4FDDFCF-4AB2-3FA5-0839-50997F8D7421}"/>
              </a:ext>
            </a:extLst>
          </p:cNvPr>
          <p:cNvGrpSpPr>
            <a:grpSpLocks/>
          </p:cNvGrpSpPr>
          <p:nvPr/>
        </p:nvGrpSpPr>
        <p:grpSpPr bwMode="auto">
          <a:xfrm>
            <a:off x="4860739" y="3413125"/>
            <a:ext cx="4621227" cy="533400"/>
            <a:chOff x="0" y="6"/>
            <a:chExt cx="3820" cy="479"/>
          </a:xfrm>
        </p:grpSpPr>
        <p:sp>
          <p:nvSpPr>
            <p:cNvPr id="10" name="Line 8">
              <a:extLst>
                <a:ext uri="{FF2B5EF4-FFF2-40B4-BE49-F238E27FC236}">
                  <a16:creationId xmlns:a16="http://schemas.microsoft.com/office/drawing/2014/main" id="{1A6311A3-A774-5AE4-0C1D-E69EE39EBF1A}"/>
                </a:ext>
              </a:extLst>
            </p:cNvPr>
            <p:cNvSpPr>
              <a:spLocks noChangeShapeType="1"/>
            </p:cNvSpPr>
            <p:nvPr/>
          </p:nvSpPr>
          <p:spPr bwMode="auto">
            <a:xfrm>
              <a:off x="0" y="119"/>
              <a:ext cx="2389" cy="36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1" name="Rectangle 9">
              <a:extLst>
                <a:ext uri="{FF2B5EF4-FFF2-40B4-BE49-F238E27FC236}">
                  <a16:creationId xmlns:a16="http://schemas.microsoft.com/office/drawing/2014/main" id="{719D4184-D4D6-D2A9-4A88-E98DE9B4B7C8}"/>
                </a:ext>
              </a:extLst>
            </p:cNvPr>
            <p:cNvSpPr>
              <a:spLocks/>
            </p:cNvSpPr>
            <p:nvPr/>
          </p:nvSpPr>
          <p:spPr bwMode="auto">
            <a:xfrm>
              <a:off x="2536" y="236"/>
              <a:ext cx="1284"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err="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DATA.ind</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(”GET /")</a:t>
              </a:r>
            </a:p>
          </p:txBody>
        </p:sp>
        <p:sp>
          <p:nvSpPr>
            <p:cNvPr id="12" name="Rectangle 10">
              <a:extLst>
                <a:ext uri="{FF2B5EF4-FFF2-40B4-BE49-F238E27FC236}">
                  <a16:creationId xmlns:a16="http://schemas.microsoft.com/office/drawing/2014/main" id="{9CDA0F41-80F8-E224-63CE-D1D90FFC1E0E}"/>
                </a:ext>
              </a:extLst>
            </p:cNvPr>
            <p:cNvSpPr>
              <a:spLocks/>
            </p:cNvSpPr>
            <p:nvPr/>
          </p:nvSpPr>
          <p:spPr bwMode="auto">
            <a:xfrm>
              <a:off x="717" y="6"/>
              <a:ext cx="1286"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(seq=123,”GET /")</a:t>
              </a:r>
            </a:p>
          </p:txBody>
        </p:sp>
        <p:sp>
          <p:nvSpPr>
            <p:cNvPr id="13" name="Line 11">
              <a:extLst>
                <a:ext uri="{FF2B5EF4-FFF2-40B4-BE49-F238E27FC236}">
                  <a16:creationId xmlns:a16="http://schemas.microsoft.com/office/drawing/2014/main" id="{1C11480B-CF23-6180-20E1-87530C051A28}"/>
                </a:ext>
              </a:extLst>
            </p:cNvPr>
            <p:cNvSpPr>
              <a:spLocks noChangeShapeType="1"/>
            </p:cNvSpPr>
            <p:nvPr/>
          </p:nvSpPr>
          <p:spPr bwMode="auto">
            <a:xfrm>
              <a:off x="2382" y="473"/>
              <a:ext cx="1205" cy="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grpSp>
      <p:grpSp>
        <p:nvGrpSpPr>
          <p:cNvPr id="22" name="Group 20">
            <a:extLst>
              <a:ext uri="{FF2B5EF4-FFF2-40B4-BE49-F238E27FC236}">
                <a16:creationId xmlns:a16="http://schemas.microsoft.com/office/drawing/2014/main" id="{92ABEDE8-CA31-79C2-5DC5-80ED85EAF8FB}"/>
              </a:ext>
            </a:extLst>
          </p:cNvPr>
          <p:cNvGrpSpPr>
            <a:grpSpLocks/>
          </p:cNvGrpSpPr>
          <p:nvPr/>
        </p:nvGrpSpPr>
        <p:grpSpPr bwMode="auto">
          <a:xfrm>
            <a:off x="4902456" y="3779203"/>
            <a:ext cx="3037524" cy="611387"/>
            <a:chOff x="2716" y="129"/>
            <a:chExt cx="2511" cy="547"/>
          </a:xfrm>
        </p:grpSpPr>
        <p:sp>
          <p:nvSpPr>
            <p:cNvPr id="26" name="Line 24">
              <a:extLst>
                <a:ext uri="{FF2B5EF4-FFF2-40B4-BE49-F238E27FC236}">
                  <a16:creationId xmlns:a16="http://schemas.microsoft.com/office/drawing/2014/main" id="{88E78D6E-EC3F-4530-95F8-3CCD9742298F}"/>
                </a:ext>
              </a:extLst>
            </p:cNvPr>
            <p:cNvSpPr>
              <a:spLocks noChangeShapeType="1"/>
            </p:cNvSpPr>
            <p:nvPr/>
          </p:nvSpPr>
          <p:spPr bwMode="auto">
            <a:xfrm>
              <a:off x="2716" y="129"/>
              <a:ext cx="1966" cy="54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23" name="Rectangle 21">
              <a:extLst>
                <a:ext uri="{FF2B5EF4-FFF2-40B4-BE49-F238E27FC236}">
                  <a16:creationId xmlns:a16="http://schemas.microsoft.com/office/drawing/2014/main" id="{D7F14992-7FD3-CF6D-6D8F-92C4E1C88A68}"/>
                </a:ext>
              </a:extLst>
            </p:cNvPr>
            <p:cNvSpPr>
              <a:spLocks/>
            </p:cNvSpPr>
            <p:nvPr/>
          </p:nvSpPr>
          <p:spPr bwMode="auto">
            <a:xfrm>
              <a:off x="3396" y="430"/>
              <a:ext cx="1831" cy="178"/>
            </a:xfrm>
            <a:prstGeom prst="rect">
              <a:avLst/>
            </a:prstGeom>
            <a:solidFill>
              <a:schemeClr val="bg1"/>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(seq=128,”index.html\r\n")</a:t>
              </a:r>
            </a:p>
          </p:txBody>
        </p:sp>
      </p:grpSp>
      <p:grpSp>
        <p:nvGrpSpPr>
          <p:cNvPr id="27" name="Group 25">
            <a:extLst>
              <a:ext uri="{FF2B5EF4-FFF2-40B4-BE49-F238E27FC236}">
                <a16:creationId xmlns:a16="http://schemas.microsoft.com/office/drawing/2014/main" id="{9C28B1B7-8D6E-133F-77F9-01537757597E}"/>
              </a:ext>
            </a:extLst>
          </p:cNvPr>
          <p:cNvGrpSpPr>
            <a:grpSpLocks/>
          </p:cNvGrpSpPr>
          <p:nvPr/>
        </p:nvGrpSpPr>
        <p:grpSpPr bwMode="auto">
          <a:xfrm>
            <a:off x="4873439" y="3779369"/>
            <a:ext cx="2855913" cy="290981"/>
            <a:chOff x="0" y="7"/>
            <a:chExt cx="2360" cy="260"/>
          </a:xfrm>
        </p:grpSpPr>
        <p:sp>
          <p:nvSpPr>
            <p:cNvPr id="28" name="Line 26">
              <a:extLst>
                <a:ext uri="{FF2B5EF4-FFF2-40B4-BE49-F238E27FC236}">
                  <a16:creationId xmlns:a16="http://schemas.microsoft.com/office/drawing/2014/main" id="{C9089208-1CAF-AB20-6887-E2F426ECC032}"/>
                </a:ext>
              </a:extLst>
            </p:cNvPr>
            <p:cNvSpPr>
              <a:spLocks noChangeShapeType="1"/>
            </p:cNvSpPr>
            <p:nvPr/>
          </p:nvSpPr>
          <p:spPr bwMode="auto">
            <a:xfrm flipH="1">
              <a:off x="0" y="171"/>
              <a:ext cx="2360" cy="9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29" name="Rectangle 27">
              <a:extLst>
                <a:ext uri="{FF2B5EF4-FFF2-40B4-BE49-F238E27FC236}">
                  <a16:creationId xmlns:a16="http://schemas.microsoft.com/office/drawing/2014/main" id="{5F779987-B573-B723-9AEA-4CEBA0719390}"/>
                </a:ext>
              </a:extLst>
            </p:cNvPr>
            <p:cNvSpPr>
              <a:spLocks/>
            </p:cNvSpPr>
            <p:nvPr/>
          </p:nvSpPr>
          <p:spPr bwMode="auto">
            <a:xfrm>
              <a:off x="276" y="7"/>
              <a:ext cx="713" cy="177"/>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(ack=128)</a:t>
              </a:r>
            </a:p>
          </p:txBody>
        </p:sp>
      </p:grpSp>
      <p:sp>
        <p:nvSpPr>
          <p:cNvPr id="47" name="Multiply 46">
            <a:extLst>
              <a:ext uri="{FF2B5EF4-FFF2-40B4-BE49-F238E27FC236}">
                <a16:creationId xmlns:a16="http://schemas.microsoft.com/office/drawing/2014/main" id="{8BE63CA6-E7C1-ECDF-0571-E8CED698C9B2}"/>
              </a:ext>
            </a:extLst>
          </p:cNvPr>
          <p:cNvSpPr/>
          <p:nvPr/>
        </p:nvSpPr>
        <p:spPr>
          <a:xfrm>
            <a:off x="7047827" y="4197784"/>
            <a:ext cx="304800" cy="39288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TextBox 48">
            <a:extLst>
              <a:ext uri="{FF2B5EF4-FFF2-40B4-BE49-F238E27FC236}">
                <a16:creationId xmlns:a16="http://schemas.microsoft.com/office/drawing/2014/main" id="{2CAC84A3-D89E-4EC4-40A8-37C8F5186A1C}"/>
              </a:ext>
            </a:extLst>
          </p:cNvPr>
          <p:cNvSpPr txBox="1"/>
          <p:nvPr/>
        </p:nvSpPr>
        <p:spPr>
          <a:xfrm>
            <a:off x="3099333" y="6364339"/>
            <a:ext cx="6100762" cy="369332"/>
          </a:xfrm>
          <a:prstGeom prst="rect">
            <a:avLst/>
          </a:prstGeom>
          <a:noFill/>
        </p:spPr>
        <p:txBody>
          <a:bodyPr wrap="square">
            <a:spAutoFit/>
          </a:bodyPr>
          <a:lstStyle/>
          <a:p>
            <a:r>
              <a:rPr lang="en-BE"/>
              <a:t>https://www.rfc-editor.org/rfc/rfc8985.html</a:t>
            </a:r>
          </a:p>
        </p:txBody>
      </p:sp>
      <p:grpSp>
        <p:nvGrpSpPr>
          <p:cNvPr id="50" name="Group 20">
            <a:extLst>
              <a:ext uri="{FF2B5EF4-FFF2-40B4-BE49-F238E27FC236}">
                <a16:creationId xmlns:a16="http://schemas.microsoft.com/office/drawing/2014/main" id="{247D028D-F4A9-7AC8-9236-EEBC0D1713D6}"/>
              </a:ext>
            </a:extLst>
          </p:cNvPr>
          <p:cNvGrpSpPr>
            <a:grpSpLocks/>
          </p:cNvGrpSpPr>
          <p:nvPr/>
        </p:nvGrpSpPr>
        <p:grpSpPr bwMode="auto">
          <a:xfrm>
            <a:off x="4902455" y="4236264"/>
            <a:ext cx="2523406" cy="611387"/>
            <a:chOff x="2716" y="129"/>
            <a:chExt cx="2086" cy="547"/>
          </a:xfrm>
        </p:grpSpPr>
        <p:sp>
          <p:nvSpPr>
            <p:cNvPr id="51" name="Line 24">
              <a:extLst>
                <a:ext uri="{FF2B5EF4-FFF2-40B4-BE49-F238E27FC236}">
                  <a16:creationId xmlns:a16="http://schemas.microsoft.com/office/drawing/2014/main" id="{4AC70A94-378D-DDD4-B965-D0535C92AEEE}"/>
                </a:ext>
              </a:extLst>
            </p:cNvPr>
            <p:cNvSpPr>
              <a:spLocks noChangeShapeType="1"/>
            </p:cNvSpPr>
            <p:nvPr/>
          </p:nvSpPr>
          <p:spPr bwMode="auto">
            <a:xfrm>
              <a:off x="2716" y="129"/>
              <a:ext cx="1966" cy="54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52" name="Rectangle 21">
              <a:extLst>
                <a:ext uri="{FF2B5EF4-FFF2-40B4-BE49-F238E27FC236}">
                  <a16:creationId xmlns:a16="http://schemas.microsoft.com/office/drawing/2014/main" id="{EDDF0DF2-ADFE-9E49-3D8E-1B5160BC1B3C}"/>
                </a:ext>
              </a:extLst>
            </p:cNvPr>
            <p:cNvSpPr>
              <a:spLocks/>
            </p:cNvSpPr>
            <p:nvPr/>
          </p:nvSpPr>
          <p:spPr bwMode="auto">
            <a:xfrm>
              <a:off x="3396" y="430"/>
              <a:ext cx="1406" cy="178"/>
            </a:xfrm>
            <a:prstGeom prst="rect">
              <a:avLst/>
            </a:prstGeom>
            <a:solidFill>
              <a:schemeClr val="bg1"/>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(seq=140,”Host:…")</a:t>
              </a:r>
            </a:p>
          </p:txBody>
        </p:sp>
      </p:grpSp>
      <p:sp>
        <p:nvSpPr>
          <p:cNvPr id="53" name="Multiply 52">
            <a:extLst>
              <a:ext uri="{FF2B5EF4-FFF2-40B4-BE49-F238E27FC236}">
                <a16:creationId xmlns:a16="http://schemas.microsoft.com/office/drawing/2014/main" id="{75535C24-5829-B3C8-C3EE-EFB152CEDF71}"/>
              </a:ext>
            </a:extLst>
          </p:cNvPr>
          <p:cNvSpPr/>
          <p:nvPr/>
        </p:nvSpPr>
        <p:spPr>
          <a:xfrm>
            <a:off x="7056676" y="4650979"/>
            <a:ext cx="304800" cy="39288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64137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500"/>
                                        <p:tgtEl>
                                          <p:spTgt spid="50"/>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3F254-BB56-5D13-EB72-6286D395C53B}"/>
              </a:ext>
            </a:extLst>
          </p:cNvPr>
          <p:cNvSpPr>
            <a:spLocks noGrp="1"/>
          </p:cNvSpPr>
          <p:nvPr>
            <p:ph type="title"/>
          </p:nvPr>
        </p:nvSpPr>
        <p:spPr/>
        <p:txBody>
          <a:bodyPr/>
          <a:lstStyle/>
          <a:p>
            <a:r>
              <a:rPr lang="en-BE"/>
              <a:t>RACK and Tail Loss Probe</a:t>
            </a:r>
          </a:p>
        </p:txBody>
      </p:sp>
      <p:sp>
        <p:nvSpPr>
          <p:cNvPr id="3" name="Content Placeholder 2">
            <a:extLst>
              <a:ext uri="{FF2B5EF4-FFF2-40B4-BE49-F238E27FC236}">
                <a16:creationId xmlns:a16="http://schemas.microsoft.com/office/drawing/2014/main" id="{A935A9E7-0C0C-96B4-4C51-197C7EA3A0C5}"/>
              </a:ext>
            </a:extLst>
          </p:cNvPr>
          <p:cNvSpPr>
            <a:spLocks noGrp="1"/>
          </p:cNvSpPr>
          <p:nvPr>
            <p:ph idx="1"/>
          </p:nvPr>
        </p:nvSpPr>
        <p:spPr/>
        <p:txBody>
          <a:bodyPr/>
          <a:lstStyle/>
          <a:p>
            <a:r>
              <a:rPr lang="en-BE"/>
              <a:t>Two main ideas, but many tiny details</a:t>
            </a:r>
            <a:br>
              <a:rPr lang="en-BE"/>
            </a:br>
            <a:endParaRPr lang="en-BE"/>
          </a:p>
          <a:p>
            <a:r>
              <a:rPr lang="en-BE"/>
              <a:t>RACK</a:t>
            </a:r>
          </a:p>
          <a:p>
            <a:pPr lvl="1"/>
            <a:r>
              <a:rPr lang="en-BE"/>
              <a:t>Sender maintains a timestamp for each transmitted segment</a:t>
            </a:r>
          </a:p>
          <a:p>
            <a:pPr lvl="2"/>
            <a:r>
              <a:rPr lang="en-BE"/>
              <a:t>Sender estimates a reordering window (smaller than rtt) to cope with reordering</a:t>
            </a:r>
          </a:p>
          <a:p>
            <a:pPr lvl="1"/>
            <a:r>
              <a:rPr lang="en-BE"/>
              <a:t>Thanks to SACK, sender can update reordering window and considers tha</a:t>
            </a:r>
            <a:r>
              <a:rPr lang="nl-BE"/>
              <a:t>t</a:t>
            </a:r>
            <a:r>
              <a:rPr lang="en-BE"/>
              <a:t> segments that have not been acked within rtt+reordering window have been lost</a:t>
            </a:r>
          </a:p>
          <a:p>
            <a:pPr lvl="2"/>
            <a:r>
              <a:rPr lang="en-BE"/>
              <a:t>RACK applied to both new segments and retransmissions</a:t>
            </a:r>
          </a:p>
          <a:p>
            <a:pPr lvl="1"/>
            <a:endParaRPr lang="en-BE"/>
          </a:p>
        </p:txBody>
      </p:sp>
    </p:spTree>
    <p:extLst>
      <p:ext uri="{BB962C8B-B14F-4D97-AF65-F5344CB8AC3E}">
        <p14:creationId xmlns:p14="http://schemas.microsoft.com/office/powerpoint/2010/main" val="13829992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CC848-0299-DDBF-9975-2DA2A5FBC89A}"/>
              </a:ext>
            </a:extLst>
          </p:cNvPr>
          <p:cNvSpPr>
            <a:spLocks noGrp="1"/>
          </p:cNvSpPr>
          <p:nvPr>
            <p:ph type="title"/>
          </p:nvPr>
        </p:nvSpPr>
        <p:spPr/>
        <p:txBody>
          <a:bodyPr/>
          <a:lstStyle/>
          <a:p>
            <a:r>
              <a:rPr lang="en-BE"/>
              <a:t>Tail Loss Probe</a:t>
            </a:r>
          </a:p>
        </p:txBody>
      </p:sp>
      <p:sp>
        <p:nvSpPr>
          <p:cNvPr id="3" name="Content Placeholder 2">
            <a:extLst>
              <a:ext uri="{FF2B5EF4-FFF2-40B4-BE49-F238E27FC236}">
                <a16:creationId xmlns:a16="http://schemas.microsoft.com/office/drawing/2014/main" id="{AC92BD76-9E91-0D72-8D4F-D61FF9BA4F99}"/>
              </a:ext>
            </a:extLst>
          </p:cNvPr>
          <p:cNvSpPr>
            <a:spLocks noGrp="1"/>
          </p:cNvSpPr>
          <p:nvPr>
            <p:ph idx="1"/>
          </p:nvPr>
        </p:nvSpPr>
        <p:spPr/>
        <p:txBody>
          <a:bodyPr/>
          <a:lstStyle/>
          <a:p>
            <a:r>
              <a:rPr lang="en-BE"/>
              <a:t>Main idea</a:t>
            </a:r>
          </a:p>
          <a:p>
            <a:pPr lvl="1"/>
            <a:r>
              <a:rPr lang="en-BE"/>
              <a:t>If a sender has some unacknowledged data but did not receive enough acks to trigger a retransmission, it can resend a segment to probe the receiver</a:t>
            </a:r>
          </a:p>
          <a:p>
            <a:pPr lvl="2"/>
            <a:r>
              <a:rPr lang="en-BE"/>
              <a:t>Short PTO timeout</a:t>
            </a:r>
          </a:p>
        </p:txBody>
      </p:sp>
      <p:sp>
        <p:nvSpPr>
          <p:cNvPr id="4" name="Line 2">
            <a:extLst>
              <a:ext uri="{FF2B5EF4-FFF2-40B4-BE49-F238E27FC236}">
                <a16:creationId xmlns:a16="http://schemas.microsoft.com/office/drawing/2014/main" id="{F65CD3EE-922D-19A4-41E6-FDE77518E594}"/>
              </a:ext>
            </a:extLst>
          </p:cNvPr>
          <p:cNvSpPr>
            <a:spLocks noChangeShapeType="1"/>
          </p:cNvSpPr>
          <p:nvPr/>
        </p:nvSpPr>
        <p:spPr bwMode="auto">
          <a:xfrm>
            <a:off x="4860739" y="3428999"/>
            <a:ext cx="28996" cy="306163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sp>
        <p:nvSpPr>
          <p:cNvPr id="5" name="Line 3">
            <a:extLst>
              <a:ext uri="{FF2B5EF4-FFF2-40B4-BE49-F238E27FC236}">
                <a16:creationId xmlns:a16="http://schemas.microsoft.com/office/drawing/2014/main" id="{0215CEAE-ECC0-7E5B-71AA-3B3E890E5E14}"/>
              </a:ext>
            </a:extLst>
          </p:cNvPr>
          <p:cNvSpPr>
            <a:spLocks noChangeShapeType="1"/>
          </p:cNvSpPr>
          <p:nvPr/>
        </p:nvSpPr>
        <p:spPr bwMode="auto">
          <a:xfrm>
            <a:off x="7756338" y="3457574"/>
            <a:ext cx="837" cy="31718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67355" tIns="33677" rIns="67355" bIns="33677"/>
          <a:lstStyle/>
          <a:p>
            <a:endParaRPr lang="fr-FR"/>
          </a:p>
        </p:txBody>
      </p:sp>
      <p:grpSp>
        <p:nvGrpSpPr>
          <p:cNvPr id="6" name="Group 4">
            <a:extLst>
              <a:ext uri="{FF2B5EF4-FFF2-40B4-BE49-F238E27FC236}">
                <a16:creationId xmlns:a16="http://schemas.microsoft.com/office/drawing/2014/main" id="{8F37ACDB-454B-666D-20BA-ED1D4F77F07A}"/>
              </a:ext>
            </a:extLst>
          </p:cNvPr>
          <p:cNvGrpSpPr>
            <a:grpSpLocks/>
          </p:cNvGrpSpPr>
          <p:nvPr/>
        </p:nvGrpSpPr>
        <p:grpSpPr bwMode="auto">
          <a:xfrm>
            <a:off x="1627002" y="3379318"/>
            <a:ext cx="3221037" cy="198908"/>
            <a:chOff x="8" y="7"/>
            <a:chExt cx="2662" cy="178"/>
          </a:xfrm>
        </p:grpSpPr>
        <p:sp>
          <p:nvSpPr>
            <p:cNvPr id="7" name="Line 5">
              <a:extLst>
                <a:ext uri="{FF2B5EF4-FFF2-40B4-BE49-F238E27FC236}">
                  <a16:creationId xmlns:a16="http://schemas.microsoft.com/office/drawing/2014/main" id="{329F0EE4-EDA0-1F35-80B2-089F17D8BD26}"/>
                </a:ext>
              </a:extLst>
            </p:cNvPr>
            <p:cNvSpPr>
              <a:spLocks noChangeShapeType="1"/>
            </p:cNvSpPr>
            <p:nvPr/>
          </p:nvSpPr>
          <p:spPr bwMode="auto">
            <a:xfrm>
              <a:off x="1465" y="118"/>
              <a:ext cx="1205" cy="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8" name="Rectangle 6">
              <a:extLst>
                <a:ext uri="{FF2B5EF4-FFF2-40B4-BE49-F238E27FC236}">
                  <a16:creationId xmlns:a16="http://schemas.microsoft.com/office/drawing/2014/main" id="{D3CCD355-921E-2BEF-89E2-5BD8558E19EB}"/>
                </a:ext>
              </a:extLst>
            </p:cNvPr>
            <p:cNvSpPr>
              <a:spLocks/>
            </p:cNvSpPr>
            <p:nvPr/>
          </p:nvSpPr>
          <p:spPr bwMode="auto">
            <a:xfrm>
              <a:off x="8" y="7"/>
              <a:ext cx="2071" cy="178"/>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err="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DATA.req</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 (”GET /</a:t>
              </a:r>
              <a:r>
                <a:rPr lang="en-US" altLang="fr-FR" sz="1500" err="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index.html</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t>
              </a:r>
            </a:p>
          </p:txBody>
        </p:sp>
      </p:grpSp>
      <p:grpSp>
        <p:nvGrpSpPr>
          <p:cNvPr id="9" name="Group 7">
            <a:extLst>
              <a:ext uri="{FF2B5EF4-FFF2-40B4-BE49-F238E27FC236}">
                <a16:creationId xmlns:a16="http://schemas.microsoft.com/office/drawing/2014/main" id="{18F4C8D7-5425-088D-B05C-E4B176797385}"/>
              </a:ext>
            </a:extLst>
          </p:cNvPr>
          <p:cNvGrpSpPr>
            <a:grpSpLocks/>
          </p:cNvGrpSpPr>
          <p:nvPr/>
        </p:nvGrpSpPr>
        <p:grpSpPr bwMode="auto">
          <a:xfrm>
            <a:off x="4860739" y="3413125"/>
            <a:ext cx="4621227" cy="533400"/>
            <a:chOff x="0" y="6"/>
            <a:chExt cx="3820" cy="479"/>
          </a:xfrm>
        </p:grpSpPr>
        <p:sp>
          <p:nvSpPr>
            <p:cNvPr id="10" name="Line 8">
              <a:extLst>
                <a:ext uri="{FF2B5EF4-FFF2-40B4-BE49-F238E27FC236}">
                  <a16:creationId xmlns:a16="http://schemas.microsoft.com/office/drawing/2014/main" id="{8B6F4DEE-A841-57C1-F5D0-D6A4EDDD48B7}"/>
                </a:ext>
              </a:extLst>
            </p:cNvPr>
            <p:cNvSpPr>
              <a:spLocks noChangeShapeType="1"/>
            </p:cNvSpPr>
            <p:nvPr/>
          </p:nvSpPr>
          <p:spPr bwMode="auto">
            <a:xfrm>
              <a:off x="0" y="119"/>
              <a:ext cx="2389" cy="36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1" name="Rectangle 9">
              <a:extLst>
                <a:ext uri="{FF2B5EF4-FFF2-40B4-BE49-F238E27FC236}">
                  <a16:creationId xmlns:a16="http://schemas.microsoft.com/office/drawing/2014/main" id="{2D239110-FC39-FE44-E52E-27FBC4638779}"/>
                </a:ext>
              </a:extLst>
            </p:cNvPr>
            <p:cNvSpPr>
              <a:spLocks/>
            </p:cNvSpPr>
            <p:nvPr/>
          </p:nvSpPr>
          <p:spPr bwMode="auto">
            <a:xfrm>
              <a:off x="2536" y="236"/>
              <a:ext cx="1284"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err="1">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DATA.ind</a:t>
              </a: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(”GET /")</a:t>
              </a:r>
            </a:p>
          </p:txBody>
        </p:sp>
        <p:sp>
          <p:nvSpPr>
            <p:cNvPr id="12" name="Rectangle 10">
              <a:extLst>
                <a:ext uri="{FF2B5EF4-FFF2-40B4-BE49-F238E27FC236}">
                  <a16:creationId xmlns:a16="http://schemas.microsoft.com/office/drawing/2014/main" id="{BE5C41B2-6F8E-6791-5600-12D018BA655E}"/>
                </a:ext>
              </a:extLst>
            </p:cNvPr>
            <p:cNvSpPr>
              <a:spLocks/>
            </p:cNvSpPr>
            <p:nvPr/>
          </p:nvSpPr>
          <p:spPr bwMode="auto">
            <a:xfrm>
              <a:off x="717" y="6"/>
              <a:ext cx="1286"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(seq=123,”GET /")</a:t>
              </a:r>
            </a:p>
          </p:txBody>
        </p:sp>
        <p:sp>
          <p:nvSpPr>
            <p:cNvPr id="13" name="Line 11">
              <a:extLst>
                <a:ext uri="{FF2B5EF4-FFF2-40B4-BE49-F238E27FC236}">
                  <a16:creationId xmlns:a16="http://schemas.microsoft.com/office/drawing/2014/main" id="{4EB06D51-A30B-0B88-DF81-6A44FB8CA69D}"/>
                </a:ext>
              </a:extLst>
            </p:cNvPr>
            <p:cNvSpPr>
              <a:spLocks noChangeShapeType="1"/>
            </p:cNvSpPr>
            <p:nvPr/>
          </p:nvSpPr>
          <p:spPr bwMode="auto">
            <a:xfrm>
              <a:off x="2382" y="473"/>
              <a:ext cx="1205" cy="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grpSp>
      <p:grpSp>
        <p:nvGrpSpPr>
          <p:cNvPr id="14" name="Group 20">
            <a:extLst>
              <a:ext uri="{FF2B5EF4-FFF2-40B4-BE49-F238E27FC236}">
                <a16:creationId xmlns:a16="http://schemas.microsoft.com/office/drawing/2014/main" id="{1682E58A-FE2D-FA32-80E9-43AC39C35F7D}"/>
              </a:ext>
            </a:extLst>
          </p:cNvPr>
          <p:cNvGrpSpPr>
            <a:grpSpLocks/>
          </p:cNvGrpSpPr>
          <p:nvPr/>
        </p:nvGrpSpPr>
        <p:grpSpPr bwMode="auto">
          <a:xfrm>
            <a:off x="4902456" y="3779203"/>
            <a:ext cx="3037524" cy="611387"/>
            <a:chOff x="2716" y="129"/>
            <a:chExt cx="2511" cy="547"/>
          </a:xfrm>
        </p:grpSpPr>
        <p:sp>
          <p:nvSpPr>
            <p:cNvPr id="15" name="Line 24">
              <a:extLst>
                <a:ext uri="{FF2B5EF4-FFF2-40B4-BE49-F238E27FC236}">
                  <a16:creationId xmlns:a16="http://schemas.microsoft.com/office/drawing/2014/main" id="{2AFE53E2-933E-9892-9395-DCB6B7B4278B}"/>
                </a:ext>
              </a:extLst>
            </p:cNvPr>
            <p:cNvSpPr>
              <a:spLocks noChangeShapeType="1"/>
            </p:cNvSpPr>
            <p:nvPr/>
          </p:nvSpPr>
          <p:spPr bwMode="auto">
            <a:xfrm>
              <a:off x="2716" y="129"/>
              <a:ext cx="1966" cy="54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6" name="Rectangle 21">
              <a:extLst>
                <a:ext uri="{FF2B5EF4-FFF2-40B4-BE49-F238E27FC236}">
                  <a16:creationId xmlns:a16="http://schemas.microsoft.com/office/drawing/2014/main" id="{B1E97EF3-0918-1EBD-A100-AC85A2AE493C}"/>
                </a:ext>
              </a:extLst>
            </p:cNvPr>
            <p:cNvSpPr>
              <a:spLocks/>
            </p:cNvSpPr>
            <p:nvPr/>
          </p:nvSpPr>
          <p:spPr bwMode="auto">
            <a:xfrm>
              <a:off x="3396" y="430"/>
              <a:ext cx="1831" cy="178"/>
            </a:xfrm>
            <a:prstGeom prst="rect">
              <a:avLst/>
            </a:prstGeom>
            <a:solidFill>
              <a:schemeClr val="bg1"/>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(seq=128,”index.html\r\n")</a:t>
              </a:r>
            </a:p>
          </p:txBody>
        </p:sp>
      </p:grpSp>
      <p:grpSp>
        <p:nvGrpSpPr>
          <p:cNvPr id="17" name="Group 25">
            <a:extLst>
              <a:ext uri="{FF2B5EF4-FFF2-40B4-BE49-F238E27FC236}">
                <a16:creationId xmlns:a16="http://schemas.microsoft.com/office/drawing/2014/main" id="{4B4E2A2B-2C38-E270-34E6-5A5EB84CE4F8}"/>
              </a:ext>
            </a:extLst>
          </p:cNvPr>
          <p:cNvGrpSpPr>
            <a:grpSpLocks/>
          </p:cNvGrpSpPr>
          <p:nvPr/>
        </p:nvGrpSpPr>
        <p:grpSpPr bwMode="auto">
          <a:xfrm>
            <a:off x="4873439" y="3779369"/>
            <a:ext cx="2855913" cy="290981"/>
            <a:chOff x="0" y="7"/>
            <a:chExt cx="2360" cy="260"/>
          </a:xfrm>
        </p:grpSpPr>
        <p:sp>
          <p:nvSpPr>
            <p:cNvPr id="18" name="Line 26">
              <a:extLst>
                <a:ext uri="{FF2B5EF4-FFF2-40B4-BE49-F238E27FC236}">
                  <a16:creationId xmlns:a16="http://schemas.microsoft.com/office/drawing/2014/main" id="{BF986A3F-D8E6-421B-D98D-2887B074BF4D}"/>
                </a:ext>
              </a:extLst>
            </p:cNvPr>
            <p:cNvSpPr>
              <a:spLocks noChangeShapeType="1"/>
            </p:cNvSpPr>
            <p:nvPr/>
          </p:nvSpPr>
          <p:spPr bwMode="auto">
            <a:xfrm flipH="1">
              <a:off x="0" y="171"/>
              <a:ext cx="2360" cy="9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19" name="Rectangle 27">
              <a:extLst>
                <a:ext uri="{FF2B5EF4-FFF2-40B4-BE49-F238E27FC236}">
                  <a16:creationId xmlns:a16="http://schemas.microsoft.com/office/drawing/2014/main" id="{E396A143-6F2D-910F-781F-CF0187940B16}"/>
                </a:ext>
              </a:extLst>
            </p:cNvPr>
            <p:cNvSpPr>
              <a:spLocks/>
            </p:cNvSpPr>
            <p:nvPr/>
          </p:nvSpPr>
          <p:spPr bwMode="auto">
            <a:xfrm>
              <a:off x="276" y="7"/>
              <a:ext cx="713" cy="177"/>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(ack=128)</a:t>
              </a:r>
            </a:p>
          </p:txBody>
        </p:sp>
      </p:grpSp>
      <p:sp>
        <p:nvSpPr>
          <p:cNvPr id="20" name="Multiply 19">
            <a:extLst>
              <a:ext uri="{FF2B5EF4-FFF2-40B4-BE49-F238E27FC236}">
                <a16:creationId xmlns:a16="http://schemas.microsoft.com/office/drawing/2014/main" id="{3692F9F3-1B11-191B-F5BB-3ACBCC2A6920}"/>
              </a:ext>
            </a:extLst>
          </p:cNvPr>
          <p:cNvSpPr/>
          <p:nvPr/>
        </p:nvSpPr>
        <p:spPr>
          <a:xfrm>
            <a:off x="7047827" y="4197784"/>
            <a:ext cx="304800" cy="39288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1" name="Group 20">
            <a:extLst>
              <a:ext uri="{FF2B5EF4-FFF2-40B4-BE49-F238E27FC236}">
                <a16:creationId xmlns:a16="http://schemas.microsoft.com/office/drawing/2014/main" id="{3B6CD9D9-EAFC-31C2-66A6-2B3A26947750}"/>
              </a:ext>
            </a:extLst>
          </p:cNvPr>
          <p:cNvGrpSpPr>
            <a:grpSpLocks/>
          </p:cNvGrpSpPr>
          <p:nvPr/>
        </p:nvGrpSpPr>
        <p:grpSpPr bwMode="auto">
          <a:xfrm>
            <a:off x="4902455" y="4236264"/>
            <a:ext cx="2523406" cy="611387"/>
            <a:chOff x="2716" y="129"/>
            <a:chExt cx="2086" cy="547"/>
          </a:xfrm>
        </p:grpSpPr>
        <p:sp>
          <p:nvSpPr>
            <p:cNvPr id="22" name="Line 24">
              <a:extLst>
                <a:ext uri="{FF2B5EF4-FFF2-40B4-BE49-F238E27FC236}">
                  <a16:creationId xmlns:a16="http://schemas.microsoft.com/office/drawing/2014/main" id="{F67E4ECB-A293-5B6F-B75B-C6F3ADBCE08F}"/>
                </a:ext>
              </a:extLst>
            </p:cNvPr>
            <p:cNvSpPr>
              <a:spLocks noChangeShapeType="1"/>
            </p:cNvSpPr>
            <p:nvPr/>
          </p:nvSpPr>
          <p:spPr bwMode="auto">
            <a:xfrm>
              <a:off x="2716" y="129"/>
              <a:ext cx="1966" cy="54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23" name="Rectangle 21">
              <a:extLst>
                <a:ext uri="{FF2B5EF4-FFF2-40B4-BE49-F238E27FC236}">
                  <a16:creationId xmlns:a16="http://schemas.microsoft.com/office/drawing/2014/main" id="{E3CE2DF6-E312-AF40-53A6-9A301D3C37DA}"/>
                </a:ext>
              </a:extLst>
            </p:cNvPr>
            <p:cNvSpPr>
              <a:spLocks/>
            </p:cNvSpPr>
            <p:nvPr/>
          </p:nvSpPr>
          <p:spPr bwMode="auto">
            <a:xfrm>
              <a:off x="3396" y="430"/>
              <a:ext cx="1406" cy="178"/>
            </a:xfrm>
            <a:prstGeom prst="rect">
              <a:avLst/>
            </a:prstGeom>
            <a:solidFill>
              <a:schemeClr val="bg1"/>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(seq=140,”Host:…")</a:t>
              </a:r>
            </a:p>
          </p:txBody>
        </p:sp>
      </p:grpSp>
      <p:sp>
        <p:nvSpPr>
          <p:cNvPr id="24" name="Multiply 23">
            <a:extLst>
              <a:ext uri="{FF2B5EF4-FFF2-40B4-BE49-F238E27FC236}">
                <a16:creationId xmlns:a16="http://schemas.microsoft.com/office/drawing/2014/main" id="{33421ADD-842A-D8CB-772B-21BF599EFEAD}"/>
              </a:ext>
            </a:extLst>
          </p:cNvPr>
          <p:cNvSpPr/>
          <p:nvPr/>
        </p:nvSpPr>
        <p:spPr>
          <a:xfrm>
            <a:off x="7056676" y="4650979"/>
            <a:ext cx="304800" cy="392881"/>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p:grpSp>
        <p:nvGrpSpPr>
          <p:cNvPr id="25" name="Group 24">
            <a:extLst>
              <a:ext uri="{FF2B5EF4-FFF2-40B4-BE49-F238E27FC236}">
                <a16:creationId xmlns:a16="http://schemas.microsoft.com/office/drawing/2014/main" id="{121FEA34-9CEC-BF1C-38BF-28E3D6C3B4E7}"/>
              </a:ext>
            </a:extLst>
          </p:cNvPr>
          <p:cNvGrpSpPr>
            <a:grpSpLocks/>
          </p:cNvGrpSpPr>
          <p:nvPr/>
        </p:nvGrpSpPr>
        <p:grpSpPr bwMode="auto">
          <a:xfrm>
            <a:off x="4896100" y="4847955"/>
            <a:ext cx="2881473" cy="661684"/>
            <a:chOff x="2742" y="206"/>
            <a:chExt cx="2382" cy="592"/>
          </a:xfrm>
        </p:grpSpPr>
        <p:sp>
          <p:nvSpPr>
            <p:cNvPr id="26" name="Line 24">
              <a:extLst>
                <a:ext uri="{FF2B5EF4-FFF2-40B4-BE49-F238E27FC236}">
                  <a16:creationId xmlns:a16="http://schemas.microsoft.com/office/drawing/2014/main" id="{759A5F7C-6912-46E8-6125-95CF2FAD4770}"/>
                </a:ext>
              </a:extLst>
            </p:cNvPr>
            <p:cNvSpPr>
              <a:spLocks noChangeShapeType="1"/>
            </p:cNvSpPr>
            <p:nvPr/>
          </p:nvSpPr>
          <p:spPr bwMode="auto">
            <a:xfrm>
              <a:off x="2742" y="206"/>
              <a:ext cx="2382" cy="5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27" name="Rectangle 21">
              <a:extLst>
                <a:ext uri="{FF2B5EF4-FFF2-40B4-BE49-F238E27FC236}">
                  <a16:creationId xmlns:a16="http://schemas.microsoft.com/office/drawing/2014/main" id="{CE714343-29BB-3863-6D32-3F7C84FB06C8}"/>
                </a:ext>
              </a:extLst>
            </p:cNvPr>
            <p:cNvSpPr>
              <a:spLocks/>
            </p:cNvSpPr>
            <p:nvPr/>
          </p:nvSpPr>
          <p:spPr bwMode="auto">
            <a:xfrm>
              <a:off x="3396" y="430"/>
              <a:ext cx="1406" cy="178"/>
            </a:xfrm>
            <a:prstGeom prst="rect">
              <a:avLst/>
            </a:prstGeom>
            <a:solidFill>
              <a:schemeClr val="bg1"/>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(seq=140,”Host:…")</a:t>
              </a:r>
            </a:p>
          </p:txBody>
        </p:sp>
      </p:grpSp>
      <p:cxnSp>
        <p:nvCxnSpPr>
          <p:cNvPr id="29" name="Straight Arrow Connector 28">
            <a:extLst>
              <a:ext uri="{FF2B5EF4-FFF2-40B4-BE49-F238E27FC236}">
                <a16:creationId xmlns:a16="http://schemas.microsoft.com/office/drawing/2014/main" id="{85395064-8CC0-6A19-4893-141F16A64A68}"/>
              </a:ext>
            </a:extLst>
          </p:cNvPr>
          <p:cNvCxnSpPr/>
          <p:nvPr/>
        </p:nvCxnSpPr>
        <p:spPr>
          <a:xfrm>
            <a:off x="4371975" y="4070350"/>
            <a:ext cx="0" cy="77706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B9ABFA-6BE3-3272-2103-BF5D6C5DFD95}"/>
              </a:ext>
            </a:extLst>
          </p:cNvPr>
          <p:cNvSpPr txBox="1"/>
          <p:nvPr/>
        </p:nvSpPr>
        <p:spPr>
          <a:xfrm>
            <a:off x="3814763" y="4314586"/>
            <a:ext cx="560218" cy="369332"/>
          </a:xfrm>
          <a:prstGeom prst="rect">
            <a:avLst/>
          </a:prstGeom>
          <a:noFill/>
        </p:spPr>
        <p:txBody>
          <a:bodyPr wrap="none" rtlCol="0">
            <a:spAutoFit/>
          </a:bodyPr>
          <a:lstStyle/>
          <a:p>
            <a:r>
              <a:rPr lang="en-BE">
                <a:ln>
                  <a:solidFill>
                    <a:srgbClr val="FF0000"/>
                  </a:solidFill>
                </a:ln>
                <a:solidFill>
                  <a:srgbClr val="FF0000"/>
                </a:solidFill>
              </a:rPr>
              <a:t>PTO</a:t>
            </a:r>
          </a:p>
        </p:txBody>
      </p:sp>
      <p:grpSp>
        <p:nvGrpSpPr>
          <p:cNvPr id="31" name="Group 25">
            <a:extLst>
              <a:ext uri="{FF2B5EF4-FFF2-40B4-BE49-F238E27FC236}">
                <a16:creationId xmlns:a16="http://schemas.microsoft.com/office/drawing/2014/main" id="{35085F79-0AC7-DAB5-ACF1-66E150E24198}"/>
              </a:ext>
            </a:extLst>
          </p:cNvPr>
          <p:cNvGrpSpPr>
            <a:grpSpLocks/>
          </p:cNvGrpSpPr>
          <p:nvPr/>
        </p:nvGrpSpPr>
        <p:grpSpPr bwMode="auto">
          <a:xfrm>
            <a:off x="4897242" y="5378001"/>
            <a:ext cx="2855913" cy="290981"/>
            <a:chOff x="0" y="7"/>
            <a:chExt cx="2360" cy="260"/>
          </a:xfrm>
        </p:grpSpPr>
        <p:sp>
          <p:nvSpPr>
            <p:cNvPr id="32" name="Line 26">
              <a:extLst>
                <a:ext uri="{FF2B5EF4-FFF2-40B4-BE49-F238E27FC236}">
                  <a16:creationId xmlns:a16="http://schemas.microsoft.com/office/drawing/2014/main" id="{FCDD655D-0132-33F2-1A9A-D50D6B3A7150}"/>
                </a:ext>
              </a:extLst>
            </p:cNvPr>
            <p:cNvSpPr>
              <a:spLocks noChangeShapeType="1"/>
            </p:cNvSpPr>
            <p:nvPr/>
          </p:nvSpPr>
          <p:spPr bwMode="auto">
            <a:xfrm flipH="1">
              <a:off x="0" y="171"/>
              <a:ext cx="2360" cy="9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33" name="Rectangle 27">
              <a:extLst>
                <a:ext uri="{FF2B5EF4-FFF2-40B4-BE49-F238E27FC236}">
                  <a16:creationId xmlns:a16="http://schemas.microsoft.com/office/drawing/2014/main" id="{BC2958A9-05B3-C47D-58C6-0F25C2E5607A}"/>
                </a:ext>
              </a:extLst>
            </p:cNvPr>
            <p:cNvSpPr>
              <a:spLocks/>
            </p:cNvSpPr>
            <p:nvPr/>
          </p:nvSpPr>
          <p:spPr bwMode="auto">
            <a:xfrm>
              <a:off x="276" y="7"/>
              <a:ext cx="1862" cy="177"/>
            </a:xfrm>
            <a:prstGeom prst="rect">
              <a:avLst/>
            </a:prstGeom>
            <a:solidFill>
              <a:srgbClr val="FFFFFF"/>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65250"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65250"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(ack=128, SACK(140,168)</a:t>
              </a:r>
            </a:p>
          </p:txBody>
        </p:sp>
      </p:grpSp>
      <p:grpSp>
        <p:nvGrpSpPr>
          <p:cNvPr id="37" name="Group 20">
            <a:extLst>
              <a:ext uri="{FF2B5EF4-FFF2-40B4-BE49-F238E27FC236}">
                <a16:creationId xmlns:a16="http://schemas.microsoft.com/office/drawing/2014/main" id="{AF42BA16-209D-DBCA-F397-98E6C0E8D931}"/>
              </a:ext>
            </a:extLst>
          </p:cNvPr>
          <p:cNvGrpSpPr>
            <a:grpSpLocks/>
          </p:cNvGrpSpPr>
          <p:nvPr/>
        </p:nvGrpSpPr>
        <p:grpSpPr bwMode="auto">
          <a:xfrm>
            <a:off x="4896100" y="5833115"/>
            <a:ext cx="2880265" cy="594621"/>
            <a:chOff x="2716" y="129"/>
            <a:chExt cx="2381" cy="532"/>
          </a:xfrm>
        </p:grpSpPr>
        <p:sp>
          <p:nvSpPr>
            <p:cNvPr id="38" name="Line 24">
              <a:extLst>
                <a:ext uri="{FF2B5EF4-FFF2-40B4-BE49-F238E27FC236}">
                  <a16:creationId xmlns:a16="http://schemas.microsoft.com/office/drawing/2014/main" id="{1F5E70AD-899B-660A-33A1-02E7A5250386}"/>
                </a:ext>
              </a:extLst>
            </p:cNvPr>
            <p:cNvSpPr>
              <a:spLocks noChangeShapeType="1"/>
            </p:cNvSpPr>
            <p:nvPr/>
          </p:nvSpPr>
          <p:spPr bwMode="auto">
            <a:xfrm>
              <a:off x="2716" y="129"/>
              <a:ext cx="2381" cy="53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fr-FR"/>
            </a:p>
          </p:txBody>
        </p:sp>
        <p:sp>
          <p:nvSpPr>
            <p:cNvPr id="39" name="Rectangle 21">
              <a:extLst>
                <a:ext uri="{FF2B5EF4-FFF2-40B4-BE49-F238E27FC236}">
                  <a16:creationId xmlns:a16="http://schemas.microsoft.com/office/drawing/2014/main" id="{B8E42EE6-AFAC-7C30-DDFE-186A6092E6C0}"/>
                </a:ext>
              </a:extLst>
            </p:cNvPr>
            <p:cNvSpPr>
              <a:spLocks/>
            </p:cNvSpPr>
            <p:nvPr/>
          </p:nvSpPr>
          <p:spPr bwMode="auto">
            <a:xfrm>
              <a:off x="3088" y="340"/>
              <a:ext cx="1831" cy="178"/>
            </a:xfrm>
            <a:prstGeom prst="rect">
              <a:avLst/>
            </a:prstGeom>
            <a:solidFill>
              <a:schemeClr val="bg1"/>
            </a:solidFill>
            <a:ln>
              <a:noFill/>
            </a:ln>
            <a:extLs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1pPr>
              <a:lvl2pPr marL="742950" indent="-28575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2pPr>
              <a:lvl3pPr marL="11430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3pPr>
              <a:lvl4pPr marL="16002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4pPr>
              <a:lvl5pPr marL="2057400" indent="-228600" eaLnBrk="0" hangingPunct="0">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5pPr>
              <a:lvl6pPr marL="25146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6pPr>
              <a:lvl7pPr marL="29718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7pPr>
              <a:lvl8pPr marL="34290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8pPr>
              <a:lvl9pPr marL="3886200" indent="-228600" algn="ctr" eaLnBrk="0" fontAlgn="base" hangingPunct="0">
                <a:spcBef>
                  <a:spcPct val="0"/>
                </a:spcBef>
                <a:spcAft>
                  <a:spcPct val="0"/>
                </a:spcAft>
                <a:tabLst>
                  <a:tab pos="692150" algn="l"/>
                  <a:tab pos="1374775" algn="l"/>
                  <a:tab pos="2047875" algn="l"/>
                </a:tabLst>
                <a:defRPr sz="3100">
                  <a:solidFill>
                    <a:srgbClr val="000000"/>
                  </a:solidFill>
                  <a:latin typeface="Gill Sans" pitchFamily="6" charset="0"/>
                  <a:ea typeface="Heiti SC Light" pitchFamily="6" charset="-122"/>
                  <a:sym typeface="Gill Sans" pitchFamily="6" charset="0"/>
                </a:defRPr>
              </a:lvl9pPr>
            </a:lstStyle>
            <a:p>
              <a:pPr eaLnBrk="1" hangingPunct="1">
                <a:lnSpc>
                  <a:spcPct val="84000"/>
                </a:lnSpc>
              </a:pPr>
              <a:r>
                <a:rPr lang="en-US" altLang="fr-FR" sz="1500">
                  <a:solidFill>
                    <a:schemeClr val="tx1"/>
                  </a:solidFill>
                  <a:latin typeface="Helvetica" panose="020B0604020202020204" pitchFamily="34" charset="0"/>
                  <a:ea typeface="ＭＳ Ｐゴシック" panose="020B0600070205080204" pitchFamily="34" charset="-128"/>
                  <a:sym typeface="Helvetica" panose="020B0604020202020204" pitchFamily="34" charset="0"/>
                </a:rPr>
                <a:t>(seq=128,”index.html\r\n")</a:t>
              </a:r>
            </a:p>
          </p:txBody>
        </p:sp>
      </p:grpSp>
      <p:sp>
        <p:nvSpPr>
          <p:cNvPr id="41" name="TextBox 40">
            <a:extLst>
              <a:ext uri="{FF2B5EF4-FFF2-40B4-BE49-F238E27FC236}">
                <a16:creationId xmlns:a16="http://schemas.microsoft.com/office/drawing/2014/main" id="{5CD80FF6-30D0-63F3-EB52-B8883766FE27}"/>
              </a:ext>
            </a:extLst>
          </p:cNvPr>
          <p:cNvSpPr txBox="1"/>
          <p:nvPr/>
        </p:nvSpPr>
        <p:spPr>
          <a:xfrm>
            <a:off x="1359044" y="5648449"/>
            <a:ext cx="3427990" cy="369332"/>
          </a:xfrm>
          <a:prstGeom prst="rect">
            <a:avLst/>
          </a:prstGeom>
          <a:noFill/>
        </p:spPr>
        <p:txBody>
          <a:bodyPr wrap="none" rtlCol="0">
            <a:spAutoFit/>
          </a:bodyPr>
          <a:lstStyle/>
          <a:p>
            <a:r>
              <a:rPr lang="en-BE">
                <a:ln>
                  <a:solidFill>
                    <a:srgbClr val="FF0000"/>
                  </a:solidFill>
                </a:ln>
                <a:solidFill>
                  <a:srgbClr val="FF0000"/>
                </a:solidFill>
              </a:rPr>
              <a:t>Segment 128 can be retransmitted</a:t>
            </a:r>
          </a:p>
        </p:txBody>
      </p:sp>
    </p:spTree>
    <p:extLst>
      <p:ext uri="{BB962C8B-B14F-4D97-AF65-F5344CB8AC3E}">
        <p14:creationId xmlns:p14="http://schemas.microsoft.com/office/powerpoint/2010/main" val="269415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right)">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500"/>
                                        <p:tgtEl>
                                          <p:spTgt spid="21"/>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nodeType="click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wipe(right)">
                                      <p:cBhvr>
                                        <p:cTn id="48" dur="500"/>
                                        <p:tgtEl>
                                          <p:spTgt spid="3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left)">
                                      <p:cBhvr>
                                        <p:cTn id="5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30" grpId="0"/>
      <p:bldP spid="4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D4E05-A860-D0BB-8869-7EA59BE1D3D8}"/>
              </a:ext>
            </a:extLst>
          </p:cNvPr>
          <p:cNvSpPr>
            <a:spLocks noGrp="1"/>
          </p:cNvSpPr>
          <p:nvPr>
            <p:ph type="title"/>
          </p:nvPr>
        </p:nvSpPr>
        <p:spPr/>
        <p:txBody>
          <a:bodyPr/>
          <a:lstStyle/>
          <a:p>
            <a:r>
              <a:rPr lang="en-BE"/>
              <a:t>Agenda</a:t>
            </a:r>
          </a:p>
        </p:txBody>
      </p:sp>
      <p:sp>
        <p:nvSpPr>
          <p:cNvPr id="3" name="Content Placeholder 2">
            <a:extLst>
              <a:ext uri="{FF2B5EF4-FFF2-40B4-BE49-F238E27FC236}">
                <a16:creationId xmlns:a16="http://schemas.microsoft.com/office/drawing/2014/main" id="{B25B48B2-801B-6DC4-F47B-1FF545AA6A10}"/>
              </a:ext>
            </a:extLst>
          </p:cNvPr>
          <p:cNvSpPr>
            <a:spLocks noGrp="1"/>
          </p:cNvSpPr>
          <p:nvPr>
            <p:ph idx="1"/>
          </p:nvPr>
        </p:nvSpPr>
        <p:spPr/>
        <p:txBody>
          <a:bodyPr/>
          <a:lstStyle/>
          <a:p>
            <a:r>
              <a:rPr lang="en-BE"/>
              <a:t>TCP</a:t>
            </a:r>
          </a:p>
          <a:p>
            <a:pPr lvl="1"/>
            <a:r>
              <a:rPr lang="en-BE"/>
              <a:t>Improvements to the three-way handshake</a:t>
            </a:r>
          </a:p>
          <a:p>
            <a:pPr lvl="1"/>
            <a:r>
              <a:rPr lang="en-BE"/>
              <a:t>Improvements to the data transfer</a:t>
            </a:r>
          </a:p>
          <a:p>
            <a:pPr lvl="1"/>
            <a:r>
              <a:rPr lang="en-BE" i="1"/>
              <a:t>Congestion control (</a:t>
            </a:r>
            <a:r>
              <a:rPr lang="en-BE"/>
              <a:t>will be discussed later)</a:t>
            </a:r>
          </a:p>
          <a:p>
            <a:pPr lvl="1"/>
            <a:r>
              <a:rPr lang="en-BE" i="1"/>
              <a:t>Multipath TCP </a:t>
            </a:r>
            <a:r>
              <a:rPr lang="en-BE"/>
              <a:t>(will be discussed later</a:t>
            </a:r>
            <a:r>
              <a:rPr lang="nl-BE"/>
              <a:t> if time permits</a:t>
            </a:r>
            <a:r>
              <a:rPr lang="en-BE"/>
              <a:t>)</a:t>
            </a:r>
          </a:p>
          <a:p>
            <a:r>
              <a:rPr lang="en-BE">
                <a:solidFill>
                  <a:srgbClr val="FF0000"/>
                </a:solidFill>
              </a:rPr>
              <a:t>IPv6</a:t>
            </a:r>
          </a:p>
          <a:p>
            <a:pPr lvl="1"/>
            <a:r>
              <a:rPr lang="en-BE">
                <a:solidFill>
                  <a:srgbClr val="FF0000"/>
                </a:solidFill>
              </a:rPr>
              <a:t>IPv6 Addresses</a:t>
            </a:r>
          </a:p>
          <a:p>
            <a:pPr lvl="1"/>
            <a:r>
              <a:rPr lang="en-BE"/>
              <a:t>IPv6 Packets</a:t>
            </a:r>
          </a:p>
          <a:p>
            <a:pPr lvl="1"/>
            <a:r>
              <a:rPr lang="en-BE"/>
              <a:t>ICMPv6</a:t>
            </a:r>
          </a:p>
          <a:p>
            <a:r>
              <a:rPr lang="en-BE"/>
              <a:t>IPv4</a:t>
            </a:r>
          </a:p>
          <a:p>
            <a:pPr lvl="1"/>
            <a:endParaRPr lang="en-BE"/>
          </a:p>
        </p:txBody>
      </p:sp>
    </p:spTree>
    <p:extLst>
      <p:ext uri="{BB962C8B-B14F-4D97-AF65-F5344CB8AC3E}">
        <p14:creationId xmlns:p14="http://schemas.microsoft.com/office/powerpoint/2010/main" val="3401632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A1CE7-CD8B-5D73-4FBB-FA2E179F5B61}"/>
              </a:ext>
            </a:extLst>
          </p:cNvPr>
          <p:cNvSpPr>
            <a:spLocks noGrp="1"/>
          </p:cNvSpPr>
          <p:nvPr>
            <p:ph type="title"/>
          </p:nvPr>
        </p:nvSpPr>
        <p:spPr/>
        <p:txBody>
          <a:bodyPr/>
          <a:lstStyle/>
          <a:p>
            <a:r>
              <a:rPr lang="en-BE"/>
              <a:t>Hosts and routers</a:t>
            </a:r>
          </a:p>
        </p:txBody>
      </p:sp>
      <p:sp>
        <p:nvSpPr>
          <p:cNvPr id="4" name="Text Placeholder 3">
            <a:extLst>
              <a:ext uri="{FF2B5EF4-FFF2-40B4-BE49-F238E27FC236}">
                <a16:creationId xmlns:a16="http://schemas.microsoft.com/office/drawing/2014/main" id="{99472AF0-40C8-D431-A4F8-53555F9A8C3B}"/>
              </a:ext>
            </a:extLst>
          </p:cNvPr>
          <p:cNvSpPr>
            <a:spLocks noGrp="1"/>
          </p:cNvSpPr>
          <p:nvPr>
            <p:ph type="body" idx="1"/>
          </p:nvPr>
        </p:nvSpPr>
        <p:spPr>
          <a:xfrm>
            <a:off x="862014" y="1269207"/>
            <a:ext cx="5157787" cy="823912"/>
          </a:xfrm>
        </p:spPr>
        <p:txBody>
          <a:bodyPr>
            <a:normAutofit/>
          </a:bodyPr>
          <a:lstStyle/>
          <a:p>
            <a:r>
              <a:rPr lang="en-BE" sz="3600"/>
              <a:t>Host</a:t>
            </a:r>
          </a:p>
        </p:txBody>
      </p:sp>
      <p:sp>
        <p:nvSpPr>
          <p:cNvPr id="3" name="Content Placeholder 2">
            <a:extLst>
              <a:ext uri="{FF2B5EF4-FFF2-40B4-BE49-F238E27FC236}">
                <a16:creationId xmlns:a16="http://schemas.microsoft.com/office/drawing/2014/main" id="{BCB4B201-CDB3-C0CF-D019-3AD712EBB83D}"/>
              </a:ext>
            </a:extLst>
          </p:cNvPr>
          <p:cNvSpPr>
            <a:spLocks noGrp="1"/>
          </p:cNvSpPr>
          <p:nvPr>
            <p:ph sz="half" idx="2"/>
          </p:nvPr>
        </p:nvSpPr>
        <p:spPr>
          <a:xfrm>
            <a:off x="858838" y="2112169"/>
            <a:ext cx="5157787" cy="3684588"/>
          </a:xfrm>
        </p:spPr>
        <p:txBody>
          <a:bodyPr/>
          <a:lstStyle/>
          <a:p>
            <a:r>
              <a:rPr lang="en-BE"/>
              <a:t>A host </a:t>
            </a:r>
          </a:p>
          <a:p>
            <a:pPr lvl="1"/>
            <a:r>
              <a:rPr lang="en-BE"/>
              <a:t>Sends new IP packets with its address as their source</a:t>
            </a:r>
          </a:p>
          <a:p>
            <a:pPr lvl="1"/>
            <a:r>
              <a:rPr lang="en-GB"/>
              <a:t>R</a:t>
            </a:r>
            <a:r>
              <a:rPr lang="en-BE"/>
              <a:t>eceives IP packets with its address as their destination</a:t>
            </a:r>
          </a:p>
          <a:p>
            <a:r>
              <a:rPr lang="en-BE"/>
              <a:t>A host has a least one network interface, sometimes more</a:t>
            </a:r>
          </a:p>
        </p:txBody>
      </p:sp>
      <p:sp>
        <p:nvSpPr>
          <p:cNvPr id="5" name="Text Placeholder 4">
            <a:extLst>
              <a:ext uri="{FF2B5EF4-FFF2-40B4-BE49-F238E27FC236}">
                <a16:creationId xmlns:a16="http://schemas.microsoft.com/office/drawing/2014/main" id="{D83CBDC4-BC02-13FA-BE27-FAC1E4057FA8}"/>
              </a:ext>
            </a:extLst>
          </p:cNvPr>
          <p:cNvSpPr>
            <a:spLocks noGrp="1"/>
          </p:cNvSpPr>
          <p:nvPr>
            <p:ph type="body" sz="quarter" idx="3"/>
          </p:nvPr>
        </p:nvSpPr>
        <p:spPr>
          <a:xfrm>
            <a:off x="6146798" y="1288257"/>
            <a:ext cx="5183188" cy="823912"/>
          </a:xfrm>
        </p:spPr>
        <p:txBody>
          <a:bodyPr>
            <a:normAutofit/>
          </a:bodyPr>
          <a:lstStyle/>
          <a:p>
            <a:r>
              <a:rPr lang="en-BE" sz="2800"/>
              <a:t>Routers</a:t>
            </a:r>
          </a:p>
        </p:txBody>
      </p:sp>
      <p:sp>
        <p:nvSpPr>
          <p:cNvPr id="6" name="Content Placeholder 5">
            <a:extLst>
              <a:ext uri="{FF2B5EF4-FFF2-40B4-BE49-F238E27FC236}">
                <a16:creationId xmlns:a16="http://schemas.microsoft.com/office/drawing/2014/main" id="{4A6F2677-6592-3390-0C8A-402E4826C728}"/>
              </a:ext>
            </a:extLst>
          </p:cNvPr>
          <p:cNvSpPr>
            <a:spLocks noGrp="1"/>
          </p:cNvSpPr>
          <p:nvPr>
            <p:ph sz="quarter" idx="4"/>
          </p:nvPr>
        </p:nvSpPr>
        <p:spPr>
          <a:xfrm>
            <a:off x="6146798" y="2112169"/>
            <a:ext cx="5183188" cy="3684588"/>
          </a:xfrm>
        </p:spPr>
        <p:txBody>
          <a:bodyPr/>
          <a:lstStyle/>
          <a:p>
            <a:r>
              <a:rPr lang="en-BE"/>
              <a:t>A router mainly</a:t>
            </a:r>
          </a:p>
          <a:p>
            <a:pPr lvl="1"/>
            <a:r>
              <a:rPr lang="en-GB"/>
              <a:t>F</a:t>
            </a:r>
            <a:r>
              <a:rPr lang="en-BE"/>
              <a:t>orwards IP packets created by other hosts so that they can reach their final destination</a:t>
            </a:r>
          </a:p>
          <a:p>
            <a:pPr lvl="1"/>
            <a:r>
              <a:rPr lang="en-BE"/>
              <a:t>Rarely send new IP packets or receive IP packets destined to itself</a:t>
            </a:r>
          </a:p>
          <a:p>
            <a:r>
              <a:rPr lang="en-BE"/>
              <a:t>A router has several network interfaces</a:t>
            </a:r>
          </a:p>
        </p:txBody>
      </p:sp>
      <p:pic>
        <p:nvPicPr>
          <p:cNvPr id="7" name="Graphic 6" descr="Laptop with solid fill">
            <a:extLst>
              <a:ext uri="{FF2B5EF4-FFF2-40B4-BE49-F238E27FC236}">
                <a16:creationId xmlns:a16="http://schemas.microsoft.com/office/drawing/2014/main" id="{54A63AA1-D7C1-BA4A-0C11-F4C3C30D7AC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937" y="5339557"/>
            <a:ext cx="914400" cy="914400"/>
          </a:xfrm>
          <a:prstGeom prst="rect">
            <a:avLst/>
          </a:prstGeom>
        </p:spPr>
      </p:pic>
      <p:pic>
        <p:nvPicPr>
          <p:cNvPr id="8" name="Graphic 7" descr="Smart Phone with solid fill">
            <a:extLst>
              <a:ext uri="{FF2B5EF4-FFF2-40B4-BE49-F238E27FC236}">
                <a16:creationId xmlns:a16="http://schemas.microsoft.com/office/drawing/2014/main" id="{7923CA8F-33BE-19D2-969F-214A519A17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0993" y="5387777"/>
            <a:ext cx="914400" cy="914400"/>
          </a:xfrm>
          <a:prstGeom prst="rect">
            <a:avLst/>
          </a:prstGeom>
        </p:spPr>
      </p:pic>
      <p:pic>
        <p:nvPicPr>
          <p:cNvPr id="9" name="Graphic 8" descr="Wireless router with solid fill">
            <a:extLst>
              <a:ext uri="{FF2B5EF4-FFF2-40B4-BE49-F238E27FC236}">
                <a16:creationId xmlns:a16="http://schemas.microsoft.com/office/drawing/2014/main" id="{2D830382-DB5B-97FD-FC02-519B9B3673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47841" y="5578475"/>
            <a:ext cx="914400" cy="914400"/>
          </a:xfrm>
          <a:prstGeom prst="rect">
            <a:avLst/>
          </a:prstGeom>
        </p:spPr>
      </p:pic>
      <p:grpSp>
        <p:nvGrpSpPr>
          <p:cNvPr id="11" name="Group 15">
            <a:extLst>
              <a:ext uri="{FF2B5EF4-FFF2-40B4-BE49-F238E27FC236}">
                <a16:creationId xmlns:a16="http://schemas.microsoft.com/office/drawing/2014/main" id="{746C4950-F863-8A29-0DA3-E16E9E66622C}"/>
              </a:ext>
            </a:extLst>
          </p:cNvPr>
          <p:cNvGrpSpPr>
            <a:grpSpLocks/>
          </p:cNvGrpSpPr>
          <p:nvPr/>
        </p:nvGrpSpPr>
        <p:grpSpPr bwMode="auto">
          <a:xfrm>
            <a:off x="8498390" y="5933294"/>
            <a:ext cx="721072" cy="423044"/>
            <a:chOff x="0" y="0"/>
            <a:chExt cx="646" cy="379"/>
          </a:xfrm>
        </p:grpSpPr>
        <p:sp>
          <p:nvSpPr>
            <p:cNvPr id="12" name="AutoShape 16">
              <a:extLst>
                <a:ext uri="{FF2B5EF4-FFF2-40B4-BE49-F238E27FC236}">
                  <a16:creationId xmlns:a16="http://schemas.microsoft.com/office/drawing/2014/main" id="{44A66834-C3B5-66DE-88EF-84A303406024}"/>
                </a:ext>
              </a:extLst>
            </p:cNvPr>
            <p:cNvSpPr>
              <a:spLocks/>
            </p:cNvSpPr>
            <p:nvPr/>
          </p:nvSpPr>
          <p:spPr bwMode="auto">
            <a:xfrm>
              <a:off x="0" y="131"/>
              <a:ext cx="434" cy="246"/>
            </a:xfrm>
            <a:prstGeom prst="roundRect">
              <a:avLst>
                <a:gd name="adj" fmla="val 403"/>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13" name="Line 17">
              <a:extLst>
                <a:ext uri="{FF2B5EF4-FFF2-40B4-BE49-F238E27FC236}">
                  <a16:creationId xmlns:a16="http://schemas.microsoft.com/office/drawing/2014/main" id="{3B0AB1FD-8285-CC9D-2DE5-DC423E5CCA1A}"/>
                </a:ext>
              </a:extLst>
            </p:cNvPr>
            <p:cNvSpPr>
              <a:spLocks noChangeShapeType="1"/>
            </p:cNvSpPr>
            <p:nvPr/>
          </p:nvSpPr>
          <p:spPr bwMode="auto">
            <a:xfrm rot="10800000" flipH="1">
              <a:off x="0" y="0"/>
              <a:ext cx="207" cy="132"/>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4" name="Line 18">
              <a:extLst>
                <a:ext uri="{FF2B5EF4-FFF2-40B4-BE49-F238E27FC236}">
                  <a16:creationId xmlns:a16="http://schemas.microsoft.com/office/drawing/2014/main" id="{08CC9746-823F-2666-CD12-686566E807E5}"/>
                </a:ext>
              </a:extLst>
            </p:cNvPr>
            <p:cNvSpPr>
              <a:spLocks noChangeShapeType="1"/>
            </p:cNvSpPr>
            <p:nvPr/>
          </p:nvSpPr>
          <p:spPr bwMode="auto">
            <a:xfrm rot="10800000" flipH="1">
              <a:off x="437" y="0"/>
              <a:ext cx="207" cy="132"/>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5" name="Line 19">
              <a:extLst>
                <a:ext uri="{FF2B5EF4-FFF2-40B4-BE49-F238E27FC236}">
                  <a16:creationId xmlns:a16="http://schemas.microsoft.com/office/drawing/2014/main" id="{FD70C0E1-BF3D-7D8C-DF76-1888E790AB6A}"/>
                </a:ext>
              </a:extLst>
            </p:cNvPr>
            <p:cNvSpPr>
              <a:spLocks noChangeShapeType="1"/>
            </p:cNvSpPr>
            <p:nvPr/>
          </p:nvSpPr>
          <p:spPr bwMode="auto">
            <a:xfrm rot="10800000" flipH="1">
              <a:off x="437" y="246"/>
              <a:ext cx="207" cy="133"/>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6" name="Line 20">
              <a:extLst>
                <a:ext uri="{FF2B5EF4-FFF2-40B4-BE49-F238E27FC236}">
                  <a16:creationId xmlns:a16="http://schemas.microsoft.com/office/drawing/2014/main" id="{C98515E2-B57C-1F66-99C1-3C72D62029D4}"/>
                </a:ext>
              </a:extLst>
            </p:cNvPr>
            <p:cNvSpPr>
              <a:spLocks noChangeShapeType="1"/>
            </p:cNvSpPr>
            <p:nvPr/>
          </p:nvSpPr>
          <p:spPr bwMode="auto">
            <a:xfrm>
              <a:off x="209" y="1"/>
              <a:ext cx="435" cy="1"/>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7" name="Line 21">
              <a:extLst>
                <a:ext uri="{FF2B5EF4-FFF2-40B4-BE49-F238E27FC236}">
                  <a16:creationId xmlns:a16="http://schemas.microsoft.com/office/drawing/2014/main" id="{B5B515F8-769E-0995-82B3-5DE5310CA838}"/>
                </a:ext>
              </a:extLst>
            </p:cNvPr>
            <p:cNvSpPr>
              <a:spLocks noChangeShapeType="1"/>
            </p:cNvSpPr>
            <p:nvPr/>
          </p:nvSpPr>
          <p:spPr bwMode="auto">
            <a:xfrm>
              <a:off x="644" y="1"/>
              <a:ext cx="2" cy="246"/>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8" name="Rectangle 22">
              <a:extLst>
                <a:ext uri="{FF2B5EF4-FFF2-40B4-BE49-F238E27FC236}">
                  <a16:creationId xmlns:a16="http://schemas.microsoft.com/office/drawing/2014/main" id="{740FF7B0-6D7D-B4B7-395F-934738A75F4D}"/>
                </a:ext>
              </a:extLst>
            </p:cNvPr>
            <p:cNvSpPr>
              <a:spLocks/>
            </p:cNvSpPr>
            <p:nvPr/>
          </p:nvSpPr>
          <p:spPr bwMode="auto">
            <a:xfrm>
              <a:off x="86" y="134"/>
              <a:ext cx="276" cy="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pPr>
              <a:r>
                <a:rPr lang="en-US" sz="1547">
                  <a:latin typeface="Helvetica" charset="0"/>
                  <a:ea typeface="ＭＳ Ｐゴシック" charset="0"/>
                  <a:cs typeface="Helvetica" charset="0"/>
                  <a:sym typeface="Helvetica" charset="0"/>
                </a:rPr>
                <a:t> R2</a:t>
              </a:r>
            </a:p>
          </p:txBody>
        </p:sp>
      </p:grpSp>
    </p:spTree>
    <p:extLst>
      <p:ext uri="{BB962C8B-B14F-4D97-AF65-F5344CB8AC3E}">
        <p14:creationId xmlns:p14="http://schemas.microsoft.com/office/powerpoint/2010/main" val="397437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0417" name="Rectangle 1"/>
          <p:cNvSpPr>
            <a:spLocks noGrp="1" noChangeArrowheads="1"/>
          </p:cNvSpPr>
          <p:nvPr>
            <p:ph type="title"/>
          </p:nvPr>
        </p:nvSpPr>
        <p:spPr>
          <a:xfrm>
            <a:off x="1054613" y="2749"/>
            <a:ext cx="6604620" cy="1204392"/>
          </a:xfrm>
          <a:ln/>
        </p:spPr>
        <p:txBody>
          <a:bodyPr/>
          <a:lstStyle/>
          <a:p>
            <a:r>
              <a:rPr lang="en-US"/>
              <a:t>IPv6 addresses</a:t>
            </a:r>
          </a:p>
        </p:txBody>
      </p:sp>
      <p:sp>
        <p:nvSpPr>
          <p:cNvPr id="60418" name="Rectangle 2"/>
          <p:cNvSpPr>
            <a:spLocks noGrp="1" noChangeArrowheads="1"/>
          </p:cNvSpPr>
          <p:nvPr>
            <p:ph type="body" idx="1"/>
          </p:nvPr>
        </p:nvSpPr>
        <p:spPr>
          <a:xfrm>
            <a:off x="2279576" y="2687837"/>
            <a:ext cx="8179594" cy="3446859"/>
          </a:xfrm>
          <a:ln/>
        </p:spPr>
        <p:txBody>
          <a:bodyPr/>
          <a:lstStyle/>
          <a:p>
            <a:pPr marL="625056"/>
            <a:r>
              <a:rPr lang="en-US"/>
              <a:t>Each IPv6 address is encoded in 128 bits</a:t>
            </a:r>
          </a:p>
          <a:p>
            <a:pPr marL="937584" lvl="1"/>
            <a:r>
              <a:rPr lang="en-US"/>
              <a:t>3.4 x 10^38 possible addressable devices </a:t>
            </a:r>
          </a:p>
          <a:p>
            <a:pPr marL="1250112" lvl="2"/>
            <a:r>
              <a:rPr lang="en-US"/>
              <a:t>6.65 x 10^23 addresses per square meter</a:t>
            </a:r>
          </a:p>
          <a:p>
            <a:pPr marL="625056"/>
            <a:r>
              <a:rPr lang="en-US" b="1"/>
              <a:t>Why 128 bits ?</a:t>
            </a:r>
          </a:p>
        </p:txBody>
      </p:sp>
      <p:sp>
        <p:nvSpPr>
          <p:cNvPr id="60419" name="Rectangle 3"/>
          <p:cNvSpPr>
            <a:spLocks/>
          </p:cNvSpPr>
          <p:nvPr/>
        </p:nvSpPr>
        <p:spPr bwMode="auto">
          <a:xfrm>
            <a:off x="5569149" y="1393032"/>
            <a:ext cx="1241227" cy="482203"/>
          </a:xfrm>
          <a:prstGeom prst="rect">
            <a:avLst/>
          </a:prstGeom>
          <a:solidFill>
            <a:srgbClr val="FFC000"/>
          </a:solidFill>
          <a:ln w="25400">
            <a:solidFill>
              <a:schemeClr val="tx1"/>
            </a:solidFill>
            <a:prstDash val="solid"/>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nchor="ctr"/>
          <a:lstStyle/>
          <a:p>
            <a:r>
              <a:rPr lang="en-US" sz="2812">
                <a:solidFill>
                  <a:srgbClr val="FFFFFF"/>
                </a:solidFill>
                <a:effectLst>
                  <a:outerShdw blurRad="38100" dist="38100" dir="2700000" algn="tl">
                    <a:srgbClr val="DDDDDD"/>
                  </a:outerShdw>
                </a:effectLst>
                <a:ea typeface="ＭＳ Ｐゴシック" charset="0"/>
                <a:cs typeface="Gill Sans" charset="0"/>
              </a:rPr>
              <a:t>IPv4</a:t>
            </a:r>
          </a:p>
        </p:txBody>
      </p:sp>
      <p:sp>
        <p:nvSpPr>
          <p:cNvPr id="60420" name="Rectangle 4"/>
          <p:cNvSpPr>
            <a:spLocks/>
          </p:cNvSpPr>
          <p:nvPr/>
        </p:nvSpPr>
        <p:spPr bwMode="auto">
          <a:xfrm>
            <a:off x="3613547" y="1991320"/>
            <a:ext cx="4964906" cy="580430"/>
          </a:xfrm>
          <a:prstGeom prst="rect">
            <a:avLst/>
          </a:prstGeom>
          <a:solidFill>
            <a:srgbClr val="0044FE"/>
          </a:solidFill>
          <a:ln w="12700">
            <a:solidFill>
              <a:srgbClr val="003DCC"/>
            </a:solidFill>
            <a:prstDash val="solid"/>
            <a:miter lim="800000"/>
            <a:headEnd type="none" w="med" len="med"/>
            <a:tailEnd type="none" w="med" len="med"/>
          </a:ln>
        </p:spPr>
        <p:txBody>
          <a:bodyPr lIns="0" tIns="0" rIns="0" bIns="0" anchor="ctr"/>
          <a:lstStyle/>
          <a:p>
            <a:r>
              <a:rPr lang="en-US" sz="2812">
                <a:solidFill>
                  <a:srgbClr val="FFFFFF"/>
                </a:solidFill>
                <a:effectLst>
                  <a:outerShdw blurRad="38100" dist="38100" dir="2700000" algn="tl">
                    <a:srgbClr val="000000"/>
                  </a:outerShdw>
                </a:effectLst>
                <a:ea typeface="ＭＳ Ｐゴシック" charset="0"/>
                <a:cs typeface="Gill Sans" charset="0"/>
              </a:rPr>
              <a:t>IP version 6</a:t>
            </a:r>
          </a:p>
        </p:txBody>
      </p:sp>
      <p:pic>
        <p:nvPicPr>
          <p:cNvPr id="6" name="Picture 2">
            <a:extLst>
              <a:ext uri="{FF2B5EF4-FFF2-40B4-BE49-F238E27FC236}">
                <a16:creationId xmlns:a16="http://schemas.microsoft.com/office/drawing/2014/main" id="{311EE0CF-2D86-3849-B037-E10961E91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001917">
            <a:off x="1607658" y="5846478"/>
            <a:ext cx="1007552" cy="5389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BE3E2A1-F546-CA4E-8AF9-1E7CAB39803B}"/>
              </a:ext>
            </a:extLst>
          </p:cNvPr>
          <p:cNvSpPr/>
          <p:nvPr/>
        </p:nvSpPr>
        <p:spPr>
          <a:xfrm>
            <a:off x="2339276" y="6183140"/>
            <a:ext cx="8196412" cy="461665"/>
          </a:xfrm>
          <a:prstGeom prst="rect">
            <a:avLst/>
          </a:prstGeom>
        </p:spPr>
        <p:txBody>
          <a:bodyPr wrap="square">
            <a:spAutoFit/>
          </a:bodyPr>
          <a:lstStyle/>
          <a:p>
            <a:r>
              <a:rPr lang="en-BE" sz="2400">
                <a:solidFill>
                  <a:srgbClr val="0070C0"/>
                </a:solidFill>
              </a:rPr>
              <a:t>What is percentage of IPv6 users in Belgium ?</a:t>
            </a:r>
          </a:p>
        </p:txBody>
      </p:sp>
    </p:spTree>
    <p:extLst>
      <p:ext uri="{BB962C8B-B14F-4D97-AF65-F5344CB8AC3E}">
        <p14:creationId xmlns:p14="http://schemas.microsoft.com/office/powerpoint/2010/main" val="4574626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041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041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041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041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build="p" autoUpdateAnimBg="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65002-BCFF-DC21-BD0E-C511719BAFD3}"/>
              </a:ext>
            </a:extLst>
          </p:cNvPr>
          <p:cNvSpPr>
            <a:spLocks noGrp="1"/>
          </p:cNvSpPr>
          <p:nvPr>
            <p:ph type="title"/>
          </p:nvPr>
        </p:nvSpPr>
        <p:spPr/>
        <p:txBody>
          <a:bodyPr/>
          <a:lstStyle/>
          <a:p>
            <a:r>
              <a:rPr lang="en-BE"/>
              <a:t>IP addresses identify network interfaces</a:t>
            </a:r>
          </a:p>
        </p:txBody>
      </p:sp>
      <p:sp>
        <p:nvSpPr>
          <p:cNvPr id="3" name="Content Placeholder 2">
            <a:extLst>
              <a:ext uri="{FF2B5EF4-FFF2-40B4-BE49-F238E27FC236}">
                <a16:creationId xmlns:a16="http://schemas.microsoft.com/office/drawing/2014/main" id="{AA02614E-5C1C-B7CA-CD26-DC357907E2D4}"/>
              </a:ext>
            </a:extLst>
          </p:cNvPr>
          <p:cNvSpPr>
            <a:spLocks noGrp="1"/>
          </p:cNvSpPr>
          <p:nvPr>
            <p:ph idx="1"/>
          </p:nvPr>
        </p:nvSpPr>
        <p:spPr/>
        <p:txBody>
          <a:bodyPr/>
          <a:lstStyle/>
          <a:p>
            <a:r>
              <a:rPr lang="en-BE"/>
              <a:t>An IP address identifies an attachment point of a host to the network</a:t>
            </a:r>
            <a:br>
              <a:rPr lang="en-BE"/>
            </a:br>
            <a:endParaRPr lang="en-BE"/>
          </a:p>
          <a:p>
            <a:r>
              <a:rPr lang="en-BE"/>
              <a:t>A computer equipped with a single Ethernet interface will have one IP address associated to this interface</a:t>
            </a:r>
          </a:p>
          <a:p>
            <a:pPr lvl="1"/>
            <a:r>
              <a:rPr lang="en-BE"/>
              <a:t>One IPv4 and one IPv6 address if the network is dual-stack</a:t>
            </a:r>
            <a:br>
              <a:rPr lang="en-BE"/>
            </a:br>
            <a:endParaRPr lang="en-BE"/>
          </a:p>
          <a:p>
            <a:r>
              <a:rPr lang="en-BE"/>
              <a:t>A smartphone equipped with a cellular and a Wi-Fi interface will have</a:t>
            </a:r>
          </a:p>
          <a:p>
            <a:pPr lvl="1"/>
            <a:r>
              <a:rPr lang="en-BE"/>
              <a:t>One IP address associated to the Wi-Fi interface</a:t>
            </a:r>
          </a:p>
          <a:p>
            <a:pPr lvl="1"/>
            <a:r>
              <a:rPr lang="en-BE"/>
              <a:t>One IP address associated to the cellular interface</a:t>
            </a:r>
          </a:p>
          <a:p>
            <a:r>
              <a:rPr lang="en-BE"/>
              <a:t>A router will have an address on each of its network interfaces</a:t>
            </a:r>
          </a:p>
          <a:p>
            <a:pPr lvl="1"/>
            <a:endParaRPr lang="en-BE"/>
          </a:p>
          <a:p>
            <a:pPr lvl="1"/>
            <a:endParaRPr lang="en-BE"/>
          </a:p>
          <a:p>
            <a:endParaRPr lang="en-BE"/>
          </a:p>
        </p:txBody>
      </p:sp>
    </p:spTree>
    <p:extLst>
      <p:ext uri="{BB962C8B-B14F-4D97-AF65-F5344CB8AC3E}">
        <p14:creationId xmlns:p14="http://schemas.microsoft.com/office/powerpoint/2010/main" val="621931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5" name="Rectangle 1"/>
          <p:cNvSpPr>
            <a:spLocks noGrp="1" noChangeArrowheads="1"/>
          </p:cNvSpPr>
          <p:nvPr>
            <p:ph type="title"/>
          </p:nvPr>
        </p:nvSpPr>
        <p:spPr>
          <a:xfrm>
            <a:off x="1631504" y="94432"/>
            <a:ext cx="7930678" cy="1207740"/>
          </a:xfrm>
          <a:ln/>
        </p:spPr>
        <p:txBody>
          <a:bodyPr/>
          <a:lstStyle/>
          <a:p>
            <a:pPr>
              <a:lnSpc>
                <a:spcPct val="84000"/>
              </a:lnSpc>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Lst>
            </a:pPr>
            <a:r>
              <a:rPr lang="en-US"/>
              <a:t>IPv6 Addressing architecture</a:t>
            </a:r>
          </a:p>
        </p:txBody>
      </p:sp>
      <p:sp>
        <p:nvSpPr>
          <p:cNvPr id="62466" name="Rectangle 2"/>
          <p:cNvSpPr>
            <a:spLocks noGrp="1" noChangeArrowheads="1"/>
          </p:cNvSpPr>
          <p:nvPr>
            <p:ph type="body" idx="1"/>
          </p:nvPr>
        </p:nvSpPr>
        <p:spPr>
          <a:xfrm>
            <a:off x="1168624" y="1304181"/>
            <a:ext cx="8393558" cy="5577706"/>
          </a:xfrm>
          <a:ln/>
        </p:spPr>
        <p:txBody>
          <a:bodyPr>
            <a:normAutofit/>
          </a:bodyPr>
          <a:lstStyle/>
          <a:p>
            <a:pPr marL="654076" lvl="1">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Lst>
            </a:pPr>
            <a:r>
              <a:rPr lang="en-US" sz="2800" b="1"/>
              <a:t>Unicast</a:t>
            </a:r>
            <a:r>
              <a:rPr lang="en-US" sz="2800"/>
              <a:t> addresses</a:t>
            </a:r>
          </a:p>
          <a:p>
            <a:pPr marL="857220" lvl="2">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Lst>
            </a:pPr>
            <a:r>
              <a:rPr lang="en-US" sz="2800"/>
              <a:t>An identifier for a single interface.  A packet sent to a unicast address is delivered to the interface identified by that address</a:t>
            </a:r>
          </a:p>
          <a:p>
            <a:pPr marL="654076" lvl="1">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Lst>
            </a:pPr>
            <a:r>
              <a:rPr lang="en-US" sz="2800" b="1" err="1"/>
              <a:t>Anycast</a:t>
            </a:r>
            <a:r>
              <a:rPr lang="en-US" sz="2800"/>
              <a:t> addresses</a:t>
            </a:r>
          </a:p>
          <a:p>
            <a:pPr marL="857220" lvl="2">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Lst>
            </a:pPr>
            <a:r>
              <a:rPr lang="en-US" sz="2800"/>
              <a:t>An identifier for a set of interfaces. </a:t>
            </a:r>
          </a:p>
          <a:p>
            <a:pPr marL="654076" lvl="1">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Lst>
            </a:pPr>
            <a:r>
              <a:rPr lang="en-US" sz="2800" b="1"/>
              <a:t>Multicast</a:t>
            </a:r>
            <a:r>
              <a:rPr lang="en-US" sz="2800"/>
              <a:t> addresses</a:t>
            </a:r>
          </a:p>
          <a:p>
            <a:pPr marL="857220" lvl="2">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Lst>
            </a:pPr>
            <a:r>
              <a:rPr lang="en-US" sz="2800"/>
              <a:t>An identifier for a set of interfaces. A packet sent to a  multicast address is delivered to all interfaces identified by that address.</a:t>
            </a:r>
          </a:p>
        </p:txBody>
      </p:sp>
    </p:spTree>
    <p:extLst>
      <p:ext uri="{BB962C8B-B14F-4D97-AF65-F5344CB8AC3E}">
        <p14:creationId xmlns:p14="http://schemas.microsoft.com/office/powerpoint/2010/main" val="3689306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949569" y="-1116"/>
            <a:ext cx="10216662" cy="1213322"/>
          </a:xfrm>
          <a:ln/>
        </p:spPr>
        <p:txBody>
          <a:bodyPr>
            <a:normAutofit/>
          </a:bodyPr>
          <a:lstStyle/>
          <a:p>
            <a:pPr>
              <a:lnSpc>
                <a:spcPct val="84000"/>
              </a:lnSpc>
              <a:tabLst>
                <a:tab pos="692257" algn="l"/>
                <a:tab pos="1375159" algn="l"/>
                <a:tab pos="2067415" algn="l"/>
                <a:tab pos="2750317" algn="l"/>
                <a:tab pos="3442574" algn="l"/>
                <a:tab pos="4125476" algn="l"/>
                <a:tab pos="4817732" algn="l"/>
                <a:tab pos="5500634" algn="l"/>
                <a:tab pos="6192891" algn="l"/>
                <a:tab pos="6875793" algn="l"/>
                <a:tab pos="7521275" algn="l"/>
              </a:tabLst>
            </a:pPr>
            <a:r>
              <a:rPr lang="en-US"/>
              <a:t>Three-way handshake : initial specification</a:t>
            </a:r>
          </a:p>
        </p:txBody>
      </p:sp>
      <p:sp>
        <p:nvSpPr>
          <p:cNvPr id="20482" name="Line 2"/>
          <p:cNvSpPr>
            <a:spLocks noChangeShapeType="1"/>
          </p:cNvSpPr>
          <p:nvPr/>
        </p:nvSpPr>
        <p:spPr bwMode="auto">
          <a:xfrm flipH="1">
            <a:off x="4794871" y="2455665"/>
            <a:ext cx="8465" cy="2467943"/>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20483" name="Line 3"/>
          <p:cNvSpPr>
            <a:spLocks noChangeShapeType="1"/>
          </p:cNvSpPr>
          <p:nvPr/>
        </p:nvSpPr>
        <p:spPr bwMode="auto">
          <a:xfrm>
            <a:off x="7701855" y="2433340"/>
            <a:ext cx="1210" cy="263649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grpSp>
        <p:nvGrpSpPr>
          <p:cNvPr id="20484" name="Group 4"/>
          <p:cNvGrpSpPr>
            <a:grpSpLocks/>
          </p:cNvGrpSpPr>
          <p:nvPr/>
        </p:nvGrpSpPr>
        <p:grpSpPr bwMode="auto">
          <a:xfrm>
            <a:off x="4814219" y="4348758"/>
            <a:ext cx="2861035" cy="517922"/>
            <a:chOff x="0" y="0"/>
            <a:chExt cx="2366" cy="464"/>
          </a:xfrm>
        </p:grpSpPr>
        <p:sp>
          <p:nvSpPr>
            <p:cNvPr id="20485" name="Line 5"/>
            <p:cNvSpPr>
              <a:spLocks noChangeShapeType="1"/>
            </p:cNvSpPr>
            <p:nvPr/>
          </p:nvSpPr>
          <p:spPr bwMode="auto">
            <a:xfrm>
              <a:off x="0" y="0"/>
              <a:ext cx="2366" cy="464"/>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20488" name="Rectangle 8"/>
            <p:cNvSpPr>
              <a:spLocks/>
            </p:cNvSpPr>
            <p:nvPr/>
          </p:nvSpPr>
          <p:spPr bwMode="auto">
            <a:xfrm>
              <a:off x="316" y="101"/>
              <a:ext cx="1733" cy="179"/>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Lst>
              </a:pPr>
              <a:r>
                <a:rPr lang="en-US" sz="1500">
                  <a:latin typeface="Helvetica" charset="0"/>
                  <a:ea typeface="ＭＳ Ｐゴシック" charset="0"/>
                  <a:cs typeface="Helvetica" charset="0"/>
                  <a:sym typeface="Helvetica" charset="0"/>
                </a:rPr>
                <a:t>ACK(seq=</a:t>
              </a:r>
              <a:r>
                <a:rPr lang="en-US" sz="1500">
                  <a:solidFill>
                    <a:srgbClr val="FF0000"/>
                  </a:solidFill>
                  <a:latin typeface="Helvetica" charset="0"/>
                  <a:ea typeface="ＭＳ Ｐゴシック" charset="0"/>
                  <a:cs typeface="Helvetica" charset="0"/>
                  <a:sym typeface="Helvetica" charset="0"/>
                </a:rPr>
                <a:t>x+1</a:t>
              </a:r>
              <a:r>
                <a:rPr lang="en-US" sz="1500">
                  <a:latin typeface="Helvetica" charset="0"/>
                  <a:ea typeface="ＭＳ Ｐゴシック" charset="0"/>
                  <a:cs typeface="Helvetica" charset="0"/>
                  <a:sym typeface="Helvetica" charset="0"/>
                </a:rPr>
                <a:t>, ack=</a:t>
              </a:r>
              <a:r>
                <a:rPr lang="en-US" sz="1500">
                  <a:solidFill>
                    <a:srgbClr val="0000FF"/>
                  </a:solidFill>
                  <a:latin typeface="Helvetica" charset="0"/>
                  <a:ea typeface="ＭＳ Ｐゴシック" charset="0"/>
                  <a:cs typeface="Helvetica" charset="0"/>
                  <a:sym typeface="Helvetica" charset="0"/>
                </a:rPr>
                <a:t>y+1</a:t>
              </a:r>
              <a:r>
                <a:rPr lang="en-US" sz="1500">
                  <a:latin typeface="Helvetica" charset="0"/>
                  <a:ea typeface="ＭＳ Ｐゴシック" charset="0"/>
                  <a:cs typeface="Helvetica" charset="0"/>
                  <a:sym typeface="Helvetica" charset="0"/>
                </a:rPr>
                <a:t>)</a:t>
              </a:r>
            </a:p>
          </p:txBody>
        </p:sp>
      </p:grpSp>
      <p:grpSp>
        <p:nvGrpSpPr>
          <p:cNvPr id="20489" name="Group 9"/>
          <p:cNvGrpSpPr>
            <a:grpSpLocks/>
          </p:cNvGrpSpPr>
          <p:nvPr/>
        </p:nvGrpSpPr>
        <p:grpSpPr bwMode="auto">
          <a:xfrm>
            <a:off x="2550547" y="2367510"/>
            <a:ext cx="2195954" cy="339303"/>
            <a:chOff x="7" y="7"/>
            <a:chExt cx="1815" cy="303"/>
          </a:xfrm>
        </p:grpSpPr>
        <p:sp>
          <p:nvSpPr>
            <p:cNvPr id="20490" name="Line 10"/>
            <p:cNvSpPr>
              <a:spLocks noChangeShapeType="1"/>
            </p:cNvSpPr>
            <p:nvPr/>
          </p:nvSpPr>
          <p:spPr bwMode="auto">
            <a:xfrm>
              <a:off x="617" y="309"/>
              <a:ext cx="1205" cy="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20491" name="Rectangle 11"/>
            <p:cNvSpPr>
              <a:spLocks/>
            </p:cNvSpPr>
            <p:nvPr/>
          </p:nvSpPr>
          <p:spPr bwMode="auto">
            <a:xfrm>
              <a:off x="7" y="7"/>
              <a:ext cx="1042" cy="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65804" algn="l"/>
                </a:tabLst>
              </a:pPr>
              <a:r>
                <a:rPr lang="en-US" sz="1500">
                  <a:latin typeface="Helvetica" charset="0"/>
                  <a:ea typeface="ＭＳ Ｐゴシック" charset="0"/>
                  <a:cs typeface="Helvetica" charset="0"/>
                  <a:sym typeface="Helvetica" charset="0"/>
                </a:rPr>
                <a:t>CONNECT.req</a:t>
              </a:r>
            </a:p>
          </p:txBody>
        </p:sp>
      </p:grpSp>
      <p:grpSp>
        <p:nvGrpSpPr>
          <p:cNvPr id="20492" name="Group 12"/>
          <p:cNvGrpSpPr>
            <a:grpSpLocks/>
          </p:cNvGrpSpPr>
          <p:nvPr/>
        </p:nvGrpSpPr>
        <p:grpSpPr bwMode="auto">
          <a:xfrm>
            <a:off x="7741761" y="3079626"/>
            <a:ext cx="3050880" cy="199802"/>
            <a:chOff x="0" y="6"/>
            <a:chExt cx="2522" cy="179"/>
          </a:xfrm>
        </p:grpSpPr>
        <p:sp>
          <p:nvSpPr>
            <p:cNvPr id="20493" name="Rectangle 13"/>
            <p:cNvSpPr>
              <a:spLocks/>
            </p:cNvSpPr>
            <p:nvPr/>
          </p:nvSpPr>
          <p:spPr bwMode="auto">
            <a:xfrm>
              <a:off x="1497" y="6"/>
              <a:ext cx="1025" cy="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65804" algn="l"/>
                </a:tabLst>
              </a:pPr>
              <a:r>
                <a:rPr lang="en-US" sz="1500">
                  <a:latin typeface="Helvetica" charset="0"/>
                  <a:ea typeface="ＭＳ Ｐゴシック" charset="0"/>
                  <a:cs typeface="Helvetica" charset="0"/>
                  <a:sym typeface="Helvetica" charset="0"/>
                </a:rPr>
                <a:t>CONNECT.ind</a:t>
              </a:r>
            </a:p>
          </p:txBody>
        </p:sp>
        <p:sp>
          <p:nvSpPr>
            <p:cNvPr id="20494" name="Line 14"/>
            <p:cNvSpPr>
              <a:spLocks noChangeShapeType="1"/>
            </p:cNvSpPr>
            <p:nvPr/>
          </p:nvSpPr>
          <p:spPr bwMode="auto">
            <a:xfrm>
              <a:off x="0" y="156"/>
              <a:ext cx="1204" cy="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grpSp>
        <p:nvGrpSpPr>
          <p:cNvPr id="20495" name="Group 15"/>
          <p:cNvGrpSpPr>
            <a:grpSpLocks/>
          </p:cNvGrpSpPr>
          <p:nvPr/>
        </p:nvGrpSpPr>
        <p:grpSpPr bwMode="auto">
          <a:xfrm>
            <a:off x="4826310" y="3314031"/>
            <a:ext cx="6018330" cy="551408"/>
            <a:chOff x="0" y="6"/>
            <a:chExt cx="4977" cy="494"/>
          </a:xfrm>
        </p:grpSpPr>
        <p:sp>
          <p:nvSpPr>
            <p:cNvPr id="20496" name="Line 16"/>
            <p:cNvSpPr>
              <a:spLocks noChangeShapeType="1"/>
            </p:cNvSpPr>
            <p:nvPr/>
          </p:nvSpPr>
          <p:spPr bwMode="auto">
            <a:xfrm flipH="1">
              <a:off x="0" y="58"/>
              <a:ext cx="2346" cy="44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20499" name="Rectangle 19"/>
            <p:cNvSpPr>
              <a:spLocks/>
            </p:cNvSpPr>
            <p:nvPr/>
          </p:nvSpPr>
          <p:spPr bwMode="auto">
            <a:xfrm>
              <a:off x="163" y="203"/>
              <a:ext cx="1928" cy="179"/>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Lst>
              </a:pPr>
              <a:r>
                <a:rPr lang="en-US" sz="1500">
                  <a:latin typeface="Helvetica" charset="0"/>
                  <a:ea typeface="ＭＳ Ｐゴシック" charset="0"/>
                  <a:cs typeface="Helvetica" charset="0"/>
                  <a:sym typeface="Helvetica" charset="0"/>
                </a:rPr>
                <a:t>SYN+ACK(ack=</a:t>
              </a:r>
              <a:r>
                <a:rPr lang="en-US" sz="1500">
                  <a:solidFill>
                    <a:srgbClr val="FF0000"/>
                  </a:solidFill>
                  <a:latin typeface="Helvetica" charset="0"/>
                  <a:ea typeface="ＭＳ Ｐゴシック" charset="0"/>
                  <a:cs typeface="Helvetica" charset="0"/>
                  <a:sym typeface="Helvetica" charset="0"/>
                </a:rPr>
                <a:t>x+1</a:t>
              </a:r>
              <a:r>
                <a:rPr lang="en-US" sz="1500">
                  <a:latin typeface="Helvetica" charset="0"/>
                  <a:ea typeface="ＭＳ Ｐゴシック" charset="0"/>
                  <a:cs typeface="Helvetica" charset="0"/>
                  <a:sym typeface="Helvetica" charset="0"/>
                </a:rPr>
                <a:t>,seq=</a:t>
              </a:r>
              <a:r>
                <a:rPr lang="en-US" sz="1500">
                  <a:solidFill>
                    <a:srgbClr val="0000FF"/>
                  </a:solidFill>
                  <a:latin typeface="Helvetica" charset="0"/>
                  <a:ea typeface="ＭＳ Ｐゴシック" charset="0"/>
                  <a:cs typeface="Helvetica" charset="0"/>
                  <a:sym typeface="Helvetica" charset="0"/>
                </a:rPr>
                <a:t>y</a:t>
              </a:r>
              <a:r>
                <a:rPr lang="en-US" sz="1500">
                  <a:latin typeface="Helvetica" charset="0"/>
                  <a:ea typeface="ＭＳ Ｐゴシック" charset="0"/>
                  <a:cs typeface="Helvetica" charset="0"/>
                  <a:sym typeface="Helvetica" charset="0"/>
                </a:rPr>
                <a:t>)</a:t>
              </a:r>
            </a:p>
          </p:txBody>
        </p:sp>
        <p:sp>
          <p:nvSpPr>
            <p:cNvPr id="20500" name="Rectangle 20"/>
            <p:cNvSpPr>
              <a:spLocks/>
            </p:cNvSpPr>
            <p:nvPr/>
          </p:nvSpPr>
          <p:spPr bwMode="auto">
            <a:xfrm>
              <a:off x="3853" y="6"/>
              <a:ext cx="1124" cy="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48706" algn="l"/>
                </a:tabLst>
              </a:pPr>
              <a:r>
                <a:rPr lang="en-US" sz="1500">
                  <a:latin typeface="Helvetica" charset="0"/>
                  <a:ea typeface="ＭＳ Ｐゴシック" charset="0"/>
                  <a:cs typeface="Helvetica" charset="0"/>
                  <a:sym typeface="Helvetica" charset="0"/>
                </a:rPr>
                <a:t>CONNECT.resp</a:t>
              </a:r>
            </a:p>
          </p:txBody>
        </p:sp>
        <p:sp>
          <p:nvSpPr>
            <p:cNvPr id="20501" name="Line 21"/>
            <p:cNvSpPr>
              <a:spLocks noChangeShapeType="1"/>
            </p:cNvSpPr>
            <p:nvPr/>
          </p:nvSpPr>
          <p:spPr bwMode="auto">
            <a:xfrm flipH="1">
              <a:off x="2387" y="58"/>
              <a:ext cx="1297" cy="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grpSp>
        <p:nvGrpSpPr>
          <p:cNvPr id="20502" name="Group 22"/>
          <p:cNvGrpSpPr>
            <a:grpSpLocks/>
          </p:cNvGrpSpPr>
          <p:nvPr/>
        </p:nvGrpSpPr>
        <p:grpSpPr bwMode="auto">
          <a:xfrm>
            <a:off x="2510638" y="3551784"/>
            <a:ext cx="2250374" cy="338213"/>
            <a:chOff x="7" y="6"/>
            <a:chExt cx="1861" cy="303"/>
          </a:xfrm>
        </p:grpSpPr>
        <p:sp>
          <p:nvSpPr>
            <p:cNvPr id="20503" name="Line 23"/>
            <p:cNvSpPr>
              <a:spLocks noChangeShapeType="1"/>
            </p:cNvSpPr>
            <p:nvPr/>
          </p:nvSpPr>
          <p:spPr bwMode="auto">
            <a:xfrm flipH="1">
              <a:off x="571" y="308"/>
              <a:ext cx="1297" cy="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20504" name="Rectangle 24"/>
            <p:cNvSpPr>
              <a:spLocks/>
            </p:cNvSpPr>
            <p:nvPr/>
          </p:nvSpPr>
          <p:spPr bwMode="auto">
            <a:xfrm>
              <a:off x="7" y="6"/>
              <a:ext cx="1114" cy="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48706" algn="l"/>
                </a:tabLst>
              </a:pPr>
              <a:r>
                <a:rPr lang="en-US" sz="1500">
                  <a:latin typeface="Helvetica" charset="0"/>
                  <a:ea typeface="ＭＳ Ｐゴシック" charset="0"/>
                  <a:cs typeface="Helvetica" charset="0"/>
                  <a:sym typeface="Helvetica" charset="0"/>
                </a:rPr>
                <a:t>CONNECT.conf</a:t>
              </a:r>
            </a:p>
          </p:txBody>
        </p:sp>
      </p:grpSp>
      <p:sp>
        <p:nvSpPr>
          <p:cNvPr id="20505" name="Rectangle 25"/>
          <p:cNvSpPr>
            <a:spLocks/>
          </p:cNvSpPr>
          <p:nvPr/>
        </p:nvSpPr>
        <p:spPr bwMode="auto">
          <a:xfrm>
            <a:off x="1690782" y="2794992"/>
            <a:ext cx="2396691" cy="401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Initial sequence number (</a:t>
            </a:r>
            <a:r>
              <a:rPr lang="en-US" sz="1500" i="1">
                <a:solidFill>
                  <a:srgbClr val="FF0000"/>
                </a:solidFill>
                <a:latin typeface="Helvetica" charset="0"/>
                <a:ea typeface="ＭＳ Ｐゴシック" charset="0"/>
                <a:cs typeface="Helvetica" charset="0"/>
                <a:sym typeface="Helvetica" charset="0"/>
              </a:rPr>
              <a:t>x</a:t>
            </a:r>
            <a:r>
              <a:rPr lang="en-US" sz="1500" i="1">
                <a:latin typeface="Helvetica" charset="0"/>
                <a:ea typeface="ＭＳ Ｐゴシック" charset="0"/>
                <a:cs typeface="Helvetica" charset="0"/>
                <a:sym typeface="Helvetica" charset="0"/>
              </a:rPr>
              <a:t>) </a:t>
            </a:r>
          </a:p>
          <a:p>
            <a:pPr>
              <a:lnSpc>
                <a:spcPct val="84000"/>
              </a:lnSpc>
              <a:tabLst>
                <a:tab pos="692257" algn="l"/>
                <a:tab pos="1375159" algn="l"/>
                <a:tab pos="2067415" algn="l"/>
                <a:tab pos="2740962" algn="l"/>
                <a:tab pos="692257" algn="l"/>
                <a:tab pos="1375159" algn="l"/>
                <a:tab pos="2067415" algn="l"/>
                <a:tab pos="2740962" algn="l"/>
              </a:tabLst>
            </a:pPr>
            <a:endParaRPr lang="en-US" sz="1500" i="1">
              <a:latin typeface="Helvetica" charset="0"/>
              <a:ea typeface="ＭＳ Ｐゴシック" charset="0"/>
              <a:cs typeface="Helvetica" charset="0"/>
              <a:sym typeface="Helvetica" charset="0"/>
            </a:endParaRPr>
          </a:p>
        </p:txBody>
      </p:sp>
      <p:sp>
        <p:nvSpPr>
          <p:cNvPr id="20506" name="Rectangle 26"/>
          <p:cNvSpPr>
            <a:spLocks/>
          </p:cNvSpPr>
          <p:nvPr/>
        </p:nvSpPr>
        <p:spPr bwMode="auto">
          <a:xfrm>
            <a:off x="7923146" y="3692426"/>
            <a:ext cx="2396691" cy="401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Initial sequence number (</a:t>
            </a:r>
            <a:r>
              <a:rPr lang="en-US" sz="1500" i="1">
                <a:solidFill>
                  <a:srgbClr val="0000FF"/>
                </a:solidFill>
                <a:latin typeface="Helvetica" charset="0"/>
                <a:ea typeface="ＭＳ Ｐゴシック" charset="0"/>
                <a:cs typeface="Helvetica" charset="0"/>
                <a:sym typeface="Helvetica" charset="0"/>
              </a:rPr>
              <a:t>y</a:t>
            </a:r>
            <a:r>
              <a:rPr lang="en-US" sz="1500" i="1">
                <a:latin typeface="Helvetica" charset="0"/>
                <a:ea typeface="ＭＳ Ｐゴシック" charset="0"/>
                <a:cs typeface="Helvetica" charset="0"/>
                <a:sym typeface="Helvetica" charset="0"/>
              </a:rPr>
              <a:t>) </a:t>
            </a:r>
          </a:p>
          <a:p>
            <a:pPr>
              <a:lnSpc>
                <a:spcPct val="84000"/>
              </a:lnSpc>
              <a:tabLst>
                <a:tab pos="692257" algn="l"/>
                <a:tab pos="1375159" algn="l"/>
                <a:tab pos="2067415" algn="l"/>
                <a:tab pos="2740962" algn="l"/>
                <a:tab pos="692257" algn="l"/>
                <a:tab pos="1375159" algn="l"/>
                <a:tab pos="2067415" algn="l"/>
                <a:tab pos="2740962" algn="l"/>
              </a:tabLst>
            </a:pPr>
            <a:endParaRPr lang="en-US" sz="1500" i="1">
              <a:latin typeface="Helvetica" charset="0"/>
              <a:ea typeface="ＭＳ Ｐゴシック" charset="0"/>
              <a:cs typeface="Helvetica" charset="0"/>
              <a:sym typeface="Helvetica" charset="0"/>
            </a:endParaRPr>
          </a:p>
        </p:txBody>
      </p:sp>
      <p:grpSp>
        <p:nvGrpSpPr>
          <p:cNvPr id="20507" name="Group 27"/>
          <p:cNvGrpSpPr>
            <a:grpSpLocks/>
          </p:cNvGrpSpPr>
          <p:nvPr/>
        </p:nvGrpSpPr>
        <p:grpSpPr bwMode="auto">
          <a:xfrm>
            <a:off x="4880727" y="2742531"/>
            <a:ext cx="2861035" cy="519038"/>
            <a:chOff x="0" y="0"/>
            <a:chExt cx="2366" cy="464"/>
          </a:xfrm>
        </p:grpSpPr>
        <p:sp>
          <p:nvSpPr>
            <p:cNvPr id="20508" name="Line 28"/>
            <p:cNvSpPr>
              <a:spLocks noChangeShapeType="1"/>
            </p:cNvSpPr>
            <p:nvPr/>
          </p:nvSpPr>
          <p:spPr bwMode="auto">
            <a:xfrm>
              <a:off x="0" y="0"/>
              <a:ext cx="2366" cy="464"/>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20511" name="Rectangle 31"/>
            <p:cNvSpPr>
              <a:spLocks/>
            </p:cNvSpPr>
            <p:nvPr/>
          </p:nvSpPr>
          <p:spPr bwMode="auto">
            <a:xfrm>
              <a:off x="823" y="116"/>
              <a:ext cx="862" cy="179"/>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65804" algn="l"/>
                </a:tabLst>
              </a:pPr>
              <a:r>
                <a:rPr lang="en-US" sz="1500">
                  <a:latin typeface="Helvetica" charset="0"/>
                  <a:ea typeface="ＭＳ Ｐゴシック" charset="0"/>
                  <a:cs typeface="Helvetica" charset="0"/>
                  <a:sym typeface="Helvetica" charset="0"/>
                </a:rPr>
                <a:t>SYN(seq=</a:t>
              </a:r>
              <a:r>
                <a:rPr lang="en-US" sz="1500">
                  <a:solidFill>
                    <a:srgbClr val="FF0000"/>
                  </a:solidFill>
                  <a:latin typeface="Helvetica" charset="0"/>
                  <a:ea typeface="ＭＳ Ｐゴシック" charset="0"/>
                  <a:cs typeface="Helvetica" charset="0"/>
                  <a:sym typeface="Helvetica" charset="0"/>
                </a:rPr>
                <a:t>x</a:t>
              </a:r>
              <a:r>
                <a:rPr lang="en-US" sz="1500">
                  <a:latin typeface="Helvetica" charset="0"/>
                  <a:ea typeface="ＭＳ Ｐゴシック" charset="0"/>
                  <a:cs typeface="Helvetica" charset="0"/>
                  <a:sym typeface="Helvetica" charset="0"/>
                </a:rPr>
                <a:t>)</a:t>
              </a:r>
            </a:p>
          </p:txBody>
        </p:sp>
      </p:grpSp>
      <p:sp>
        <p:nvSpPr>
          <p:cNvPr id="20512" name="Rectangle 32"/>
          <p:cNvSpPr>
            <a:spLocks/>
          </p:cNvSpPr>
          <p:nvPr/>
        </p:nvSpPr>
        <p:spPr bwMode="auto">
          <a:xfrm>
            <a:off x="2058954" y="4006288"/>
            <a:ext cx="2210547" cy="225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97000"/>
              </a:lnSpc>
              <a:tabLst>
                <a:tab pos="692257" algn="l"/>
                <a:tab pos="1375159" algn="l"/>
                <a:tab pos="2048706" algn="l"/>
              </a:tabLst>
            </a:pPr>
            <a:r>
              <a:rPr lang="en-US" sz="1500" b="1" i="1">
                <a:latin typeface="Helvetica" charset="0"/>
                <a:ea typeface="ＭＳ Ｐゴシック" charset="0"/>
                <a:cs typeface="Helvetica" charset="0"/>
                <a:sym typeface="Helvetica" charset="0"/>
              </a:rPr>
              <a:t>Connection established</a:t>
            </a:r>
          </a:p>
        </p:txBody>
      </p:sp>
      <p:sp>
        <p:nvSpPr>
          <p:cNvPr id="20513" name="Rectangle 33"/>
          <p:cNvSpPr>
            <a:spLocks/>
          </p:cNvSpPr>
          <p:nvPr/>
        </p:nvSpPr>
        <p:spPr bwMode="auto">
          <a:xfrm>
            <a:off x="7876552" y="4899257"/>
            <a:ext cx="2210547" cy="225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97000"/>
              </a:lnSpc>
              <a:tabLst>
                <a:tab pos="692257" algn="l"/>
                <a:tab pos="1375159" algn="l"/>
                <a:tab pos="2048706" algn="l"/>
              </a:tabLst>
            </a:pPr>
            <a:r>
              <a:rPr lang="en-US" sz="1500" b="1" i="1">
                <a:latin typeface="Helvetica" charset="0"/>
                <a:ea typeface="ＭＳ Ｐゴシック" charset="0"/>
                <a:cs typeface="Helvetica" charset="0"/>
                <a:sym typeface="Helvetica" charset="0"/>
              </a:rPr>
              <a:t>Connection established</a:t>
            </a:r>
          </a:p>
        </p:txBody>
      </p:sp>
      <p:sp>
        <p:nvSpPr>
          <p:cNvPr id="20514" name="Rectangle 34"/>
          <p:cNvSpPr>
            <a:spLocks/>
          </p:cNvSpPr>
          <p:nvPr/>
        </p:nvSpPr>
        <p:spPr bwMode="auto">
          <a:xfrm>
            <a:off x="1464656" y="4403452"/>
            <a:ext cx="2719555" cy="401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50317" algn="l"/>
                <a:tab pos="3414509" algn="l"/>
              </a:tabLst>
            </a:pPr>
            <a:r>
              <a:rPr lang="en-US" sz="1500">
                <a:latin typeface="Helvetica" charset="0"/>
                <a:ea typeface="ＭＳ Ｐゴシック" charset="0"/>
                <a:cs typeface="Helvetica" charset="0"/>
                <a:sym typeface="Helvetica" charset="0"/>
              </a:rPr>
              <a:t>The sequence numbers of all </a:t>
            </a:r>
            <a:br>
              <a:rPr lang="en-US" sz="1500">
                <a:latin typeface="Helvetica" charset="0"/>
                <a:ea typeface="ＭＳ Ｐゴシック" charset="0"/>
                <a:cs typeface="Helvetica" charset="0"/>
                <a:sym typeface="Helvetica" charset="0"/>
              </a:rPr>
            </a:br>
            <a:r>
              <a:rPr lang="en-US" sz="1500">
                <a:latin typeface="Helvetica" charset="0"/>
                <a:ea typeface="ＭＳ Ｐゴシック" charset="0"/>
                <a:cs typeface="Helvetica" charset="0"/>
                <a:sym typeface="Helvetica" charset="0"/>
              </a:rPr>
              <a:t>segments A-&gt;B will start at </a:t>
            </a:r>
            <a:r>
              <a:rPr lang="en-US" sz="1500">
                <a:solidFill>
                  <a:srgbClr val="FF0000"/>
                </a:solidFill>
                <a:latin typeface="Helvetica" charset="0"/>
                <a:ea typeface="ＭＳ Ｐゴシック" charset="0"/>
                <a:cs typeface="Helvetica" charset="0"/>
                <a:sym typeface="Helvetica" charset="0"/>
              </a:rPr>
              <a:t>x+1</a:t>
            </a:r>
            <a:r>
              <a:rPr lang="en-US" sz="1500">
                <a:latin typeface="Helvetica" charset="0"/>
                <a:ea typeface="ＭＳ Ｐゴシック" charset="0"/>
                <a:cs typeface="Helvetica" charset="0"/>
                <a:sym typeface="Helvetica" charset="0"/>
              </a:rPr>
              <a:t> </a:t>
            </a:r>
          </a:p>
        </p:txBody>
      </p:sp>
      <p:sp>
        <p:nvSpPr>
          <p:cNvPr id="20515" name="Rectangle 35"/>
          <p:cNvSpPr>
            <a:spLocks/>
          </p:cNvSpPr>
          <p:nvPr/>
        </p:nvSpPr>
        <p:spPr bwMode="auto">
          <a:xfrm>
            <a:off x="7695811" y="5141268"/>
            <a:ext cx="3327797" cy="401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692257" algn="l"/>
                <a:tab pos="1375159" algn="l"/>
                <a:tab pos="2067415" algn="l"/>
                <a:tab pos="2750317" algn="l"/>
                <a:tab pos="3414509" algn="l"/>
              </a:tabLst>
            </a:pPr>
            <a:r>
              <a:rPr lang="en-US" sz="1500">
                <a:latin typeface="Helvetica" charset="0"/>
                <a:ea typeface="ＭＳ Ｐゴシック" charset="0"/>
                <a:cs typeface="Helvetica" charset="0"/>
                <a:sym typeface="Helvetica" charset="0"/>
              </a:rPr>
              <a:t>The sequence numbers of all</a:t>
            </a:r>
            <a:br>
              <a:rPr lang="en-US" sz="1500">
                <a:latin typeface="Helvetica" charset="0"/>
                <a:ea typeface="ＭＳ Ｐゴシック" charset="0"/>
                <a:cs typeface="Helvetica" charset="0"/>
                <a:sym typeface="Helvetica" charset="0"/>
              </a:rPr>
            </a:br>
            <a:r>
              <a:rPr lang="en-US" sz="1500">
                <a:latin typeface="Helvetica" charset="0"/>
                <a:ea typeface="ＭＳ Ｐゴシック" charset="0"/>
                <a:cs typeface="Helvetica" charset="0"/>
                <a:sym typeface="Helvetica" charset="0"/>
              </a:rPr>
              <a:t>segments B-&gt;A will start at </a:t>
            </a:r>
            <a:r>
              <a:rPr lang="en-US" sz="1500">
                <a:solidFill>
                  <a:srgbClr val="0000FF"/>
                </a:solidFill>
                <a:latin typeface="Helvetica" charset="0"/>
                <a:ea typeface="ＭＳ Ｐゴシック" charset="0"/>
                <a:cs typeface="Helvetica" charset="0"/>
                <a:sym typeface="Helvetica" charset="0"/>
              </a:rPr>
              <a:t>y+1 </a:t>
            </a:r>
          </a:p>
        </p:txBody>
      </p:sp>
      <p:sp>
        <p:nvSpPr>
          <p:cNvPr id="37" name="Bulle ronde 36"/>
          <p:cNvSpPr/>
          <p:nvPr/>
        </p:nvSpPr>
        <p:spPr>
          <a:xfrm>
            <a:off x="4505354" y="1606297"/>
            <a:ext cx="4278288" cy="607568"/>
          </a:xfrm>
          <a:prstGeom prst="wedgeEllipseCallout">
            <a:avLst>
              <a:gd name="adj1" fmla="val -59377"/>
              <a:gd name="adj2" fmla="val 151251"/>
            </a:avLst>
          </a:prstGeom>
          <a:ln>
            <a:solidFill>
              <a:srgbClr val="FF0000"/>
            </a:solidFill>
          </a:ln>
        </p:spPr>
        <p:style>
          <a:lnRef idx="2">
            <a:schemeClr val="dk1"/>
          </a:lnRef>
          <a:fillRef idx="1">
            <a:schemeClr val="lt1"/>
          </a:fillRef>
          <a:effectRef idx="0">
            <a:schemeClr val="dk1"/>
          </a:effectRef>
          <a:fontRef idx="minor">
            <a:schemeClr val="dk1"/>
          </a:fontRef>
        </p:style>
        <p:txBody>
          <a:bodyPr lIns="67355" tIns="33677" rIns="67355" bIns="33677" rtlCol="0" anchor="ctr"/>
          <a:lstStyle/>
          <a:p>
            <a:pPr algn="ctr"/>
            <a:r>
              <a:rPr lang="fr-FR" sz="1500">
                <a:solidFill>
                  <a:schemeClr val="tx1"/>
                </a:solidFill>
                <a:cs typeface="Courier"/>
              </a:rPr>
              <a:t>X </a:t>
            </a:r>
            <a:r>
              <a:rPr lang="fr-FR" sz="1500" err="1">
                <a:solidFill>
                  <a:schemeClr val="tx1"/>
                </a:solidFill>
                <a:cs typeface="Courier"/>
              </a:rPr>
              <a:t>is</a:t>
            </a:r>
            <a:r>
              <a:rPr lang="fr-FR" sz="1500">
                <a:solidFill>
                  <a:schemeClr val="tx1"/>
                </a:solidFill>
                <a:cs typeface="Courier"/>
              </a:rPr>
              <a:t> </a:t>
            </a:r>
            <a:r>
              <a:rPr lang="fr-FR" sz="1500" err="1">
                <a:solidFill>
                  <a:schemeClr val="tx1"/>
                </a:solidFill>
                <a:cs typeface="Courier"/>
              </a:rPr>
              <a:t>extracted</a:t>
            </a:r>
            <a:r>
              <a:rPr lang="fr-FR" sz="1500">
                <a:solidFill>
                  <a:schemeClr val="tx1"/>
                </a:solidFill>
                <a:cs typeface="Courier"/>
              </a:rPr>
              <a:t> </a:t>
            </a:r>
            <a:r>
              <a:rPr lang="fr-FR" sz="1500" err="1">
                <a:solidFill>
                  <a:schemeClr val="tx1"/>
                </a:solidFill>
                <a:cs typeface="Courier"/>
              </a:rPr>
              <a:t>from</a:t>
            </a:r>
            <a:r>
              <a:rPr lang="fr-FR" sz="1500">
                <a:solidFill>
                  <a:schemeClr val="tx1"/>
                </a:solidFill>
                <a:cs typeface="Courier"/>
              </a:rPr>
              <a:t> a local </a:t>
            </a:r>
            <a:r>
              <a:rPr lang="fr-FR" sz="1500" err="1">
                <a:solidFill>
                  <a:schemeClr val="tx1"/>
                </a:solidFill>
                <a:cs typeface="Courier"/>
              </a:rPr>
              <a:t>clock</a:t>
            </a:r>
            <a:r>
              <a:rPr lang="fr-FR" sz="1500">
                <a:solidFill>
                  <a:schemeClr val="tx1"/>
                </a:solidFill>
                <a:cs typeface="Courier"/>
              </a:rPr>
              <a:t> </a:t>
            </a:r>
            <a:r>
              <a:rPr lang="fr-FR" sz="1500" err="1">
                <a:solidFill>
                  <a:schemeClr val="tx1"/>
                </a:solidFill>
                <a:cs typeface="Courier"/>
              </a:rPr>
              <a:t>incremented</a:t>
            </a:r>
            <a:r>
              <a:rPr lang="fr-FR" sz="1500">
                <a:solidFill>
                  <a:schemeClr val="tx1"/>
                </a:solidFill>
                <a:cs typeface="Courier"/>
              </a:rPr>
              <a:t> </a:t>
            </a:r>
            <a:r>
              <a:rPr lang="fr-FR" sz="1500" err="1">
                <a:solidFill>
                  <a:schemeClr val="tx1"/>
                </a:solidFill>
                <a:cs typeface="Courier"/>
              </a:rPr>
              <a:t>every</a:t>
            </a:r>
            <a:r>
              <a:rPr lang="fr-FR" sz="1500">
                <a:solidFill>
                  <a:schemeClr val="tx1"/>
                </a:solidFill>
                <a:cs typeface="Courier"/>
              </a:rPr>
              <a:t> 4 </a:t>
            </a:r>
            <a:r>
              <a:rPr lang="fr-FR" sz="1500" err="1">
                <a:solidFill>
                  <a:schemeClr val="tx1"/>
                </a:solidFill>
                <a:cs typeface="Courier"/>
              </a:rPr>
              <a:t>musec</a:t>
            </a:r>
            <a:endParaRPr lang="fr-FR" sz="1500">
              <a:solidFill>
                <a:schemeClr val="tx1"/>
              </a:solidFill>
              <a:cs typeface="Courier"/>
            </a:endParaRPr>
          </a:p>
        </p:txBody>
      </p:sp>
      <p:sp>
        <p:nvSpPr>
          <p:cNvPr id="38" name="Bulle ronde 36">
            <a:extLst>
              <a:ext uri="{FF2B5EF4-FFF2-40B4-BE49-F238E27FC236}">
                <a16:creationId xmlns:a16="http://schemas.microsoft.com/office/drawing/2014/main" id="{2257D0C2-4783-B046-9A6E-2DD9D0775DD4}"/>
              </a:ext>
            </a:extLst>
          </p:cNvPr>
          <p:cNvSpPr/>
          <p:nvPr/>
        </p:nvSpPr>
        <p:spPr>
          <a:xfrm>
            <a:off x="3288581" y="5101327"/>
            <a:ext cx="4278288" cy="607568"/>
          </a:xfrm>
          <a:prstGeom prst="wedgeEllipseCallout">
            <a:avLst>
              <a:gd name="adj1" fmla="val 108958"/>
              <a:gd name="adj2" fmla="val -239153"/>
            </a:avLst>
          </a:prstGeom>
          <a:ln>
            <a:solidFill>
              <a:srgbClr val="FF0000"/>
            </a:solidFill>
          </a:ln>
        </p:spPr>
        <p:style>
          <a:lnRef idx="2">
            <a:schemeClr val="dk1"/>
          </a:lnRef>
          <a:fillRef idx="1">
            <a:schemeClr val="lt1"/>
          </a:fillRef>
          <a:effectRef idx="0">
            <a:schemeClr val="dk1"/>
          </a:effectRef>
          <a:fontRef idx="minor">
            <a:schemeClr val="dk1"/>
          </a:fontRef>
        </p:style>
        <p:txBody>
          <a:bodyPr lIns="67355" tIns="33677" rIns="67355" bIns="33677" rtlCol="0" anchor="ctr"/>
          <a:lstStyle/>
          <a:p>
            <a:pPr algn="ctr"/>
            <a:r>
              <a:rPr lang="fr-FR" sz="1500">
                <a:solidFill>
                  <a:schemeClr val="tx1"/>
                </a:solidFill>
                <a:cs typeface="Courier"/>
              </a:rPr>
              <a:t>Y </a:t>
            </a:r>
            <a:r>
              <a:rPr lang="fr-FR" sz="1500" err="1">
                <a:solidFill>
                  <a:schemeClr val="tx1"/>
                </a:solidFill>
                <a:cs typeface="Courier"/>
              </a:rPr>
              <a:t>is</a:t>
            </a:r>
            <a:r>
              <a:rPr lang="fr-FR" sz="1500">
                <a:solidFill>
                  <a:schemeClr val="tx1"/>
                </a:solidFill>
                <a:cs typeface="Courier"/>
              </a:rPr>
              <a:t> </a:t>
            </a:r>
            <a:r>
              <a:rPr lang="fr-FR" sz="1500" err="1">
                <a:solidFill>
                  <a:schemeClr val="tx1"/>
                </a:solidFill>
                <a:cs typeface="Courier"/>
              </a:rPr>
              <a:t>extracted</a:t>
            </a:r>
            <a:r>
              <a:rPr lang="fr-FR" sz="1500">
                <a:solidFill>
                  <a:schemeClr val="tx1"/>
                </a:solidFill>
                <a:cs typeface="Courier"/>
              </a:rPr>
              <a:t> </a:t>
            </a:r>
            <a:r>
              <a:rPr lang="fr-FR" sz="1500" err="1">
                <a:solidFill>
                  <a:schemeClr val="tx1"/>
                </a:solidFill>
                <a:cs typeface="Courier"/>
              </a:rPr>
              <a:t>from</a:t>
            </a:r>
            <a:r>
              <a:rPr lang="fr-FR" sz="1500">
                <a:solidFill>
                  <a:schemeClr val="tx1"/>
                </a:solidFill>
                <a:cs typeface="Courier"/>
              </a:rPr>
              <a:t> a local </a:t>
            </a:r>
            <a:r>
              <a:rPr lang="fr-FR" sz="1500" err="1">
                <a:solidFill>
                  <a:schemeClr val="tx1"/>
                </a:solidFill>
                <a:cs typeface="Courier"/>
              </a:rPr>
              <a:t>clock</a:t>
            </a:r>
            <a:r>
              <a:rPr lang="fr-FR" sz="1500">
                <a:solidFill>
                  <a:schemeClr val="tx1"/>
                </a:solidFill>
                <a:cs typeface="Courier"/>
              </a:rPr>
              <a:t> </a:t>
            </a:r>
            <a:r>
              <a:rPr lang="fr-FR" sz="1500" err="1">
                <a:solidFill>
                  <a:schemeClr val="tx1"/>
                </a:solidFill>
                <a:cs typeface="Courier"/>
              </a:rPr>
              <a:t>incremented</a:t>
            </a:r>
            <a:r>
              <a:rPr lang="fr-FR" sz="1500">
                <a:solidFill>
                  <a:schemeClr val="tx1"/>
                </a:solidFill>
                <a:cs typeface="Courier"/>
              </a:rPr>
              <a:t> </a:t>
            </a:r>
            <a:r>
              <a:rPr lang="fr-FR" sz="1500" err="1">
                <a:solidFill>
                  <a:schemeClr val="tx1"/>
                </a:solidFill>
                <a:cs typeface="Courier"/>
              </a:rPr>
              <a:t>every</a:t>
            </a:r>
            <a:r>
              <a:rPr lang="fr-FR" sz="1500">
                <a:solidFill>
                  <a:schemeClr val="tx1"/>
                </a:solidFill>
                <a:cs typeface="Courier"/>
              </a:rPr>
              <a:t> 4 </a:t>
            </a:r>
            <a:r>
              <a:rPr lang="fr-FR" sz="1500" err="1">
                <a:solidFill>
                  <a:schemeClr val="tx1"/>
                </a:solidFill>
                <a:cs typeface="Courier"/>
              </a:rPr>
              <a:t>musec</a:t>
            </a:r>
            <a:endParaRPr lang="fr-FR" sz="1500">
              <a:solidFill>
                <a:schemeClr val="tx1"/>
              </a:solidFill>
              <a:cs typeface="Courier"/>
            </a:endParaRPr>
          </a:p>
        </p:txBody>
      </p:sp>
      <p:sp>
        <p:nvSpPr>
          <p:cNvPr id="2" name="Content Placeholder 2">
            <a:extLst>
              <a:ext uri="{FF2B5EF4-FFF2-40B4-BE49-F238E27FC236}">
                <a16:creationId xmlns:a16="http://schemas.microsoft.com/office/drawing/2014/main" id="{4501FBCE-7E0E-1FE4-43F5-4BB8FE46AF31}"/>
              </a:ext>
            </a:extLst>
          </p:cNvPr>
          <p:cNvSpPr>
            <a:spLocks noGrp="1"/>
          </p:cNvSpPr>
          <p:nvPr>
            <p:ph idx="1"/>
          </p:nvPr>
        </p:nvSpPr>
        <p:spPr>
          <a:xfrm>
            <a:off x="838200" y="5974953"/>
            <a:ext cx="10515600" cy="517922"/>
          </a:xfrm>
        </p:spPr>
        <p:txBody>
          <a:bodyPr/>
          <a:lstStyle/>
          <a:p>
            <a:r>
              <a:rPr lang="en-BE"/>
              <a:t>Can you improve TCP’s connection establishment ?</a:t>
            </a:r>
          </a:p>
        </p:txBody>
      </p:sp>
      <p:sp>
        <p:nvSpPr>
          <p:cNvPr id="4" name="Rectangle 3">
            <a:extLst>
              <a:ext uri="{FF2B5EF4-FFF2-40B4-BE49-F238E27FC236}">
                <a16:creationId xmlns:a16="http://schemas.microsoft.com/office/drawing/2014/main" id="{7B352B3C-5A9A-ED51-FC87-F69767BCF21F}"/>
              </a:ext>
            </a:extLst>
          </p:cNvPr>
          <p:cNvSpPr/>
          <p:nvPr/>
        </p:nvSpPr>
        <p:spPr>
          <a:xfrm>
            <a:off x="372167" y="5069830"/>
            <a:ext cx="577402" cy="1107996"/>
          </a:xfrm>
          <a:prstGeom prst="rect">
            <a:avLst/>
          </a:prstGeom>
          <a:noFill/>
          <a:ln>
            <a:noFill/>
          </a:ln>
        </p:spPr>
        <p:txBody>
          <a:bodyPr wrap="none" lIns="91440" tIns="45720" rIns="91440" bIns="45720">
            <a:spAutoFit/>
          </a:bodyPr>
          <a:lstStyle/>
          <a:p>
            <a:pPr algn="ctr"/>
            <a:r>
              <a:rPr lang="en-US" sz="6600" b="1" cap="none" spc="0">
                <a:ln w="0"/>
                <a:solidFill>
                  <a:srgbClr val="00B0F0"/>
                </a:solidFill>
                <a:effectLst>
                  <a:outerShdw blurRad="38100" dist="19050" dir="2700000" algn="tl" rotWithShape="0">
                    <a:schemeClr val="dk1">
                      <a:alpha val="40000"/>
                    </a:schemeClr>
                  </a:outerShdw>
                </a:effectLs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1"/>
          <p:cNvSpPr>
            <a:spLocks noGrp="1" noChangeArrowheads="1"/>
          </p:cNvSpPr>
          <p:nvPr>
            <p:ph type="title"/>
          </p:nvPr>
        </p:nvSpPr>
        <p:spPr>
          <a:xfrm>
            <a:off x="2211586" y="0"/>
            <a:ext cx="9061252" cy="1207740"/>
          </a:xfrm>
          <a:ln/>
        </p:spPr>
        <p:txBody>
          <a:bodyPr>
            <a:normAutofit fontScale="90000"/>
          </a:bodyPr>
          <a:lstStyle/>
          <a:p>
            <a:pPr>
              <a:lnSpc>
                <a:spcPct val="84000"/>
              </a:lnSpc>
              <a:tabLst>
                <a:tab pos="660773" algn="l"/>
                <a:tab pos="1312617" algn="l"/>
                <a:tab pos="1973391" algn="l"/>
                <a:tab pos="2625235" algn="l"/>
                <a:tab pos="3286008" algn="l"/>
                <a:tab pos="3937852" algn="l"/>
                <a:tab pos="4598626" algn="l"/>
                <a:tab pos="5250470" algn="l"/>
                <a:tab pos="5911243" algn="l"/>
                <a:tab pos="6563087" algn="l"/>
                <a:tab pos="7223860" algn="l"/>
                <a:tab pos="7831057" algn="l"/>
              </a:tabLst>
            </a:pPr>
            <a:r>
              <a:rPr lang="en-US"/>
              <a:t>Textual representation of IPv6 addresses</a:t>
            </a:r>
          </a:p>
        </p:txBody>
      </p:sp>
      <p:sp>
        <p:nvSpPr>
          <p:cNvPr id="64514" name="Rectangle 2"/>
          <p:cNvSpPr>
            <a:spLocks noGrp="1" noChangeArrowheads="1"/>
          </p:cNvSpPr>
          <p:nvPr>
            <p:ph type="body" idx="1"/>
          </p:nvPr>
        </p:nvSpPr>
        <p:spPr>
          <a:xfrm>
            <a:off x="2166937" y="1278063"/>
            <a:ext cx="8753599" cy="5581055"/>
          </a:xfrm>
          <a:ln/>
        </p:spPr>
        <p:txBody>
          <a:bodyPr>
            <a:normAutofit/>
          </a:bodyPr>
          <a:lstStyle/>
          <a:p>
            <a:pPr marL="654076" lvl="1">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Lst>
            </a:pPr>
            <a:r>
              <a:rPr lang="en-US" sz="2800"/>
              <a:t>Hexadecimal format</a:t>
            </a:r>
          </a:p>
          <a:p>
            <a:pPr marL="857220" lvl="2">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Lst>
            </a:pPr>
            <a:r>
              <a:rPr lang="en-US" sz="2800"/>
              <a:t>FEDC:BA98:7654:3210:FEDC:BA98:7654:3210</a:t>
            </a:r>
          </a:p>
          <a:p>
            <a:pPr marL="857220" lvl="2">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Lst>
            </a:pPr>
            <a:r>
              <a:rPr lang="en-US" sz="2800"/>
              <a:t>1080:0:0:0:8:800:200C:417A</a:t>
            </a:r>
          </a:p>
          <a:p>
            <a:pPr marL="654076" lvl="1">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Lst>
            </a:pPr>
            <a:r>
              <a:rPr lang="en-US" sz="2800"/>
              <a:t>Compact hexadecimal format</a:t>
            </a:r>
          </a:p>
          <a:p>
            <a:pPr marL="857220" lvl="2">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Lst>
            </a:pPr>
            <a:r>
              <a:rPr lang="en-US" sz="2800"/>
              <a:t>Some IPv6 addresses contain lots of zero</a:t>
            </a:r>
          </a:p>
          <a:p>
            <a:pPr marL="1059247" lvl="3">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Lst>
            </a:pPr>
            <a:r>
              <a:rPr lang="en-US" sz="2800"/>
              <a:t>use "::" for one or more groups of 16 zeros.  </a:t>
            </a:r>
          </a:p>
          <a:p>
            <a:pPr marL="1262390" lvl="4">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Lst>
            </a:pPr>
            <a:r>
              <a:rPr lang="en-US" sz="2800"/>
              <a:t>1080:0:0:0:8:800:200C:417A  =  1080::8:800:200C:417A  </a:t>
            </a:r>
          </a:p>
          <a:p>
            <a:pPr marL="1262390" lvl="4">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Lst>
            </a:pPr>
            <a:r>
              <a:rPr lang="en-US" sz="2800"/>
              <a:t>FF01:0:0:0:0:0:0:101               =     FF01::101</a:t>
            </a:r>
          </a:p>
          <a:p>
            <a:pPr marL="1262390" lvl="4">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Lst>
            </a:pPr>
            <a:r>
              <a:rPr lang="en-US" sz="2800"/>
              <a:t>0:0:0:0:0:0:0:1                         =     ::1  </a:t>
            </a:r>
          </a:p>
        </p:txBody>
      </p:sp>
    </p:spTree>
    <p:extLst>
      <p:ext uri="{BB962C8B-B14F-4D97-AF65-F5344CB8AC3E}">
        <p14:creationId xmlns:p14="http://schemas.microsoft.com/office/powerpoint/2010/main" val="2457468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
          <p:cNvSpPr>
            <a:spLocks noGrp="1" noChangeArrowheads="1"/>
          </p:cNvSpPr>
          <p:nvPr>
            <p:ph type="title"/>
          </p:nvPr>
        </p:nvSpPr>
        <p:spPr>
          <a:xfrm>
            <a:off x="2152428" y="0"/>
            <a:ext cx="7930678" cy="1207740"/>
          </a:xfrm>
          <a:ln/>
        </p:spPr>
        <p:txBody>
          <a:bodyPr/>
          <a:lstStyle/>
          <a:p>
            <a:pPr>
              <a:lnSpc>
                <a:spcPct val="84000"/>
              </a:lnSpc>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Lst>
            </a:pPr>
            <a:r>
              <a:rPr lang="en-US"/>
              <a:t>IPv6 unicast addresses</a:t>
            </a:r>
          </a:p>
        </p:txBody>
      </p:sp>
      <p:grpSp>
        <p:nvGrpSpPr>
          <p:cNvPr id="65538" name="Group 2"/>
          <p:cNvGrpSpPr>
            <a:grpSpLocks/>
          </p:cNvGrpSpPr>
          <p:nvPr/>
        </p:nvGrpSpPr>
        <p:grpSpPr bwMode="auto">
          <a:xfrm>
            <a:off x="2313168" y="2984747"/>
            <a:ext cx="7249790" cy="446484"/>
            <a:chOff x="0" y="0"/>
            <a:chExt cx="6494" cy="400"/>
          </a:xfrm>
        </p:grpSpPr>
        <p:sp>
          <p:nvSpPr>
            <p:cNvPr id="65539" name="AutoShape 3"/>
            <p:cNvSpPr>
              <a:spLocks/>
            </p:cNvSpPr>
            <p:nvPr/>
          </p:nvSpPr>
          <p:spPr bwMode="auto">
            <a:xfrm>
              <a:off x="0" y="4"/>
              <a:ext cx="6494" cy="394"/>
            </a:xfrm>
            <a:prstGeom prst="roundRect">
              <a:avLst>
                <a:gd name="adj" fmla="val 255"/>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5540" name="Rectangle 4"/>
            <p:cNvSpPr>
              <a:spLocks/>
            </p:cNvSpPr>
            <p:nvPr/>
          </p:nvSpPr>
          <p:spPr bwMode="auto">
            <a:xfrm>
              <a:off x="0" y="0"/>
              <a:ext cx="6488" cy="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660773" algn="l"/>
                  <a:tab pos="1312617" algn="l"/>
                  <a:tab pos="1973391" algn="l"/>
                  <a:tab pos="2625235" algn="l"/>
                  <a:tab pos="3286008" algn="l"/>
                  <a:tab pos="3937852" algn="l"/>
                  <a:tab pos="4598626" algn="l"/>
                  <a:tab pos="5250470" algn="l"/>
                  <a:tab pos="5911243" algn="l"/>
                  <a:tab pos="6563087" algn="l"/>
                  <a:tab pos="7223860" algn="l"/>
                  <a:tab pos="7831057" algn="l"/>
                </a:tabLst>
              </a:pPr>
              <a:r>
                <a:rPr lang="en-US" sz="2180">
                  <a:latin typeface="Helvetica" charset="0"/>
                  <a:ea typeface="ＭＳ Ｐゴシック" charset="0"/>
                  <a:cs typeface="Helvetica" charset="0"/>
                  <a:sym typeface="Helvetica" charset="0"/>
                </a:rPr>
                <a:t>                                                                    </a:t>
              </a:r>
              <a:r>
                <a:rPr lang="en-US" sz="1687">
                  <a:latin typeface="Helvetica" charset="0"/>
                  <a:ea typeface="ＭＳ Ｐゴシック" charset="0"/>
                  <a:cs typeface="Helvetica" charset="0"/>
                  <a:sym typeface="Helvetica" charset="0"/>
                </a:rPr>
                <a:t>interface ID         </a:t>
              </a:r>
            </a:p>
          </p:txBody>
        </p:sp>
      </p:grpSp>
      <p:sp>
        <p:nvSpPr>
          <p:cNvPr id="65541" name="Line 5"/>
          <p:cNvSpPr>
            <a:spLocks noChangeShapeType="1"/>
          </p:cNvSpPr>
          <p:nvPr/>
        </p:nvSpPr>
        <p:spPr bwMode="auto">
          <a:xfrm>
            <a:off x="2298657" y="2405433"/>
            <a:ext cx="7248674" cy="1117"/>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65542" name="Rectangle 6"/>
          <p:cNvSpPr>
            <a:spLocks/>
          </p:cNvSpPr>
          <p:nvPr/>
        </p:nvSpPr>
        <p:spPr bwMode="auto">
          <a:xfrm>
            <a:off x="5187412" y="2211936"/>
            <a:ext cx="633187" cy="186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406">
                <a:latin typeface="Helvetica" charset="0"/>
                <a:ea typeface="ＭＳ Ｐゴシック" charset="0"/>
                <a:cs typeface="Helvetica" charset="0"/>
                <a:sym typeface="Helvetica" charset="0"/>
              </a:rPr>
              <a:t>128 bits</a:t>
            </a:r>
          </a:p>
        </p:txBody>
      </p:sp>
      <p:sp>
        <p:nvSpPr>
          <p:cNvPr id="65543" name="Line 7"/>
          <p:cNvSpPr>
            <a:spLocks noChangeShapeType="1"/>
          </p:cNvSpPr>
          <p:nvPr/>
        </p:nvSpPr>
        <p:spPr bwMode="auto">
          <a:xfrm rot="10800000" flipH="1">
            <a:off x="2315401" y="2841873"/>
            <a:ext cx="2824014" cy="5581"/>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65544" name="Rectangle 8"/>
          <p:cNvSpPr>
            <a:spLocks/>
          </p:cNvSpPr>
          <p:nvPr/>
        </p:nvSpPr>
        <p:spPr bwMode="auto">
          <a:xfrm>
            <a:off x="3297667" y="2611920"/>
            <a:ext cx="549831"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687">
                <a:latin typeface="Helvetica" charset="0"/>
                <a:ea typeface="ＭＳ Ｐゴシック" charset="0"/>
                <a:cs typeface="Helvetica" charset="0"/>
                <a:sym typeface="Helvetica" charset="0"/>
              </a:rPr>
              <a:t>N bits</a:t>
            </a:r>
          </a:p>
        </p:txBody>
      </p:sp>
      <p:sp>
        <p:nvSpPr>
          <p:cNvPr id="65545" name="Line 9"/>
          <p:cNvSpPr>
            <a:spLocks noChangeShapeType="1"/>
          </p:cNvSpPr>
          <p:nvPr/>
        </p:nvSpPr>
        <p:spPr bwMode="auto">
          <a:xfrm rot="10800000" flipH="1">
            <a:off x="5172901" y="2842989"/>
            <a:ext cx="1809378" cy="6697"/>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65546" name="Rectangle 10"/>
          <p:cNvSpPr>
            <a:spLocks/>
          </p:cNvSpPr>
          <p:nvPr/>
        </p:nvSpPr>
        <p:spPr bwMode="auto">
          <a:xfrm>
            <a:off x="5805793" y="2613036"/>
            <a:ext cx="573875"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687">
                <a:latin typeface="Helvetica" charset="0"/>
                <a:ea typeface="ＭＳ Ｐゴシック" charset="0"/>
                <a:cs typeface="Helvetica" charset="0"/>
                <a:sym typeface="Helvetica" charset="0"/>
              </a:rPr>
              <a:t>M bits</a:t>
            </a:r>
          </a:p>
        </p:txBody>
      </p:sp>
      <p:sp>
        <p:nvSpPr>
          <p:cNvPr id="65547" name="Line 11"/>
          <p:cNvSpPr>
            <a:spLocks noChangeShapeType="1"/>
          </p:cNvSpPr>
          <p:nvPr/>
        </p:nvSpPr>
        <p:spPr bwMode="auto">
          <a:xfrm rot="10800000" flipH="1">
            <a:off x="6976697" y="2827360"/>
            <a:ext cx="2495848" cy="8930"/>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65548" name="Rectangle 12"/>
          <p:cNvSpPr>
            <a:spLocks/>
          </p:cNvSpPr>
          <p:nvPr/>
        </p:nvSpPr>
        <p:spPr bwMode="auto">
          <a:xfrm>
            <a:off x="7706699" y="2582899"/>
            <a:ext cx="1234312"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687">
                <a:latin typeface="Helvetica" charset="0"/>
                <a:ea typeface="ＭＳ Ｐゴシック" charset="0"/>
                <a:cs typeface="Helvetica" charset="0"/>
                <a:sym typeface="Helvetica" charset="0"/>
              </a:rPr>
              <a:t>128-N-M bits</a:t>
            </a:r>
          </a:p>
        </p:txBody>
      </p:sp>
      <p:sp>
        <p:nvSpPr>
          <p:cNvPr id="65549" name="Line 13"/>
          <p:cNvSpPr>
            <a:spLocks noChangeShapeType="1"/>
          </p:cNvSpPr>
          <p:nvPr/>
        </p:nvSpPr>
        <p:spPr bwMode="auto">
          <a:xfrm>
            <a:off x="5138298" y="2990328"/>
            <a:ext cx="1117" cy="42527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5550" name="Line 14"/>
          <p:cNvSpPr>
            <a:spLocks noChangeShapeType="1"/>
          </p:cNvSpPr>
          <p:nvPr/>
        </p:nvSpPr>
        <p:spPr bwMode="auto">
          <a:xfrm>
            <a:off x="6970000" y="3004838"/>
            <a:ext cx="1116" cy="42416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grpSp>
        <p:nvGrpSpPr>
          <p:cNvPr id="65551" name="Group 15"/>
          <p:cNvGrpSpPr>
            <a:grpSpLocks/>
          </p:cNvGrpSpPr>
          <p:nvPr/>
        </p:nvGrpSpPr>
        <p:grpSpPr bwMode="auto">
          <a:xfrm>
            <a:off x="6917538" y="3429000"/>
            <a:ext cx="3392707" cy="1149677"/>
            <a:chOff x="0" y="0"/>
            <a:chExt cx="3038" cy="1029"/>
          </a:xfrm>
        </p:grpSpPr>
        <p:sp>
          <p:nvSpPr>
            <p:cNvPr id="65552" name="Line 16"/>
            <p:cNvSpPr>
              <a:spLocks noChangeShapeType="1"/>
            </p:cNvSpPr>
            <p:nvPr/>
          </p:nvSpPr>
          <p:spPr bwMode="auto">
            <a:xfrm>
              <a:off x="1042" y="0"/>
              <a:ext cx="1" cy="59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65553" name="Rectangle 17"/>
            <p:cNvSpPr>
              <a:spLocks/>
            </p:cNvSpPr>
            <p:nvPr/>
          </p:nvSpPr>
          <p:spPr bwMode="auto">
            <a:xfrm>
              <a:off x="0" y="634"/>
              <a:ext cx="3038" cy="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16305" algn="l"/>
                  <a:tab pos="660773" algn="l"/>
                  <a:tab pos="1312617" algn="l"/>
                  <a:tab pos="1973391" algn="l"/>
                  <a:tab pos="2616305" algn="l"/>
                </a:tabLst>
              </a:pPr>
              <a:r>
                <a:rPr lang="en-US" sz="1687">
                  <a:latin typeface="Helvetica" charset="0"/>
                  <a:ea typeface="ＭＳ Ｐゴシック" charset="0"/>
                  <a:cs typeface="Helvetica" charset="0"/>
                  <a:sym typeface="Helvetica" charset="0"/>
                </a:rPr>
                <a:t>Usually 64 bits</a:t>
              </a:r>
            </a:p>
            <a:p>
              <a:pPr>
                <a:lnSpc>
                  <a:spcPct val="84000"/>
                </a:lnSpc>
                <a:tabLst>
                  <a:tab pos="660773" algn="l"/>
                  <a:tab pos="1312617" algn="l"/>
                  <a:tab pos="1973391" algn="l"/>
                  <a:tab pos="2616305" algn="l"/>
                  <a:tab pos="660773" algn="l"/>
                  <a:tab pos="1312617" algn="l"/>
                  <a:tab pos="1973391" algn="l"/>
                  <a:tab pos="2616305" algn="l"/>
                </a:tabLst>
              </a:pPr>
              <a:r>
                <a:rPr lang="en-US" sz="1687">
                  <a:latin typeface="Helvetica" charset="0"/>
                  <a:ea typeface="ＭＳ Ｐゴシック" charset="0"/>
                  <a:cs typeface="Helvetica" charset="0"/>
                  <a:sym typeface="Helvetica" charset="0"/>
                </a:rPr>
                <a:t>Random or based on MAC Address</a:t>
              </a:r>
            </a:p>
          </p:txBody>
        </p:sp>
      </p:grpSp>
      <p:grpSp>
        <p:nvGrpSpPr>
          <p:cNvPr id="65554" name="Group 18"/>
          <p:cNvGrpSpPr>
            <a:grpSpLocks/>
          </p:cNvGrpSpPr>
          <p:nvPr/>
        </p:nvGrpSpPr>
        <p:grpSpPr bwMode="auto">
          <a:xfrm>
            <a:off x="1849940" y="3429000"/>
            <a:ext cx="3040562" cy="1165303"/>
            <a:chOff x="0" y="0"/>
            <a:chExt cx="2723" cy="1043"/>
          </a:xfrm>
        </p:grpSpPr>
        <p:sp>
          <p:nvSpPr>
            <p:cNvPr id="65555" name="Line 19"/>
            <p:cNvSpPr>
              <a:spLocks noChangeShapeType="1"/>
            </p:cNvSpPr>
            <p:nvPr/>
          </p:nvSpPr>
          <p:spPr bwMode="auto">
            <a:xfrm>
              <a:off x="1779" y="0"/>
              <a:ext cx="1" cy="59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65556" name="Rectangle 20"/>
            <p:cNvSpPr>
              <a:spLocks/>
            </p:cNvSpPr>
            <p:nvPr/>
          </p:nvSpPr>
          <p:spPr bwMode="auto">
            <a:xfrm>
              <a:off x="0" y="648"/>
              <a:ext cx="2723" cy="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25235" algn="l"/>
                  <a:tab pos="3259220" algn="l"/>
                  <a:tab pos="660773" algn="l"/>
                  <a:tab pos="1312617" algn="l"/>
                  <a:tab pos="1973391" algn="l"/>
                  <a:tab pos="2625235" algn="l"/>
                  <a:tab pos="3259220" algn="l"/>
                </a:tabLst>
              </a:pPr>
              <a:r>
                <a:rPr lang="en-US" sz="1687">
                  <a:latin typeface="Helvetica" charset="0"/>
                  <a:ea typeface="ＭＳ Ｐゴシック" charset="0"/>
                  <a:cs typeface="Helvetica" charset="0"/>
                  <a:sym typeface="Helvetica" charset="0"/>
                </a:rPr>
                <a:t>Can be used to identify the </a:t>
              </a:r>
            </a:p>
            <a:p>
              <a:pPr>
                <a:lnSpc>
                  <a:spcPct val="84000"/>
                </a:lnSpc>
                <a:tabLst>
                  <a:tab pos="660773" algn="l"/>
                  <a:tab pos="1312617" algn="l"/>
                  <a:tab pos="1973391" algn="l"/>
                  <a:tab pos="2625235" algn="l"/>
                  <a:tab pos="3259220" algn="l"/>
                  <a:tab pos="660773" algn="l"/>
                  <a:tab pos="1312617" algn="l"/>
                  <a:tab pos="1973391" algn="l"/>
                  <a:tab pos="2625235" algn="l"/>
                  <a:tab pos="3259220" algn="l"/>
                </a:tabLst>
              </a:pPr>
              <a:r>
                <a:rPr lang="en-US" sz="1687">
                  <a:latin typeface="Helvetica" charset="0"/>
                  <a:ea typeface="ＭＳ Ｐゴシック" charset="0"/>
                  <a:cs typeface="Helvetica" charset="0"/>
                  <a:sym typeface="Helvetica" charset="0"/>
                </a:rPr>
                <a:t>ISP responsible for this address</a:t>
              </a:r>
            </a:p>
          </p:txBody>
        </p:sp>
      </p:grpSp>
      <p:grpSp>
        <p:nvGrpSpPr>
          <p:cNvPr id="65557" name="Group 21"/>
          <p:cNvGrpSpPr>
            <a:grpSpLocks/>
          </p:cNvGrpSpPr>
          <p:nvPr/>
        </p:nvGrpSpPr>
        <p:grpSpPr bwMode="auto">
          <a:xfrm>
            <a:off x="4061154" y="3445742"/>
            <a:ext cx="2116336" cy="1837283"/>
            <a:chOff x="0" y="0"/>
            <a:chExt cx="1896" cy="1646"/>
          </a:xfrm>
        </p:grpSpPr>
        <p:sp>
          <p:nvSpPr>
            <p:cNvPr id="65558" name="Line 22"/>
            <p:cNvSpPr>
              <a:spLocks noChangeShapeType="1"/>
            </p:cNvSpPr>
            <p:nvPr/>
          </p:nvSpPr>
          <p:spPr bwMode="auto">
            <a:xfrm>
              <a:off x="1674" y="0"/>
              <a:ext cx="2" cy="1206"/>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65559" name="Rectangle 23"/>
            <p:cNvSpPr>
              <a:spLocks/>
            </p:cNvSpPr>
            <p:nvPr/>
          </p:nvSpPr>
          <p:spPr bwMode="auto">
            <a:xfrm>
              <a:off x="0" y="1251"/>
              <a:ext cx="1896" cy="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16305" algn="l"/>
                </a:tabLst>
              </a:pPr>
              <a:r>
                <a:rPr lang="en-US" sz="1687">
                  <a:latin typeface="Helvetica" charset="0"/>
                  <a:ea typeface="ＭＳ Ｐゴシック" charset="0"/>
                  <a:cs typeface="Helvetica" charset="0"/>
                  <a:sym typeface="Helvetica" charset="0"/>
                </a:rPr>
                <a:t>A subnet in this ISP or</a:t>
              </a:r>
              <a:br>
                <a:rPr lang="en-US" sz="1687">
                  <a:latin typeface="Helvetica" charset="0"/>
                  <a:ea typeface="ＭＳ Ｐゴシック" charset="0"/>
                  <a:cs typeface="Helvetica" charset="0"/>
                  <a:sym typeface="Helvetica" charset="0"/>
                </a:rPr>
              </a:br>
              <a:r>
                <a:rPr lang="en-US" sz="1687">
                  <a:latin typeface="Helvetica" charset="0"/>
                  <a:ea typeface="ＭＳ Ｐゴシック" charset="0"/>
                  <a:cs typeface="Helvetica" charset="0"/>
                  <a:sym typeface="Helvetica" charset="0"/>
                </a:rPr>
                <a:t>a customer of this ISP</a:t>
              </a:r>
            </a:p>
          </p:txBody>
        </p:sp>
      </p:grpSp>
      <p:sp>
        <p:nvSpPr>
          <p:cNvPr id="65560" name="Rectangle 24"/>
          <p:cNvSpPr>
            <a:spLocks/>
          </p:cNvSpPr>
          <p:nvPr/>
        </p:nvSpPr>
        <p:spPr bwMode="auto">
          <a:xfrm>
            <a:off x="2666210" y="3066218"/>
            <a:ext cx="1883529"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25235" algn="l"/>
                <a:tab pos="3286008" algn="l"/>
                <a:tab pos="3937852" algn="l"/>
                <a:tab pos="4598626" algn="l"/>
                <a:tab pos="5250470" algn="l"/>
                <a:tab pos="5911243" algn="l"/>
                <a:tab pos="6563087" algn="l"/>
                <a:tab pos="7223860" algn="l"/>
                <a:tab pos="7831057" algn="l"/>
              </a:tabLst>
            </a:pPr>
            <a:r>
              <a:rPr lang="en-US" sz="1687">
                <a:latin typeface="Helvetica" charset="0"/>
                <a:ea typeface="ＭＳ Ｐゴシック" charset="0"/>
                <a:cs typeface="Helvetica" charset="0"/>
                <a:sym typeface="Helvetica" charset="0"/>
              </a:rPr>
              <a:t>global routing prefix</a:t>
            </a:r>
          </a:p>
        </p:txBody>
      </p:sp>
      <p:sp>
        <p:nvSpPr>
          <p:cNvPr id="65561" name="Rectangle 25"/>
          <p:cNvSpPr>
            <a:spLocks/>
          </p:cNvSpPr>
          <p:nvPr/>
        </p:nvSpPr>
        <p:spPr bwMode="auto">
          <a:xfrm>
            <a:off x="5299266" y="3066218"/>
            <a:ext cx="1277594"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25235" algn="l"/>
                <a:tab pos="3286008" algn="l"/>
                <a:tab pos="3937852" algn="l"/>
                <a:tab pos="4598626" algn="l"/>
                <a:tab pos="5250470" algn="l"/>
                <a:tab pos="5911243" algn="l"/>
                <a:tab pos="6563087" algn="l"/>
                <a:tab pos="7223860" algn="l"/>
                <a:tab pos="7831057" algn="l"/>
              </a:tabLst>
            </a:pPr>
            <a:r>
              <a:rPr lang="en-US" sz="1687">
                <a:latin typeface="Helvetica" charset="0"/>
                <a:ea typeface="ＭＳ Ｐゴシック" charset="0"/>
                <a:cs typeface="Helvetica" charset="0"/>
                <a:sym typeface="Helvetica" charset="0"/>
              </a:rPr>
              <a:t>     subnet ID </a:t>
            </a:r>
          </a:p>
        </p:txBody>
      </p:sp>
    </p:spTree>
    <p:extLst>
      <p:ext uri="{BB962C8B-B14F-4D97-AF65-F5344CB8AC3E}">
        <p14:creationId xmlns:p14="http://schemas.microsoft.com/office/powerpoint/2010/main" val="2604979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55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55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5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1197-2A82-642B-02D9-2986D69A327E}"/>
              </a:ext>
            </a:extLst>
          </p:cNvPr>
          <p:cNvSpPr>
            <a:spLocks noGrp="1"/>
          </p:cNvSpPr>
          <p:nvPr>
            <p:ph type="title"/>
          </p:nvPr>
        </p:nvSpPr>
        <p:spPr/>
        <p:txBody>
          <a:bodyPr/>
          <a:lstStyle/>
          <a:p>
            <a:r>
              <a:rPr lang="en-BE"/>
              <a:t>Some IPv6 addresses and prefixes</a:t>
            </a:r>
          </a:p>
        </p:txBody>
      </p:sp>
      <p:sp>
        <p:nvSpPr>
          <p:cNvPr id="3" name="Content Placeholder 2">
            <a:extLst>
              <a:ext uri="{FF2B5EF4-FFF2-40B4-BE49-F238E27FC236}">
                <a16:creationId xmlns:a16="http://schemas.microsoft.com/office/drawing/2014/main" id="{B508DCD8-4A04-60E8-8988-E2835E9B3E37}"/>
              </a:ext>
            </a:extLst>
          </p:cNvPr>
          <p:cNvSpPr>
            <a:spLocks noGrp="1"/>
          </p:cNvSpPr>
          <p:nvPr>
            <p:ph idx="1"/>
          </p:nvPr>
        </p:nvSpPr>
        <p:spPr/>
        <p:txBody>
          <a:bodyPr/>
          <a:lstStyle/>
          <a:p>
            <a:r>
              <a:rPr lang="en-BE"/>
              <a:t>Loopback : </a:t>
            </a:r>
            <a:r>
              <a:rPr lang="en-BE">
                <a:latin typeface="Courier" pitchFamily="2" charset="0"/>
              </a:rPr>
              <a:t>::1/128 </a:t>
            </a:r>
          </a:p>
          <a:p>
            <a:r>
              <a:rPr lang="en-BE"/>
              <a:t>Link local : </a:t>
            </a:r>
            <a:r>
              <a:rPr lang="en-GB">
                <a:latin typeface="Courier" pitchFamily="2" charset="0"/>
              </a:rPr>
              <a:t>FE80::/10</a:t>
            </a:r>
          </a:p>
          <a:p>
            <a:r>
              <a:rPr lang="en-GB"/>
              <a:t>Local IPv6 addresses : </a:t>
            </a:r>
            <a:r>
              <a:rPr lang="en-GB">
                <a:latin typeface="Courier" pitchFamily="2" charset="0"/>
              </a:rPr>
              <a:t>FC00::/7</a:t>
            </a:r>
          </a:p>
          <a:p>
            <a:endParaRPr lang="en-GB"/>
          </a:p>
          <a:p>
            <a:endParaRPr lang="en-BE">
              <a:latin typeface="Courier" pitchFamily="2" charset="0"/>
            </a:endParaRPr>
          </a:p>
        </p:txBody>
      </p:sp>
      <p:pic>
        <p:nvPicPr>
          <p:cNvPr id="7" name="Picture 6" descr="Box and whisker chart&#10;&#10;Description automatically generated with medium confidence">
            <a:extLst>
              <a:ext uri="{FF2B5EF4-FFF2-40B4-BE49-F238E27FC236}">
                <a16:creationId xmlns:a16="http://schemas.microsoft.com/office/drawing/2014/main" id="{4DC26581-3348-1DAF-A0BC-976C8685EEF4}"/>
              </a:ext>
            </a:extLst>
          </p:cNvPr>
          <p:cNvPicPr>
            <a:picLocks noChangeAspect="1"/>
          </p:cNvPicPr>
          <p:nvPr/>
        </p:nvPicPr>
        <p:blipFill>
          <a:blip r:embed="rId2"/>
          <a:stretch>
            <a:fillRect/>
          </a:stretch>
        </p:blipFill>
        <p:spPr>
          <a:xfrm>
            <a:off x="1687960" y="3757611"/>
            <a:ext cx="9465136" cy="2014539"/>
          </a:xfrm>
          <a:prstGeom prst="rect">
            <a:avLst/>
          </a:prstGeom>
        </p:spPr>
      </p:pic>
      <p:sp>
        <p:nvSpPr>
          <p:cNvPr id="9" name="TextBox 8">
            <a:extLst>
              <a:ext uri="{FF2B5EF4-FFF2-40B4-BE49-F238E27FC236}">
                <a16:creationId xmlns:a16="http://schemas.microsoft.com/office/drawing/2014/main" id="{8EF4C12F-698B-872F-FC5E-50BD52593C36}"/>
              </a:ext>
            </a:extLst>
          </p:cNvPr>
          <p:cNvSpPr txBox="1"/>
          <p:nvPr/>
        </p:nvSpPr>
        <p:spPr>
          <a:xfrm>
            <a:off x="3373719" y="6319836"/>
            <a:ext cx="6093618" cy="369332"/>
          </a:xfrm>
          <a:prstGeom prst="rect">
            <a:avLst/>
          </a:prstGeom>
          <a:noFill/>
        </p:spPr>
        <p:txBody>
          <a:bodyPr wrap="square">
            <a:spAutoFit/>
          </a:bodyPr>
          <a:lstStyle/>
          <a:p>
            <a:r>
              <a:rPr lang="en-BE"/>
              <a:t>https://www.rfc-editor.org/rfc/rfc4193</a:t>
            </a:r>
          </a:p>
        </p:txBody>
      </p:sp>
    </p:spTree>
    <p:extLst>
      <p:ext uri="{BB962C8B-B14F-4D97-AF65-F5344CB8AC3E}">
        <p14:creationId xmlns:p14="http://schemas.microsoft.com/office/powerpoint/2010/main" val="915852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F0ECF-B510-84CD-6FB2-F505B615FE39}"/>
              </a:ext>
            </a:extLst>
          </p:cNvPr>
          <p:cNvSpPr>
            <a:spLocks noGrp="1"/>
          </p:cNvSpPr>
          <p:nvPr>
            <p:ph type="title"/>
          </p:nvPr>
        </p:nvSpPr>
        <p:spPr/>
        <p:txBody>
          <a:bodyPr/>
          <a:lstStyle/>
          <a:p>
            <a:r>
              <a:rPr lang="en-BE"/>
              <a:t>Public IPv6 addresses and prefixes</a:t>
            </a:r>
          </a:p>
        </p:txBody>
      </p:sp>
      <p:sp>
        <p:nvSpPr>
          <p:cNvPr id="3" name="Content Placeholder 2">
            <a:extLst>
              <a:ext uri="{FF2B5EF4-FFF2-40B4-BE49-F238E27FC236}">
                <a16:creationId xmlns:a16="http://schemas.microsoft.com/office/drawing/2014/main" id="{93A607D6-6781-EFBE-3778-5FAE43A3621E}"/>
              </a:ext>
            </a:extLst>
          </p:cNvPr>
          <p:cNvSpPr>
            <a:spLocks noGrp="1"/>
          </p:cNvSpPr>
          <p:nvPr>
            <p:ph idx="1"/>
          </p:nvPr>
        </p:nvSpPr>
        <p:spPr/>
        <p:txBody>
          <a:bodyPr>
            <a:normAutofit fontScale="92500" lnSpcReduction="10000"/>
          </a:bodyPr>
          <a:lstStyle/>
          <a:p>
            <a:r>
              <a:rPr lang="en-BE"/>
              <a:t>www.facebook.com : </a:t>
            </a:r>
            <a:r>
              <a:rPr lang="en-GB">
                <a:latin typeface="Courier" pitchFamily="2" charset="0"/>
              </a:rPr>
              <a:t>2a03:2880:f121:83:face:b00c:0:25de</a:t>
            </a:r>
          </a:p>
          <a:p>
            <a:r>
              <a:rPr lang="en-GB" err="1">
                <a:latin typeface="Courier" pitchFamily="2" charset="0"/>
              </a:rPr>
              <a:t>UCLouvain’s</a:t>
            </a:r>
            <a:r>
              <a:rPr lang="en-GB">
                <a:latin typeface="Courier" pitchFamily="2" charset="0"/>
              </a:rPr>
              <a:t> </a:t>
            </a:r>
            <a:r>
              <a:rPr lang="en-GB"/>
              <a:t>DNS resolvers</a:t>
            </a:r>
          </a:p>
          <a:p>
            <a:pPr lvl="1"/>
            <a:r>
              <a:rPr lang="en-GB">
                <a:latin typeface="Courier" pitchFamily="2" charset="0"/>
              </a:rPr>
              <a:t>2001:6a8:3081:1::53, 2001:6a8:3081:2::53, 2001:6a8:3082:1::53</a:t>
            </a:r>
          </a:p>
          <a:p>
            <a:pPr algn="l" fontAlgn="base">
              <a:buFont typeface="Arial" panose="020B0604020202020204" pitchFamily="34" charset="0"/>
              <a:buChar char="•"/>
            </a:pPr>
            <a:r>
              <a:rPr lang="en-GB">
                <a:latin typeface="Courier" pitchFamily="2" charset="0"/>
              </a:rPr>
              <a:t>Quad9’s public DNS resolvers : </a:t>
            </a:r>
            <a:r>
              <a:rPr lang="en-BE" b="0" i="0" u="none" strike="noStrike">
                <a:effectLst/>
                <a:latin typeface="Courier" pitchFamily="2" charset="0"/>
              </a:rPr>
              <a:t>2606:4700:4700::1111 and 2606:4700:4700::1001</a:t>
            </a:r>
            <a:endParaRPr lang="en-GB">
              <a:latin typeface="Courier" pitchFamily="2" charset="0"/>
            </a:endParaRPr>
          </a:p>
          <a:p>
            <a:r>
              <a:rPr lang="en-GB" err="1"/>
              <a:t>Belnet’s</a:t>
            </a:r>
            <a:r>
              <a:rPr lang="en-GB"/>
              <a:t> network prefix : </a:t>
            </a:r>
            <a:r>
              <a:rPr lang="en-GB">
                <a:latin typeface="Courier" pitchFamily="2" charset="0"/>
              </a:rPr>
              <a:t>2001:6a8::/32</a:t>
            </a:r>
          </a:p>
          <a:p>
            <a:r>
              <a:rPr lang="en-GB"/>
              <a:t>Proximus’ network prefix : </a:t>
            </a:r>
            <a:r>
              <a:rPr lang="en-GB">
                <a:latin typeface="Courier" pitchFamily="2" charset="0"/>
              </a:rPr>
              <a:t>2a02:a000::/26</a:t>
            </a:r>
          </a:p>
          <a:p>
            <a:r>
              <a:rPr lang="en-GB" err="1"/>
              <a:t>Voo’s</a:t>
            </a:r>
            <a:r>
              <a:rPr lang="en-GB"/>
              <a:t> network prefix : </a:t>
            </a:r>
            <a:r>
              <a:rPr lang="en-GB">
                <a:latin typeface="Courier" pitchFamily="2" charset="0"/>
              </a:rPr>
              <a:t>2a02:2788::/32</a:t>
            </a:r>
          </a:p>
          <a:p>
            <a:r>
              <a:rPr lang="en-GB"/>
              <a:t>Orange’s network prefix : </a:t>
            </a:r>
            <a:r>
              <a:rPr lang="en-GB">
                <a:latin typeface="Courier" pitchFamily="2" charset="0"/>
              </a:rPr>
              <a:t>2a01:c780::/32</a:t>
            </a:r>
            <a:endParaRPr lang="en-BE">
              <a:latin typeface="Courier" pitchFamily="2" charset="0"/>
            </a:endParaRPr>
          </a:p>
        </p:txBody>
      </p:sp>
    </p:spTree>
    <p:extLst>
      <p:ext uri="{BB962C8B-B14F-4D97-AF65-F5344CB8AC3E}">
        <p14:creationId xmlns:p14="http://schemas.microsoft.com/office/powerpoint/2010/main" val="2929783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5322-EDE0-F159-6706-4AE966E34E38}"/>
              </a:ext>
            </a:extLst>
          </p:cNvPr>
          <p:cNvSpPr>
            <a:spLocks noGrp="1"/>
          </p:cNvSpPr>
          <p:nvPr>
            <p:ph type="title"/>
          </p:nvPr>
        </p:nvSpPr>
        <p:spPr/>
        <p:txBody>
          <a:bodyPr/>
          <a:lstStyle/>
          <a:p>
            <a:r>
              <a:rPr lang="en-BE"/>
              <a:t>Finding the owner of an IPv6 address</a:t>
            </a:r>
          </a:p>
        </p:txBody>
      </p:sp>
      <p:sp>
        <p:nvSpPr>
          <p:cNvPr id="3" name="Content Placeholder 2">
            <a:extLst>
              <a:ext uri="{FF2B5EF4-FFF2-40B4-BE49-F238E27FC236}">
                <a16:creationId xmlns:a16="http://schemas.microsoft.com/office/drawing/2014/main" id="{77AE55C1-F04A-C244-A1DE-40A80E89E2C1}"/>
              </a:ext>
            </a:extLst>
          </p:cNvPr>
          <p:cNvSpPr>
            <a:spLocks noGrp="1"/>
          </p:cNvSpPr>
          <p:nvPr>
            <p:ph idx="1"/>
          </p:nvPr>
        </p:nvSpPr>
        <p:spPr/>
        <p:txBody>
          <a:bodyPr/>
          <a:lstStyle/>
          <a:p>
            <a:r>
              <a:rPr lang="en-BE"/>
              <a:t>Address blocks are allocated by IANA to regional registries</a:t>
            </a:r>
          </a:p>
          <a:p>
            <a:pPr lvl="1"/>
            <a:r>
              <a:rPr lang="en-BE"/>
              <a:t>RIPE, ARIN, APNIC, AFRINIC, LACNIC</a:t>
            </a:r>
            <a:br>
              <a:rPr lang="en-BE"/>
            </a:br>
            <a:r>
              <a:rPr lang="en-GB"/>
              <a:t>https://</a:t>
            </a:r>
            <a:r>
              <a:rPr lang="en-GB" err="1"/>
              <a:t>www.iana.org</a:t>
            </a:r>
            <a:r>
              <a:rPr lang="en-GB"/>
              <a:t>/assignments/ipv6-unicast-address-assignments/ipv6-unicast-address-assignments.xhtml</a:t>
            </a:r>
            <a:endParaRPr lang="en-BE"/>
          </a:p>
          <a:p>
            <a:r>
              <a:rPr lang="en-BE"/>
              <a:t>Regional registries assign prefixes to ISPs and enterprises</a:t>
            </a:r>
          </a:p>
          <a:p>
            <a:pPr lvl="1"/>
            <a:r>
              <a:rPr lang="en-BE"/>
              <a:t>RIPE </a:t>
            </a:r>
            <a:r>
              <a:rPr lang="en-GB">
                <a:hlinkClick r:id="rId2"/>
              </a:rPr>
              <a:t>https://www.ripe.net/publications/docs/ripe-738#ir</a:t>
            </a:r>
            <a:endParaRPr lang="en-BE"/>
          </a:p>
          <a:p>
            <a:pPr lvl="1"/>
            <a:r>
              <a:rPr lang="en-BE"/>
              <a:t>/32 or larger for ISP</a:t>
            </a:r>
          </a:p>
          <a:p>
            <a:pPr lvl="1"/>
            <a:r>
              <a:rPr lang="en-BE"/>
              <a:t>/48 for small enterprise</a:t>
            </a:r>
          </a:p>
          <a:p>
            <a:pPr lvl="1"/>
            <a:r>
              <a:rPr lang="en-BE"/>
              <a:t>ISPs shou</a:t>
            </a:r>
            <a:r>
              <a:rPr lang="en-GB" err="1"/>
              <a:t>ld</a:t>
            </a:r>
            <a:r>
              <a:rPr lang="en-BE"/>
              <a:t> allocate /56 for home users</a:t>
            </a:r>
          </a:p>
          <a:p>
            <a:r>
              <a:rPr lang="en-GB"/>
              <a:t>W</a:t>
            </a:r>
            <a:r>
              <a:rPr lang="en-BE"/>
              <a:t>hois databases provide information about allocated addresse blocks</a:t>
            </a:r>
          </a:p>
        </p:txBody>
      </p:sp>
    </p:spTree>
    <p:extLst>
      <p:ext uri="{BB962C8B-B14F-4D97-AF65-F5344CB8AC3E}">
        <p14:creationId xmlns:p14="http://schemas.microsoft.com/office/powerpoint/2010/main" val="2186630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58BB2-72DC-6375-FC75-DBC4509B645E}"/>
              </a:ext>
            </a:extLst>
          </p:cNvPr>
          <p:cNvSpPr>
            <a:spLocks noGrp="1"/>
          </p:cNvSpPr>
          <p:nvPr>
            <p:ph type="title"/>
          </p:nvPr>
        </p:nvSpPr>
        <p:spPr/>
        <p:txBody>
          <a:bodyPr/>
          <a:lstStyle/>
          <a:p>
            <a:r>
              <a:rPr lang="en-BE"/>
              <a:t>Using </a:t>
            </a:r>
            <a:r>
              <a:rPr lang="en-BE">
                <a:latin typeface="Courier" pitchFamily="2" charset="0"/>
              </a:rPr>
              <a:t>whois</a:t>
            </a:r>
          </a:p>
        </p:txBody>
      </p:sp>
      <p:sp>
        <p:nvSpPr>
          <p:cNvPr id="3" name="Content Placeholder 2">
            <a:extLst>
              <a:ext uri="{FF2B5EF4-FFF2-40B4-BE49-F238E27FC236}">
                <a16:creationId xmlns:a16="http://schemas.microsoft.com/office/drawing/2014/main" id="{4295252F-8729-BA07-8C65-D7EEE7B39797}"/>
              </a:ext>
            </a:extLst>
          </p:cNvPr>
          <p:cNvSpPr>
            <a:spLocks noGrp="1"/>
          </p:cNvSpPr>
          <p:nvPr>
            <p:ph idx="1"/>
          </p:nvPr>
        </p:nvSpPr>
        <p:spPr/>
        <p:txBody>
          <a:bodyPr/>
          <a:lstStyle/>
          <a:p>
            <a:r>
              <a:rPr lang="en-BE"/>
              <a:t>Example : www.belgium.be</a:t>
            </a:r>
          </a:p>
        </p:txBody>
      </p:sp>
      <p:sp>
        <p:nvSpPr>
          <p:cNvPr id="5" name="TextBox 4">
            <a:extLst>
              <a:ext uri="{FF2B5EF4-FFF2-40B4-BE49-F238E27FC236}">
                <a16:creationId xmlns:a16="http://schemas.microsoft.com/office/drawing/2014/main" id="{35A7BC08-C8DF-3AF7-9997-9F71C074283E}"/>
              </a:ext>
            </a:extLst>
          </p:cNvPr>
          <p:cNvSpPr txBox="1"/>
          <p:nvPr/>
        </p:nvSpPr>
        <p:spPr>
          <a:xfrm>
            <a:off x="5750718" y="1825625"/>
            <a:ext cx="6100762" cy="646331"/>
          </a:xfrm>
          <a:prstGeom prst="rect">
            <a:avLst/>
          </a:prstGeom>
          <a:noFill/>
        </p:spPr>
        <p:txBody>
          <a:bodyPr wrap="square">
            <a:spAutoFit/>
          </a:bodyPr>
          <a:lstStyle/>
          <a:p>
            <a:r>
              <a:rPr lang="en-BE">
                <a:latin typeface="Courier" pitchFamily="2" charset="0"/>
              </a:rPr>
              <a:t>dig -t AAAA +short www.belgium.be</a:t>
            </a:r>
          </a:p>
          <a:p>
            <a:r>
              <a:rPr lang="en-BE">
                <a:latin typeface="Courier" pitchFamily="2" charset="0"/>
              </a:rPr>
              <a:t>2a01:690:35:100::f5:79</a:t>
            </a:r>
          </a:p>
        </p:txBody>
      </p:sp>
      <p:sp>
        <p:nvSpPr>
          <p:cNvPr id="7" name="TextBox 6">
            <a:extLst>
              <a:ext uri="{FF2B5EF4-FFF2-40B4-BE49-F238E27FC236}">
                <a16:creationId xmlns:a16="http://schemas.microsoft.com/office/drawing/2014/main" id="{D3C8F4AE-45DF-0459-FAA6-045C2EE5C02F}"/>
              </a:ext>
            </a:extLst>
          </p:cNvPr>
          <p:cNvSpPr txBox="1"/>
          <p:nvPr/>
        </p:nvSpPr>
        <p:spPr>
          <a:xfrm>
            <a:off x="659605" y="2606893"/>
            <a:ext cx="6100762" cy="4524315"/>
          </a:xfrm>
          <a:prstGeom prst="rect">
            <a:avLst/>
          </a:prstGeom>
          <a:noFill/>
        </p:spPr>
        <p:txBody>
          <a:bodyPr wrap="square">
            <a:spAutoFit/>
          </a:bodyPr>
          <a:lstStyle/>
          <a:p>
            <a:r>
              <a:rPr lang="en-BE">
                <a:latin typeface="Courier" pitchFamily="2" charset="0"/>
              </a:rPr>
              <a:t>whois 2a01:690:35:100::f5:79</a:t>
            </a:r>
          </a:p>
          <a:p>
            <a:r>
              <a:rPr lang="en-BE">
                <a:latin typeface="Courier" pitchFamily="2" charset="0"/>
              </a:rPr>
              <a:t>% This is the RIPE Database query service.</a:t>
            </a:r>
          </a:p>
          <a:p>
            <a:r>
              <a:rPr lang="en-BE">
                <a:latin typeface="Courier" pitchFamily="2" charset="0"/>
              </a:rPr>
              <a:t>% The objects are in RPSL format.</a:t>
            </a:r>
          </a:p>
          <a:p>
            <a:r>
              <a:rPr lang="en-BE">
                <a:latin typeface="Courier" pitchFamily="2" charset="0"/>
              </a:rPr>
              <a:t>%  …</a:t>
            </a:r>
          </a:p>
          <a:p>
            <a:r>
              <a:rPr lang="en-BE">
                <a:latin typeface="Courier" pitchFamily="2" charset="0"/>
              </a:rPr>
              <a:t>% Abuse contact for '2a01:690::/29' is 'network@smals.be'</a:t>
            </a:r>
          </a:p>
          <a:p>
            <a:endParaRPr lang="en-BE">
              <a:latin typeface="Courier" pitchFamily="2" charset="0"/>
            </a:endParaRPr>
          </a:p>
          <a:p>
            <a:r>
              <a:rPr lang="en-BE">
                <a:latin typeface="Courier" pitchFamily="2" charset="0"/>
              </a:rPr>
              <a:t>inet6num:       2a01:690::/29</a:t>
            </a:r>
          </a:p>
          <a:p>
            <a:r>
              <a:rPr lang="en-BE">
                <a:latin typeface="Courier" pitchFamily="2" charset="0"/>
              </a:rPr>
              <a:t>netname:        BE-SMALS-MVM-20071203</a:t>
            </a:r>
          </a:p>
          <a:p>
            <a:r>
              <a:rPr lang="en-BE">
                <a:latin typeface="Courier" pitchFamily="2" charset="0"/>
              </a:rPr>
              <a:t>country:        BE</a:t>
            </a:r>
          </a:p>
          <a:p>
            <a:r>
              <a:rPr lang="en-BE">
                <a:latin typeface="Courier" pitchFamily="2" charset="0"/>
              </a:rPr>
              <a:t>org:            ORG-SA112-RIPE</a:t>
            </a:r>
          </a:p>
          <a:p>
            <a:r>
              <a:rPr lang="en-BE">
                <a:latin typeface="Courier" pitchFamily="2" charset="0"/>
              </a:rPr>
              <a:t>admin-c:        SRO8-RIPE</a:t>
            </a:r>
          </a:p>
          <a:p>
            <a:r>
              <a:rPr lang="en-BE">
                <a:latin typeface="Courier" pitchFamily="2" charset="0"/>
              </a:rPr>
              <a:t>tech-c:         SRO8-RIPE</a:t>
            </a:r>
          </a:p>
          <a:p>
            <a:r>
              <a:rPr lang="en-BE">
                <a:latin typeface="Courier" pitchFamily="2" charset="0"/>
              </a:rPr>
              <a:t>status:         ALLOCATED-BY-RIR</a:t>
            </a:r>
          </a:p>
          <a:p>
            <a:r>
              <a:rPr lang="en-BE">
                <a:latin typeface="Courier" pitchFamily="2" charset="0"/>
              </a:rPr>
              <a:t>%...</a:t>
            </a:r>
          </a:p>
          <a:p>
            <a:endParaRPr lang="en-BE">
              <a:latin typeface="Courier" pitchFamily="2" charset="0"/>
            </a:endParaRPr>
          </a:p>
        </p:txBody>
      </p:sp>
      <p:sp>
        <p:nvSpPr>
          <p:cNvPr id="8" name="TextBox 7">
            <a:extLst>
              <a:ext uri="{FF2B5EF4-FFF2-40B4-BE49-F238E27FC236}">
                <a16:creationId xmlns:a16="http://schemas.microsoft.com/office/drawing/2014/main" id="{23546310-3C52-F89B-2165-651AA81938CB}"/>
              </a:ext>
            </a:extLst>
          </p:cNvPr>
          <p:cNvSpPr txBox="1"/>
          <p:nvPr/>
        </p:nvSpPr>
        <p:spPr>
          <a:xfrm>
            <a:off x="6096000" y="3277473"/>
            <a:ext cx="6100762" cy="3416320"/>
          </a:xfrm>
          <a:prstGeom prst="rect">
            <a:avLst/>
          </a:prstGeom>
          <a:solidFill>
            <a:schemeClr val="bg2"/>
          </a:solidFill>
        </p:spPr>
        <p:txBody>
          <a:bodyPr wrap="square">
            <a:spAutoFit/>
          </a:bodyPr>
          <a:lstStyle/>
          <a:p>
            <a:endParaRPr lang="en-BE">
              <a:latin typeface="Courier" pitchFamily="2" charset="0"/>
            </a:endParaRPr>
          </a:p>
          <a:p>
            <a:r>
              <a:rPr lang="en-BE">
                <a:latin typeface="Courier" pitchFamily="2" charset="0"/>
              </a:rPr>
              <a:t>organisation:   ORG-SA112-RIPE</a:t>
            </a:r>
          </a:p>
          <a:p>
            <a:r>
              <a:rPr lang="en-BE">
                <a:latin typeface="Courier" pitchFamily="2" charset="0"/>
              </a:rPr>
              <a:t>org-name:       SmalS vzw</a:t>
            </a:r>
          </a:p>
          <a:p>
            <a:r>
              <a:rPr lang="en-BE">
                <a:latin typeface="Courier" pitchFamily="2" charset="0"/>
              </a:rPr>
              <a:t>country:        BE</a:t>
            </a:r>
          </a:p>
          <a:p>
            <a:r>
              <a:rPr lang="en-BE">
                <a:latin typeface="Courier" pitchFamily="2" charset="0"/>
              </a:rPr>
              <a:t>org-type:       LIR</a:t>
            </a:r>
          </a:p>
          <a:p>
            <a:r>
              <a:rPr lang="en-BE">
                <a:latin typeface="Courier" pitchFamily="2" charset="0"/>
              </a:rPr>
              <a:t>address:        Avenue Fonsny, 20</a:t>
            </a:r>
          </a:p>
          <a:p>
            <a:r>
              <a:rPr lang="en-BE">
                <a:latin typeface="Courier" pitchFamily="2" charset="0"/>
              </a:rPr>
              <a:t>address:        1060</a:t>
            </a:r>
          </a:p>
          <a:p>
            <a:r>
              <a:rPr lang="en-BE">
                <a:latin typeface="Courier" pitchFamily="2" charset="0"/>
              </a:rPr>
              <a:t>address:        BRUSSELS</a:t>
            </a:r>
          </a:p>
          <a:p>
            <a:r>
              <a:rPr lang="en-BE">
                <a:latin typeface="Courier" pitchFamily="2" charset="0"/>
              </a:rPr>
              <a:t>address:        BELGIUM</a:t>
            </a:r>
          </a:p>
          <a:p>
            <a:r>
              <a:rPr lang="en-BE">
                <a:latin typeface="Courier" pitchFamily="2" charset="0"/>
              </a:rPr>
              <a:t>phone:          +3227875711</a:t>
            </a:r>
          </a:p>
          <a:p>
            <a:r>
              <a:rPr lang="en-BE">
                <a:latin typeface="Courier" pitchFamily="2" charset="0"/>
              </a:rPr>
              <a:t>fax-no:         +3225111242</a:t>
            </a:r>
          </a:p>
          <a:p>
            <a:endParaRPr lang="en-BE">
              <a:latin typeface="Courier" pitchFamily="2" charset="0"/>
            </a:endParaRPr>
          </a:p>
        </p:txBody>
      </p:sp>
    </p:spTree>
    <p:extLst>
      <p:ext uri="{BB962C8B-B14F-4D97-AF65-F5344CB8AC3E}">
        <p14:creationId xmlns:p14="http://schemas.microsoft.com/office/powerpoint/2010/main" val="40358288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xfrm>
            <a:off x="4614788" y="0"/>
            <a:ext cx="5469434" cy="1207740"/>
          </a:xfrm>
          <a:ln/>
        </p:spPr>
        <p:txBody>
          <a:bodyPr/>
          <a:lstStyle/>
          <a:p>
            <a:pPr>
              <a:lnSpc>
                <a:spcPct val="84000"/>
              </a:lnSpc>
              <a:tabLst>
                <a:tab pos="660773" algn="l"/>
                <a:tab pos="1312617" algn="l"/>
                <a:tab pos="1973391" algn="l"/>
                <a:tab pos="2625235" algn="l"/>
                <a:tab pos="3286008" algn="l"/>
                <a:tab pos="3937852" algn="l"/>
                <a:tab pos="4598626" algn="l"/>
                <a:tab pos="5250470" algn="l"/>
                <a:tab pos="5875525" algn="l"/>
              </a:tabLst>
            </a:pPr>
            <a:r>
              <a:rPr lang="en-US"/>
              <a:t>IPv6 Multicast</a:t>
            </a:r>
          </a:p>
        </p:txBody>
      </p:sp>
      <p:sp>
        <p:nvSpPr>
          <p:cNvPr id="24578" name="Rectangle 2"/>
          <p:cNvSpPr>
            <a:spLocks noGrp="1" noChangeArrowheads="1"/>
          </p:cNvSpPr>
          <p:nvPr>
            <p:ph type="body" idx="1"/>
          </p:nvPr>
        </p:nvSpPr>
        <p:spPr>
          <a:xfrm>
            <a:off x="2169171" y="1280295"/>
            <a:ext cx="8215313" cy="4205883"/>
          </a:xfrm>
          <a:ln/>
        </p:spPr>
        <p:txBody>
          <a:bodyPr/>
          <a:lstStyle/>
          <a:p>
            <a:pPr marL="452050">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Lst>
            </a:pPr>
            <a:r>
              <a:rPr lang="en-US"/>
              <a:t>An IPv6 multicast address identifies </a:t>
            </a:r>
            <a:br>
              <a:rPr lang="en-US"/>
            </a:br>
            <a:r>
              <a:rPr lang="en-US"/>
              <a:t>a group a receivers</a:t>
            </a:r>
            <a:br>
              <a:rPr lang="en-US"/>
            </a:br>
            <a:br>
              <a:rPr lang="en-US"/>
            </a:br>
            <a:br>
              <a:rPr lang="en-US"/>
            </a:br>
            <a:br>
              <a:rPr lang="en-US"/>
            </a:br>
            <a:br>
              <a:rPr lang="en-US"/>
            </a:br>
            <a:br>
              <a:rPr lang="en-US"/>
            </a:br>
            <a:br>
              <a:rPr lang="en-US"/>
            </a:br>
            <a:br>
              <a:rPr lang="en-US"/>
            </a:br>
            <a:br>
              <a:rPr lang="en-US"/>
            </a:br>
            <a:endParaRPr lang="en-US"/>
          </a:p>
        </p:txBody>
      </p:sp>
      <p:grpSp>
        <p:nvGrpSpPr>
          <p:cNvPr id="24579" name="Group 3"/>
          <p:cNvGrpSpPr>
            <a:grpSpLocks/>
          </p:cNvGrpSpPr>
          <p:nvPr/>
        </p:nvGrpSpPr>
        <p:grpSpPr bwMode="auto">
          <a:xfrm>
            <a:off x="2673698" y="3049488"/>
            <a:ext cx="7249790" cy="446484"/>
            <a:chOff x="0" y="0"/>
            <a:chExt cx="6494" cy="400"/>
          </a:xfrm>
        </p:grpSpPr>
        <p:sp>
          <p:nvSpPr>
            <p:cNvPr id="24580" name="AutoShape 4"/>
            <p:cNvSpPr>
              <a:spLocks/>
            </p:cNvSpPr>
            <p:nvPr/>
          </p:nvSpPr>
          <p:spPr bwMode="auto">
            <a:xfrm>
              <a:off x="0" y="4"/>
              <a:ext cx="6494" cy="394"/>
            </a:xfrm>
            <a:prstGeom prst="roundRect">
              <a:avLst>
                <a:gd name="adj" fmla="val 255"/>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4581" name="Rectangle 5"/>
            <p:cNvSpPr>
              <a:spLocks/>
            </p:cNvSpPr>
            <p:nvPr/>
          </p:nvSpPr>
          <p:spPr bwMode="auto">
            <a:xfrm>
              <a:off x="1" y="0"/>
              <a:ext cx="6488" cy="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660773" algn="l"/>
                  <a:tab pos="1312617" algn="l"/>
                  <a:tab pos="1973391" algn="l"/>
                  <a:tab pos="2625235" algn="l"/>
                  <a:tab pos="3286008" algn="l"/>
                  <a:tab pos="3937852" algn="l"/>
                  <a:tab pos="4598626" algn="l"/>
                  <a:tab pos="5250470" algn="l"/>
                  <a:tab pos="5911243" algn="l"/>
                  <a:tab pos="6563087" algn="l"/>
                  <a:tab pos="7223860" algn="l"/>
                  <a:tab pos="7831057" algn="l"/>
                </a:tabLst>
              </a:pPr>
              <a:r>
                <a:rPr lang="en-US" sz="2180">
                  <a:latin typeface="Helvetica" charset="0"/>
                  <a:ea typeface="ＭＳ Ｐゴシック" charset="0"/>
                  <a:cs typeface="Helvetica" charset="0"/>
                  <a:sym typeface="Helvetica" charset="0"/>
                </a:rPr>
                <a:t>              </a:t>
              </a:r>
              <a:r>
                <a:rPr lang="en-US" sz="1687">
                  <a:latin typeface="Helvetica" charset="0"/>
                  <a:ea typeface="ＭＳ Ｐゴシック" charset="0"/>
                  <a:cs typeface="Helvetica" charset="0"/>
                  <a:sym typeface="Helvetica" charset="0"/>
                </a:rPr>
                <a:t>Group ID   </a:t>
              </a:r>
              <a:r>
                <a:rPr lang="en-US" sz="2180">
                  <a:latin typeface="Helvetica" charset="0"/>
                  <a:ea typeface="ＭＳ Ｐゴシック" charset="0"/>
                  <a:cs typeface="Helvetica" charset="0"/>
                  <a:sym typeface="Helvetica" charset="0"/>
                </a:rPr>
                <a:t>                          </a:t>
              </a:r>
            </a:p>
          </p:txBody>
        </p:sp>
      </p:grpSp>
      <p:sp>
        <p:nvSpPr>
          <p:cNvPr id="24582" name="Line 6"/>
          <p:cNvSpPr>
            <a:spLocks noChangeShapeType="1"/>
          </p:cNvSpPr>
          <p:nvPr/>
        </p:nvSpPr>
        <p:spPr bwMode="auto">
          <a:xfrm>
            <a:off x="2659187" y="2471292"/>
            <a:ext cx="7249790" cy="1117"/>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24583" name="Rectangle 7"/>
          <p:cNvSpPr>
            <a:spLocks/>
          </p:cNvSpPr>
          <p:nvPr/>
        </p:nvSpPr>
        <p:spPr bwMode="auto">
          <a:xfrm>
            <a:off x="5550174" y="2277795"/>
            <a:ext cx="633187" cy="186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406">
                <a:latin typeface="Helvetica" charset="0"/>
                <a:ea typeface="ＭＳ Ｐゴシック" charset="0"/>
                <a:cs typeface="Helvetica" charset="0"/>
                <a:sym typeface="Helvetica" charset="0"/>
              </a:rPr>
              <a:t>128 bits</a:t>
            </a:r>
          </a:p>
        </p:txBody>
      </p:sp>
      <p:sp>
        <p:nvSpPr>
          <p:cNvPr id="24584" name="Line 8"/>
          <p:cNvSpPr>
            <a:spLocks noChangeShapeType="1"/>
          </p:cNvSpPr>
          <p:nvPr/>
        </p:nvSpPr>
        <p:spPr bwMode="auto">
          <a:xfrm rot="10800000" flipH="1">
            <a:off x="2677046" y="2906615"/>
            <a:ext cx="1268016" cy="6697"/>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24585" name="Rectangle 9"/>
          <p:cNvSpPr>
            <a:spLocks/>
          </p:cNvSpPr>
          <p:nvPr/>
        </p:nvSpPr>
        <p:spPr bwMode="auto">
          <a:xfrm>
            <a:off x="2988469" y="2648757"/>
            <a:ext cx="514564"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687">
                <a:latin typeface="Helvetica" charset="0"/>
                <a:ea typeface="ＭＳ Ｐゴシック" charset="0"/>
                <a:cs typeface="Helvetica" charset="0"/>
                <a:sym typeface="Helvetica" charset="0"/>
              </a:rPr>
              <a:t>8 bits</a:t>
            </a:r>
          </a:p>
        </p:txBody>
      </p:sp>
      <p:sp>
        <p:nvSpPr>
          <p:cNvPr id="24586" name="Line 10"/>
          <p:cNvSpPr>
            <a:spLocks noChangeShapeType="1"/>
          </p:cNvSpPr>
          <p:nvPr/>
        </p:nvSpPr>
        <p:spPr bwMode="auto">
          <a:xfrm rot="10800000" flipH="1">
            <a:off x="3939480" y="2908847"/>
            <a:ext cx="769070" cy="5581"/>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24587" name="Rectangle 11"/>
          <p:cNvSpPr>
            <a:spLocks/>
          </p:cNvSpPr>
          <p:nvPr/>
        </p:nvSpPr>
        <p:spPr bwMode="auto">
          <a:xfrm>
            <a:off x="4056683" y="2648757"/>
            <a:ext cx="514564"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687">
                <a:latin typeface="Helvetica" charset="0"/>
                <a:ea typeface="ＭＳ Ｐゴシック" charset="0"/>
                <a:cs typeface="Helvetica" charset="0"/>
                <a:sym typeface="Helvetica" charset="0"/>
              </a:rPr>
              <a:t>4 bits</a:t>
            </a:r>
          </a:p>
        </p:txBody>
      </p:sp>
      <p:sp>
        <p:nvSpPr>
          <p:cNvPr id="24588" name="Line 12"/>
          <p:cNvSpPr>
            <a:spLocks noChangeShapeType="1"/>
          </p:cNvSpPr>
          <p:nvPr/>
        </p:nvSpPr>
        <p:spPr bwMode="auto">
          <a:xfrm>
            <a:off x="5483201" y="2894336"/>
            <a:ext cx="4352106" cy="1116"/>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24589" name="Rectangle 13"/>
          <p:cNvSpPr>
            <a:spLocks/>
          </p:cNvSpPr>
          <p:nvPr/>
        </p:nvSpPr>
        <p:spPr bwMode="auto">
          <a:xfrm>
            <a:off x="7089428" y="2619736"/>
            <a:ext cx="739048"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687">
                <a:latin typeface="Helvetica" charset="0"/>
                <a:ea typeface="ＭＳ Ｐゴシック" charset="0"/>
                <a:cs typeface="Helvetica" charset="0"/>
                <a:sym typeface="Helvetica" charset="0"/>
              </a:rPr>
              <a:t>112 bits</a:t>
            </a:r>
          </a:p>
        </p:txBody>
      </p:sp>
      <p:sp>
        <p:nvSpPr>
          <p:cNvPr id="24590" name="Line 14"/>
          <p:cNvSpPr>
            <a:spLocks noChangeShapeType="1"/>
          </p:cNvSpPr>
          <p:nvPr/>
        </p:nvSpPr>
        <p:spPr bwMode="auto">
          <a:xfrm rot="10800000" flipH="1">
            <a:off x="4702970" y="2893220"/>
            <a:ext cx="767953" cy="5581"/>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24591" name="Rectangle 15"/>
          <p:cNvSpPr>
            <a:spLocks/>
          </p:cNvSpPr>
          <p:nvPr/>
        </p:nvSpPr>
        <p:spPr bwMode="auto">
          <a:xfrm>
            <a:off x="4821287" y="2634246"/>
            <a:ext cx="514564"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687">
                <a:latin typeface="Helvetica" charset="0"/>
                <a:ea typeface="ＭＳ Ｐゴシック" charset="0"/>
                <a:cs typeface="Helvetica" charset="0"/>
                <a:sym typeface="Helvetica" charset="0"/>
              </a:rPr>
              <a:t>4 bits</a:t>
            </a:r>
          </a:p>
        </p:txBody>
      </p:sp>
      <p:grpSp>
        <p:nvGrpSpPr>
          <p:cNvPr id="24592" name="Group 16"/>
          <p:cNvGrpSpPr>
            <a:grpSpLocks/>
          </p:cNvGrpSpPr>
          <p:nvPr/>
        </p:nvGrpSpPr>
        <p:grpSpPr bwMode="auto">
          <a:xfrm>
            <a:off x="5046762" y="3494857"/>
            <a:ext cx="2436692" cy="1799332"/>
            <a:chOff x="0" y="0"/>
            <a:chExt cx="2182" cy="1612"/>
          </a:xfrm>
        </p:grpSpPr>
        <p:sp>
          <p:nvSpPr>
            <p:cNvPr id="24593" name="Line 17"/>
            <p:cNvSpPr>
              <a:spLocks noChangeShapeType="1"/>
            </p:cNvSpPr>
            <p:nvPr/>
          </p:nvSpPr>
          <p:spPr bwMode="auto">
            <a:xfrm>
              <a:off x="0" y="0"/>
              <a:ext cx="89" cy="446"/>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24594" name="Rectangle 18"/>
            <p:cNvSpPr>
              <a:spLocks/>
            </p:cNvSpPr>
            <p:nvPr/>
          </p:nvSpPr>
          <p:spPr bwMode="auto">
            <a:xfrm>
              <a:off x="55" y="435"/>
              <a:ext cx="2127" cy="1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16305" algn="l"/>
                  <a:tab pos="660773" algn="l"/>
                  <a:tab pos="1312617" algn="l"/>
                  <a:tab pos="1973391" algn="l"/>
                  <a:tab pos="2616305" algn="l"/>
                  <a:tab pos="660773" algn="l"/>
                  <a:tab pos="1312617" algn="l"/>
                  <a:tab pos="1973391" algn="l"/>
                  <a:tab pos="2616305" algn="l"/>
                  <a:tab pos="660773" algn="l"/>
                  <a:tab pos="1312617" algn="l"/>
                  <a:tab pos="1973391" algn="l"/>
                  <a:tab pos="2616305" algn="l"/>
                  <a:tab pos="660773" algn="l"/>
                  <a:tab pos="1312617" algn="l"/>
                  <a:tab pos="1973391" algn="l"/>
                  <a:tab pos="2616305" algn="l"/>
                  <a:tab pos="660773" algn="l"/>
                  <a:tab pos="1312617" algn="l"/>
                  <a:tab pos="1973391" algn="l"/>
                  <a:tab pos="2616305" algn="l"/>
                </a:tabLst>
              </a:pPr>
              <a:r>
                <a:rPr lang="en-US" sz="1687">
                  <a:latin typeface="Helvetica" charset="0"/>
                  <a:ea typeface="ＭＳ Ｐゴシック" charset="0"/>
                  <a:cs typeface="Helvetica" charset="0"/>
                  <a:sym typeface="Helvetica" charset="0"/>
                </a:rPr>
                <a:t>Node local-scope</a:t>
              </a:r>
            </a:p>
            <a:p>
              <a:pPr>
                <a:lnSpc>
                  <a:spcPct val="84000"/>
                </a:lnSpc>
                <a:tabLst>
                  <a:tab pos="660773" algn="l"/>
                  <a:tab pos="1312617" algn="l"/>
                  <a:tab pos="1973391" algn="l"/>
                  <a:tab pos="2616305" algn="l"/>
                  <a:tab pos="660773" algn="l"/>
                  <a:tab pos="1312617" algn="l"/>
                  <a:tab pos="1973391" algn="l"/>
                  <a:tab pos="2616305" algn="l"/>
                  <a:tab pos="660773" algn="l"/>
                  <a:tab pos="1312617" algn="l"/>
                  <a:tab pos="1973391" algn="l"/>
                  <a:tab pos="2616305" algn="l"/>
                  <a:tab pos="660773" algn="l"/>
                  <a:tab pos="1312617" algn="l"/>
                  <a:tab pos="1973391" algn="l"/>
                  <a:tab pos="2616305" algn="l"/>
                  <a:tab pos="660773" algn="l"/>
                  <a:tab pos="1312617" algn="l"/>
                  <a:tab pos="1973391" algn="l"/>
                  <a:tab pos="2616305" algn="l"/>
                  <a:tab pos="660773" algn="l"/>
                  <a:tab pos="1312617" algn="l"/>
                  <a:tab pos="1973391" algn="l"/>
                  <a:tab pos="2616305" algn="l"/>
                </a:tabLst>
              </a:pPr>
              <a:r>
                <a:rPr lang="en-US" sz="1687">
                  <a:latin typeface="Helvetica" charset="0"/>
                  <a:ea typeface="ＭＳ Ｐゴシック" charset="0"/>
                  <a:cs typeface="Helvetica" charset="0"/>
                  <a:sym typeface="Helvetica" charset="0"/>
                </a:rPr>
                <a:t>Link-local scope</a:t>
              </a:r>
            </a:p>
            <a:p>
              <a:pPr>
                <a:lnSpc>
                  <a:spcPct val="84000"/>
                </a:lnSpc>
                <a:tabLst>
                  <a:tab pos="660773" algn="l"/>
                  <a:tab pos="1312617" algn="l"/>
                  <a:tab pos="1973391" algn="l"/>
                  <a:tab pos="2616305" algn="l"/>
                  <a:tab pos="660773" algn="l"/>
                  <a:tab pos="1312617" algn="l"/>
                  <a:tab pos="1973391" algn="l"/>
                  <a:tab pos="2616305" algn="l"/>
                  <a:tab pos="660773" algn="l"/>
                  <a:tab pos="1312617" algn="l"/>
                  <a:tab pos="1973391" algn="l"/>
                  <a:tab pos="2616305" algn="l"/>
                  <a:tab pos="660773" algn="l"/>
                  <a:tab pos="1312617" algn="l"/>
                  <a:tab pos="1973391" algn="l"/>
                  <a:tab pos="2616305" algn="l"/>
                  <a:tab pos="660773" algn="l"/>
                  <a:tab pos="1312617" algn="l"/>
                  <a:tab pos="1973391" algn="l"/>
                  <a:tab pos="2616305" algn="l"/>
                  <a:tab pos="660773" algn="l"/>
                  <a:tab pos="1312617" algn="l"/>
                  <a:tab pos="1973391" algn="l"/>
                  <a:tab pos="2616305" algn="l"/>
                </a:tabLst>
              </a:pPr>
              <a:r>
                <a:rPr lang="en-US" sz="1687">
                  <a:latin typeface="Helvetica" charset="0"/>
                  <a:ea typeface="ＭＳ Ｐゴシック" charset="0"/>
                  <a:cs typeface="Helvetica" charset="0"/>
                  <a:sym typeface="Helvetica" charset="0"/>
                </a:rPr>
                <a:t>Subnet local-scope</a:t>
              </a:r>
            </a:p>
            <a:p>
              <a:pPr>
                <a:lnSpc>
                  <a:spcPct val="84000"/>
                </a:lnSpc>
                <a:tabLst>
                  <a:tab pos="660773" algn="l"/>
                  <a:tab pos="1312617" algn="l"/>
                  <a:tab pos="1973391" algn="l"/>
                  <a:tab pos="2616305" algn="l"/>
                  <a:tab pos="660773" algn="l"/>
                  <a:tab pos="1312617" algn="l"/>
                  <a:tab pos="1973391" algn="l"/>
                  <a:tab pos="2616305" algn="l"/>
                  <a:tab pos="660773" algn="l"/>
                  <a:tab pos="1312617" algn="l"/>
                  <a:tab pos="1973391" algn="l"/>
                  <a:tab pos="2616305" algn="l"/>
                  <a:tab pos="660773" algn="l"/>
                  <a:tab pos="1312617" algn="l"/>
                  <a:tab pos="1973391" algn="l"/>
                  <a:tab pos="2616305" algn="l"/>
                  <a:tab pos="660773" algn="l"/>
                  <a:tab pos="1312617" algn="l"/>
                  <a:tab pos="1973391" algn="l"/>
                  <a:tab pos="2616305" algn="l"/>
                  <a:tab pos="660773" algn="l"/>
                  <a:tab pos="1312617" algn="l"/>
                  <a:tab pos="1973391" algn="l"/>
                  <a:tab pos="2616305" algn="l"/>
                </a:tabLst>
              </a:pPr>
              <a:r>
                <a:rPr lang="en-US" sz="1687">
                  <a:latin typeface="Helvetica" charset="0"/>
                  <a:ea typeface="ＭＳ Ｐゴシック" charset="0"/>
                  <a:cs typeface="Helvetica" charset="0"/>
                  <a:sym typeface="Helvetica" charset="0"/>
                </a:rPr>
                <a:t>Site local-scope</a:t>
              </a:r>
            </a:p>
            <a:p>
              <a:pPr>
                <a:lnSpc>
                  <a:spcPct val="84000"/>
                </a:lnSpc>
                <a:tabLst>
                  <a:tab pos="660773" algn="l"/>
                  <a:tab pos="1312617" algn="l"/>
                  <a:tab pos="1973391" algn="l"/>
                  <a:tab pos="2616305" algn="l"/>
                  <a:tab pos="660773" algn="l"/>
                  <a:tab pos="1312617" algn="l"/>
                  <a:tab pos="1973391" algn="l"/>
                  <a:tab pos="2616305" algn="l"/>
                  <a:tab pos="660773" algn="l"/>
                  <a:tab pos="1312617" algn="l"/>
                  <a:tab pos="1973391" algn="l"/>
                  <a:tab pos="2616305" algn="l"/>
                  <a:tab pos="660773" algn="l"/>
                  <a:tab pos="1312617" algn="l"/>
                  <a:tab pos="1973391" algn="l"/>
                  <a:tab pos="2616305" algn="l"/>
                  <a:tab pos="660773" algn="l"/>
                  <a:tab pos="1312617" algn="l"/>
                  <a:tab pos="1973391" algn="l"/>
                  <a:tab pos="2616305" algn="l"/>
                  <a:tab pos="660773" algn="l"/>
                  <a:tab pos="1312617" algn="l"/>
                  <a:tab pos="1973391" algn="l"/>
                  <a:tab pos="2616305" algn="l"/>
                </a:tabLst>
              </a:pPr>
              <a:r>
                <a:rPr lang="en-US" sz="1687">
                  <a:latin typeface="Helvetica" charset="0"/>
                  <a:ea typeface="ＭＳ Ｐゴシック" charset="0"/>
                  <a:cs typeface="Helvetica" charset="0"/>
                  <a:sym typeface="Helvetica" charset="0"/>
                </a:rPr>
                <a:t>Organisation local-scope</a:t>
              </a:r>
            </a:p>
            <a:p>
              <a:pPr>
                <a:lnSpc>
                  <a:spcPct val="84000"/>
                </a:lnSpc>
                <a:tabLst>
                  <a:tab pos="660773" algn="l"/>
                  <a:tab pos="1312617" algn="l"/>
                  <a:tab pos="1973391" algn="l"/>
                  <a:tab pos="2616305" algn="l"/>
                  <a:tab pos="660773" algn="l"/>
                  <a:tab pos="1312617" algn="l"/>
                  <a:tab pos="1973391" algn="l"/>
                  <a:tab pos="2616305" algn="l"/>
                  <a:tab pos="660773" algn="l"/>
                  <a:tab pos="1312617" algn="l"/>
                  <a:tab pos="1973391" algn="l"/>
                  <a:tab pos="2616305" algn="l"/>
                  <a:tab pos="660773" algn="l"/>
                  <a:tab pos="1312617" algn="l"/>
                  <a:tab pos="1973391" algn="l"/>
                  <a:tab pos="2616305" algn="l"/>
                  <a:tab pos="660773" algn="l"/>
                  <a:tab pos="1312617" algn="l"/>
                  <a:tab pos="1973391" algn="l"/>
                  <a:tab pos="2616305" algn="l"/>
                  <a:tab pos="660773" algn="l"/>
                  <a:tab pos="1312617" algn="l"/>
                  <a:tab pos="1973391" algn="l"/>
                  <a:tab pos="2616305" algn="l"/>
                </a:tabLst>
              </a:pPr>
              <a:r>
                <a:rPr lang="en-US" sz="1687">
                  <a:latin typeface="Helvetica" charset="0"/>
                  <a:ea typeface="ＭＳ Ｐゴシック" charset="0"/>
                  <a:cs typeface="Helvetica" charset="0"/>
                  <a:sym typeface="Helvetica" charset="0"/>
                </a:rPr>
                <a:t>Global scope</a:t>
              </a:r>
            </a:p>
          </p:txBody>
        </p:sp>
      </p:grpSp>
      <p:grpSp>
        <p:nvGrpSpPr>
          <p:cNvPr id="24595" name="Group 19"/>
          <p:cNvGrpSpPr>
            <a:grpSpLocks/>
          </p:cNvGrpSpPr>
          <p:nvPr/>
        </p:nvGrpSpPr>
        <p:grpSpPr bwMode="auto">
          <a:xfrm>
            <a:off x="2613423" y="3494857"/>
            <a:ext cx="1895327" cy="1235646"/>
            <a:chOff x="0" y="0"/>
            <a:chExt cx="1698" cy="1107"/>
          </a:xfrm>
        </p:grpSpPr>
        <p:sp>
          <p:nvSpPr>
            <p:cNvPr id="24596" name="Line 20"/>
            <p:cNvSpPr>
              <a:spLocks noChangeShapeType="1"/>
            </p:cNvSpPr>
            <p:nvPr/>
          </p:nvSpPr>
          <p:spPr bwMode="auto">
            <a:xfrm>
              <a:off x="1419" y="0"/>
              <a:ext cx="1" cy="59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24597" name="Rectangle 21"/>
            <p:cNvSpPr>
              <a:spLocks/>
            </p:cNvSpPr>
            <p:nvPr/>
          </p:nvSpPr>
          <p:spPr bwMode="auto">
            <a:xfrm>
              <a:off x="0" y="712"/>
              <a:ext cx="1698" cy="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16305" algn="l"/>
                  <a:tab pos="660773" algn="l"/>
                  <a:tab pos="1312617" algn="l"/>
                  <a:tab pos="1973391" algn="l"/>
                  <a:tab pos="2616305" algn="l"/>
                </a:tabLst>
              </a:pPr>
              <a:r>
                <a:rPr lang="en-US" sz="1687">
                  <a:latin typeface="Helvetica" charset="0"/>
                  <a:ea typeface="ＭＳ Ｐゴシック" charset="0"/>
                  <a:cs typeface="Helvetica" charset="0"/>
                  <a:sym typeface="Helvetica" charset="0"/>
                </a:rPr>
                <a:t>Permanent Address</a:t>
              </a:r>
            </a:p>
            <a:p>
              <a:pPr>
                <a:lnSpc>
                  <a:spcPct val="84000"/>
                </a:lnSpc>
                <a:tabLst>
                  <a:tab pos="660773" algn="l"/>
                  <a:tab pos="1312617" algn="l"/>
                  <a:tab pos="1973391" algn="l"/>
                  <a:tab pos="2616305" algn="l"/>
                  <a:tab pos="660773" algn="l"/>
                  <a:tab pos="1312617" algn="l"/>
                  <a:tab pos="1973391" algn="l"/>
                  <a:tab pos="2616305" algn="l"/>
                </a:tabLst>
              </a:pPr>
              <a:r>
                <a:rPr lang="en-US" sz="1687">
                  <a:latin typeface="Helvetica" charset="0"/>
                  <a:ea typeface="ＭＳ Ｐゴシック" charset="0"/>
                  <a:cs typeface="Helvetica" charset="0"/>
                  <a:sym typeface="Helvetica" charset="0"/>
                </a:rPr>
                <a:t>Temporary Address</a:t>
              </a:r>
            </a:p>
          </p:txBody>
        </p:sp>
      </p:grpSp>
      <p:sp>
        <p:nvSpPr>
          <p:cNvPr id="24598" name="Line 22"/>
          <p:cNvSpPr>
            <a:spLocks noChangeShapeType="1"/>
          </p:cNvSpPr>
          <p:nvPr/>
        </p:nvSpPr>
        <p:spPr bwMode="auto">
          <a:xfrm>
            <a:off x="3989711" y="3055071"/>
            <a:ext cx="2232" cy="43978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4599" name="Line 23"/>
          <p:cNvSpPr>
            <a:spLocks noChangeShapeType="1"/>
          </p:cNvSpPr>
          <p:nvPr/>
        </p:nvSpPr>
        <p:spPr bwMode="auto">
          <a:xfrm>
            <a:off x="5497712" y="3069581"/>
            <a:ext cx="1117" cy="43978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4600" name="Line 24"/>
          <p:cNvSpPr>
            <a:spLocks noChangeShapeType="1"/>
          </p:cNvSpPr>
          <p:nvPr/>
        </p:nvSpPr>
        <p:spPr bwMode="auto">
          <a:xfrm>
            <a:off x="4663902" y="3055071"/>
            <a:ext cx="1116" cy="439787"/>
          </a:xfrm>
          <a:prstGeom prst="line">
            <a:avLst/>
          </a:prstGeom>
          <a:noFill/>
          <a:ln w="12700">
            <a:solidFill>
              <a:schemeClr val="tx1"/>
            </a:solidFill>
            <a:prstDash val="sysDashDot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4601" name="Rectangle 25"/>
          <p:cNvSpPr>
            <a:spLocks/>
          </p:cNvSpPr>
          <p:nvPr/>
        </p:nvSpPr>
        <p:spPr bwMode="auto">
          <a:xfrm>
            <a:off x="2983293" y="3138773"/>
            <a:ext cx="878767"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25235" algn="l"/>
                <a:tab pos="3286008" algn="l"/>
                <a:tab pos="3937852" algn="l"/>
                <a:tab pos="4598626" algn="l"/>
                <a:tab pos="5250470" algn="l"/>
                <a:tab pos="5911243" algn="l"/>
                <a:tab pos="6563087" algn="l"/>
                <a:tab pos="7223860" algn="l"/>
                <a:tab pos="7831057" algn="l"/>
              </a:tabLst>
            </a:pPr>
            <a:r>
              <a:rPr lang="en-US" sz="1687" b="1">
                <a:latin typeface="Helvetica" charset="0"/>
                <a:ea typeface="ＭＳ Ｐゴシック" charset="0"/>
                <a:cs typeface="Helvetica" charset="0"/>
                <a:sym typeface="Helvetica" charset="0"/>
              </a:rPr>
              <a:t>11111111</a:t>
            </a:r>
          </a:p>
        </p:txBody>
      </p:sp>
      <p:sp>
        <p:nvSpPr>
          <p:cNvPr id="24602" name="Rectangle 26"/>
          <p:cNvSpPr>
            <a:spLocks/>
          </p:cNvSpPr>
          <p:nvPr/>
        </p:nvSpPr>
        <p:spPr bwMode="auto">
          <a:xfrm>
            <a:off x="4104202" y="3156633"/>
            <a:ext cx="455254"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25235" algn="l"/>
                <a:tab pos="3286008" algn="l"/>
                <a:tab pos="3937852" algn="l"/>
                <a:tab pos="4598626" algn="l"/>
                <a:tab pos="5250470" algn="l"/>
                <a:tab pos="5911243" algn="l"/>
                <a:tab pos="6563087" algn="l"/>
                <a:tab pos="7223860" algn="l"/>
                <a:tab pos="7831057" algn="l"/>
              </a:tabLst>
            </a:pPr>
            <a:r>
              <a:rPr lang="en-US" sz="1687">
                <a:latin typeface="Helvetica" charset="0"/>
                <a:ea typeface="ＭＳ Ｐゴシック" charset="0"/>
                <a:cs typeface="Helvetica" charset="0"/>
                <a:sym typeface="Helvetica" charset="0"/>
              </a:rPr>
              <a:t>flags</a:t>
            </a:r>
          </a:p>
        </p:txBody>
      </p:sp>
      <p:sp>
        <p:nvSpPr>
          <p:cNvPr id="24603" name="Rectangle 27"/>
          <p:cNvSpPr>
            <a:spLocks/>
          </p:cNvSpPr>
          <p:nvPr/>
        </p:nvSpPr>
        <p:spPr bwMode="auto">
          <a:xfrm>
            <a:off x="4799765" y="3156633"/>
            <a:ext cx="575479"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25235" algn="l"/>
                <a:tab pos="3286008" algn="l"/>
                <a:tab pos="3937852" algn="l"/>
                <a:tab pos="4598626" algn="l"/>
                <a:tab pos="5250470" algn="l"/>
                <a:tab pos="5911243" algn="l"/>
                <a:tab pos="6563087" algn="l"/>
                <a:tab pos="7223860" algn="l"/>
                <a:tab pos="7831057" algn="l"/>
              </a:tabLst>
            </a:pPr>
            <a:r>
              <a:rPr lang="en-US" sz="1687">
                <a:latin typeface="Helvetica" charset="0"/>
                <a:ea typeface="ＭＳ Ｐゴシック" charset="0"/>
                <a:cs typeface="Helvetica" charset="0"/>
                <a:sym typeface="Helvetica" charset="0"/>
              </a:rPr>
              <a:t>scope</a:t>
            </a:r>
          </a:p>
        </p:txBody>
      </p:sp>
      <p:sp>
        <p:nvSpPr>
          <p:cNvPr id="24604" name="Rectangle 28"/>
          <p:cNvSpPr>
            <a:spLocks/>
          </p:cNvSpPr>
          <p:nvPr/>
        </p:nvSpPr>
        <p:spPr bwMode="auto">
          <a:xfrm>
            <a:off x="1522884" y="5460504"/>
            <a:ext cx="8687470" cy="12680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857220" lvl="2" indent="-401822">
              <a:lnSpc>
                <a:spcPct val="84000"/>
              </a:lnSpc>
              <a:buClr>
                <a:srgbClr val="000000"/>
              </a:buClr>
              <a:buSzPct val="75000"/>
              <a:buFont typeface="Arial"/>
              <a:buChar char="•"/>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Lst>
            </a:pPr>
            <a:r>
              <a:rPr lang="en-US" sz="2180">
                <a:latin typeface="Helvetica" charset="0"/>
                <a:ea typeface="ＭＳ Ｐゴシック" charset="0"/>
                <a:cs typeface="Helvetica" charset="0"/>
                <a:sym typeface="Helvetica" charset="0"/>
              </a:rPr>
              <a:t>All hosts : FF02::1 </a:t>
            </a:r>
          </a:p>
          <a:p>
            <a:pPr marL="857220" lvl="2" indent="-401822">
              <a:lnSpc>
                <a:spcPct val="84000"/>
              </a:lnSpc>
              <a:buClr>
                <a:srgbClr val="000000"/>
              </a:buClr>
              <a:buSzPct val="75000"/>
              <a:buFont typeface="Arial"/>
              <a:buChar char="•"/>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Lst>
            </a:pPr>
            <a:r>
              <a:rPr lang="en-US" sz="2180">
                <a:latin typeface="Helvetica" charset="0"/>
                <a:ea typeface="ＭＳ Ｐゴシック" charset="0"/>
                <a:cs typeface="Helvetica" charset="0"/>
                <a:sym typeface="Helvetica" charset="0"/>
              </a:rPr>
              <a:t>All routers : FF02::2</a:t>
            </a:r>
            <a:br>
              <a:rPr lang="en-US" sz="2180">
                <a:latin typeface="Helvetica" charset="0"/>
                <a:ea typeface="ヒラギノ角ゴ ProN W3" charset="0"/>
                <a:cs typeface="ヒラギノ角ゴ ProN W3" charset="0"/>
                <a:sym typeface="Helvetica" charset="0"/>
              </a:rPr>
            </a:br>
            <a:endParaRPr lang="en-US" sz="2180">
              <a:latin typeface="Helvetica" charset="0"/>
              <a:ea typeface="ヒラギノ角ゴ ProN W3" charset="0"/>
              <a:cs typeface="ヒラギノ角ゴ ProN W3" charset="0"/>
              <a:sym typeface="Helvetica" charset="0"/>
            </a:endParaRPr>
          </a:p>
        </p:txBody>
      </p:sp>
    </p:spTree>
    <p:extLst>
      <p:ext uri="{BB962C8B-B14F-4D97-AF65-F5344CB8AC3E}">
        <p14:creationId xmlns:p14="http://schemas.microsoft.com/office/powerpoint/2010/main" val="51549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45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459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04"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ln/>
        </p:spPr>
        <p:txBody>
          <a:bodyPr/>
          <a:lstStyle/>
          <a:p>
            <a:r>
              <a:rPr lang="en-US"/>
              <a:t>IPv6 anycast addresses</a:t>
            </a:r>
          </a:p>
        </p:txBody>
      </p:sp>
      <p:sp>
        <p:nvSpPr>
          <p:cNvPr id="26626" name="Rectangle 2"/>
          <p:cNvSpPr>
            <a:spLocks noGrp="1" noChangeArrowheads="1"/>
          </p:cNvSpPr>
          <p:nvPr>
            <p:ph type="body" idx="1"/>
          </p:nvPr>
        </p:nvSpPr>
        <p:spPr>
          <a:xfrm>
            <a:off x="2416970" y="1419822"/>
            <a:ext cx="7358063" cy="4018359"/>
          </a:xfrm>
          <a:ln/>
        </p:spPr>
        <p:txBody>
          <a:bodyPr/>
          <a:lstStyle/>
          <a:p>
            <a:pPr marL="625056"/>
            <a:r>
              <a:rPr lang="en-US"/>
              <a:t>Definition</a:t>
            </a:r>
          </a:p>
          <a:p>
            <a:pPr marL="1250112" lvl="2"/>
            <a:r>
              <a:rPr lang="en-US"/>
              <a:t>An IPv6 anycast address is an address that is assigned to more than one interface </a:t>
            </a:r>
          </a:p>
          <a:p>
            <a:pPr marL="1562640" lvl="3"/>
            <a:r>
              <a:rPr lang="en-US"/>
              <a:t>a packet sent to an anycast address is routed to the "nearest" interface having that address</a:t>
            </a:r>
          </a:p>
        </p:txBody>
      </p:sp>
      <p:grpSp>
        <p:nvGrpSpPr>
          <p:cNvPr id="26627" name="Group 3"/>
          <p:cNvGrpSpPr>
            <a:grpSpLocks/>
          </p:cNvGrpSpPr>
          <p:nvPr/>
        </p:nvGrpSpPr>
        <p:grpSpPr bwMode="auto">
          <a:xfrm>
            <a:off x="2892475" y="5848946"/>
            <a:ext cx="7249790" cy="446484"/>
            <a:chOff x="0" y="0"/>
            <a:chExt cx="6494" cy="400"/>
          </a:xfrm>
        </p:grpSpPr>
        <p:sp>
          <p:nvSpPr>
            <p:cNvPr id="26628" name="AutoShape 4"/>
            <p:cNvSpPr>
              <a:spLocks/>
            </p:cNvSpPr>
            <p:nvPr/>
          </p:nvSpPr>
          <p:spPr bwMode="auto">
            <a:xfrm>
              <a:off x="0" y="4"/>
              <a:ext cx="6494" cy="394"/>
            </a:xfrm>
            <a:prstGeom prst="roundRect">
              <a:avLst>
                <a:gd name="adj" fmla="val 255"/>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6629" name="Rectangle 5"/>
            <p:cNvSpPr>
              <a:spLocks/>
            </p:cNvSpPr>
            <p:nvPr/>
          </p:nvSpPr>
          <p:spPr bwMode="auto">
            <a:xfrm>
              <a:off x="5" y="0"/>
              <a:ext cx="6488" cy="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660773" algn="l"/>
                  <a:tab pos="1312617" algn="l"/>
                  <a:tab pos="1973391" algn="l"/>
                  <a:tab pos="2625235" algn="l"/>
                  <a:tab pos="3286008" algn="l"/>
                  <a:tab pos="3937852" algn="l"/>
                  <a:tab pos="4598626" algn="l"/>
                  <a:tab pos="5250470" algn="l"/>
                  <a:tab pos="5911243" algn="l"/>
                  <a:tab pos="6563087" algn="l"/>
                  <a:tab pos="7223860" algn="l"/>
                  <a:tab pos="7831057" algn="l"/>
                </a:tabLst>
              </a:pPr>
              <a:r>
                <a:rPr lang="en-US" sz="2180">
                  <a:latin typeface="Helvetica" charset="0"/>
                  <a:ea typeface="ＭＳ Ｐゴシック" charset="0"/>
                  <a:cs typeface="Helvetica" charset="0"/>
                  <a:sym typeface="Helvetica" charset="0"/>
                </a:rPr>
                <a:t>                            0000000000000000                                            </a:t>
              </a:r>
            </a:p>
          </p:txBody>
        </p:sp>
      </p:grpSp>
      <p:sp>
        <p:nvSpPr>
          <p:cNvPr id="26630" name="Line 6"/>
          <p:cNvSpPr>
            <a:spLocks noChangeShapeType="1"/>
          </p:cNvSpPr>
          <p:nvPr/>
        </p:nvSpPr>
        <p:spPr bwMode="auto">
          <a:xfrm rot="10800000" flipH="1">
            <a:off x="2895824" y="5706070"/>
            <a:ext cx="2786063" cy="10046"/>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26631" name="Rectangle 7"/>
          <p:cNvSpPr>
            <a:spLocks/>
          </p:cNvSpPr>
          <p:nvPr/>
        </p:nvSpPr>
        <p:spPr bwMode="auto">
          <a:xfrm>
            <a:off x="4000319" y="5424773"/>
            <a:ext cx="514564"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1687">
                <a:latin typeface="Helvetica" charset="0"/>
                <a:ea typeface="ＭＳ Ｐゴシック" charset="0"/>
                <a:cs typeface="Helvetica" charset="0"/>
                <a:sym typeface="Helvetica" charset="0"/>
              </a:rPr>
              <a:t>n bits</a:t>
            </a:r>
          </a:p>
        </p:txBody>
      </p:sp>
      <p:sp>
        <p:nvSpPr>
          <p:cNvPr id="26632" name="Line 8"/>
          <p:cNvSpPr>
            <a:spLocks noChangeShapeType="1"/>
          </p:cNvSpPr>
          <p:nvPr/>
        </p:nvSpPr>
        <p:spPr bwMode="auto">
          <a:xfrm>
            <a:off x="5701978" y="5693793"/>
            <a:ext cx="4352106" cy="1116"/>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26633" name="Rectangle 9"/>
          <p:cNvSpPr>
            <a:spLocks/>
          </p:cNvSpPr>
          <p:nvPr/>
        </p:nvSpPr>
        <p:spPr bwMode="auto">
          <a:xfrm>
            <a:off x="7309467" y="5419193"/>
            <a:ext cx="947375"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687">
                <a:latin typeface="Helvetica" charset="0"/>
                <a:ea typeface="ＭＳ Ｐゴシック" charset="0"/>
                <a:cs typeface="Helvetica" charset="0"/>
                <a:sym typeface="Helvetica" charset="0"/>
              </a:rPr>
              <a:t>128-n bits</a:t>
            </a:r>
          </a:p>
        </p:txBody>
      </p:sp>
      <p:sp>
        <p:nvSpPr>
          <p:cNvPr id="26634" name="Line 10"/>
          <p:cNvSpPr>
            <a:spLocks noChangeShapeType="1"/>
          </p:cNvSpPr>
          <p:nvPr/>
        </p:nvSpPr>
        <p:spPr bwMode="auto">
          <a:xfrm>
            <a:off x="6221016" y="5857876"/>
            <a:ext cx="1117" cy="43978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6635" name="Rectangle 11"/>
          <p:cNvSpPr>
            <a:spLocks/>
          </p:cNvSpPr>
          <p:nvPr/>
        </p:nvSpPr>
        <p:spPr bwMode="auto">
          <a:xfrm>
            <a:off x="3491041" y="5918956"/>
            <a:ext cx="2232984" cy="2886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25235" algn="l"/>
                <a:tab pos="3286008" algn="l"/>
                <a:tab pos="3937852" algn="l"/>
                <a:tab pos="4598626" algn="l"/>
                <a:tab pos="5250470" algn="l"/>
                <a:tab pos="5911243" algn="l"/>
                <a:tab pos="6563087" algn="l"/>
                <a:tab pos="7223860" algn="l"/>
                <a:tab pos="7831057" algn="l"/>
              </a:tabLst>
            </a:pPr>
            <a:r>
              <a:rPr lang="en-US" sz="2180">
                <a:latin typeface="Helvetica" charset="0"/>
                <a:ea typeface="ＭＳ Ｐゴシック" charset="0"/>
                <a:cs typeface="Helvetica" charset="0"/>
                <a:sym typeface="Helvetica" charset="0"/>
              </a:rPr>
              <a:t>IPv6 subnet prefix</a:t>
            </a:r>
          </a:p>
        </p:txBody>
      </p:sp>
    </p:spTree>
    <p:extLst>
      <p:ext uri="{BB962C8B-B14F-4D97-AF65-F5344CB8AC3E}">
        <p14:creationId xmlns:p14="http://schemas.microsoft.com/office/powerpoint/2010/main" val="17656153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D4E05-A860-D0BB-8869-7EA59BE1D3D8}"/>
              </a:ext>
            </a:extLst>
          </p:cNvPr>
          <p:cNvSpPr>
            <a:spLocks noGrp="1"/>
          </p:cNvSpPr>
          <p:nvPr>
            <p:ph type="title"/>
          </p:nvPr>
        </p:nvSpPr>
        <p:spPr/>
        <p:txBody>
          <a:bodyPr/>
          <a:lstStyle/>
          <a:p>
            <a:r>
              <a:rPr lang="en-BE"/>
              <a:t>Agenda</a:t>
            </a:r>
          </a:p>
        </p:txBody>
      </p:sp>
      <p:sp>
        <p:nvSpPr>
          <p:cNvPr id="3" name="Content Placeholder 2">
            <a:extLst>
              <a:ext uri="{FF2B5EF4-FFF2-40B4-BE49-F238E27FC236}">
                <a16:creationId xmlns:a16="http://schemas.microsoft.com/office/drawing/2014/main" id="{B25B48B2-801B-6DC4-F47B-1FF545AA6A10}"/>
              </a:ext>
            </a:extLst>
          </p:cNvPr>
          <p:cNvSpPr>
            <a:spLocks noGrp="1"/>
          </p:cNvSpPr>
          <p:nvPr>
            <p:ph idx="1"/>
          </p:nvPr>
        </p:nvSpPr>
        <p:spPr/>
        <p:txBody>
          <a:bodyPr/>
          <a:lstStyle/>
          <a:p>
            <a:r>
              <a:rPr lang="en-BE"/>
              <a:t>TCP</a:t>
            </a:r>
          </a:p>
          <a:p>
            <a:pPr lvl="1"/>
            <a:r>
              <a:rPr lang="en-BE"/>
              <a:t>Improvements to the three-way handshake</a:t>
            </a:r>
          </a:p>
          <a:p>
            <a:pPr lvl="1"/>
            <a:r>
              <a:rPr lang="en-BE"/>
              <a:t>Improvements to the data transfer</a:t>
            </a:r>
          </a:p>
          <a:p>
            <a:pPr lvl="1"/>
            <a:r>
              <a:rPr lang="en-BE" i="1"/>
              <a:t>Congestion control (</a:t>
            </a:r>
            <a:r>
              <a:rPr lang="en-BE"/>
              <a:t>will be discussed later)</a:t>
            </a:r>
          </a:p>
          <a:p>
            <a:pPr lvl="1"/>
            <a:r>
              <a:rPr lang="en-BE" i="1"/>
              <a:t>Multipath TCP </a:t>
            </a:r>
            <a:r>
              <a:rPr lang="en-BE"/>
              <a:t>(will be discussed later)</a:t>
            </a:r>
          </a:p>
          <a:p>
            <a:r>
              <a:rPr lang="en-BE">
                <a:solidFill>
                  <a:srgbClr val="FF0000"/>
                </a:solidFill>
              </a:rPr>
              <a:t>IPv6</a:t>
            </a:r>
          </a:p>
          <a:p>
            <a:pPr lvl="1"/>
            <a:r>
              <a:rPr lang="en-BE"/>
              <a:t>IPv6 Addresses</a:t>
            </a:r>
          </a:p>
          <a:p>
            <a:pPr lvl="1"/>
            <a:r>
              <a:rPr lang="en-BE">
                <a:solidFill>
                  <a:srgbClr val="FF0000"/>
                </a:solidFill>
              </a:rPr>
              <a:t>IPv6 Packets</a:t>
            </a:r>
          </a:p>
          <a:p>
            <a:pPr lvl="1"/>
            <a:r>
              <a:rPr lang="en-BE"/>
              <a:t>ICMPv6</a:t>
            </a:r>
          </a:p>
          <a:p>
            <a:r>
              <a:rPr lang="en-BE"/>
              <a:t>IPv4</a:t>
            </a:r>
          </a:p>
          <a:p>
            <a:pPr marL="0" indent="0">
              <a:buNone/>
            </a:pPr>
            <a:endParaRPr lang="en-BE"/>
          </a:p>
        </p:txBody>
      </p:sp>
    </p:spTree>
    <p:extLst>
      <p:ext uri="{BB962C8B-B14F-4D97-AF65-F5344CB8AC3E}">
        <p14:creationId xmlns:p14="http://schemas.microsoft.com/office/powerpoint/2010/main" val="41905871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p:cNvSpPr>
            <a:spLocks noGrp="1" noChangeArrowheads="1"/>
          </p:cNvSpPr>
          <p:nvPr>
            <p:ph type="title"/>
          </p:nvPr>
        </p:nvSpPr>
        <p:spPr>
          <a:xfrm>
            <a:off x="3412577" y="340532"/>
            <a:ext cx="5469434" cy="1207740"/>
          </a:xfrm>
          <a:ln/>
        </p:spPr>
        <p:txBody>
          <a:bodyPr/>
          <a:lstStyle/>
          <a:p>
            <a:pPr>
              <a:lnSpc>
                <a:spcPct val="84000"/>
              </a:lnSpc>
              <a:tabLst>
                <a:tab pos="660773" algn="l"/>
                <a:tab pos="1312617" algn="l"/>
                <a:tab pos="1973391" algn="l"/>
                <a:tab pos="2625235" algn="l"/>
                <a:tab pos="3286008" algn="l"/>
                <a:tab pos="3937852" algn="l"/>
                <a:tab pos="4598626" algn="l"/>
                <a:tab pos="5250470" algn="l"/>
                <a:tab pos="5875525" algn="l"/>
              </a:tabLst>
            </a:pPr>
            <a:r>
              <a:rPr lang="en-US"/>
              <a:t>The IPv6 packet format</a:t>
            </a:r>
          </a:p>
        </p:txBody>
      </p:sp>
      <p:sp>
        <p:nvSpPr>
          <p:cNvPr id="68610" name="Rectangle 2"/>
          <p:cNvSpPr>
            <a:spLocks/>
          </p:cNvSpPr>
          <p:nvPr/>
        </p:nvSpPr>
        <p:spPr bwMode="auto">
          <a:xfrm>
            <a:off x="5438554" y="2546052"/>
            <a:ext cx="477695"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266">
                <a:latin typeface="Helvetica" charset="0"/>
                <a:ea typeface="ＭＳ Ｐゴシック" charset="0"/>
                <a:cs typeface="Helvetica" charset="0"/>
                <a:sym typeface="Helvetica" charset="0"/>
              </a:rPr>
              <a:t>32 bits</a:t>
            </a:r>
          </a:p>
        </p:txBody>
      </p:sp>
      <p:grpSp>
        <p:nvGrpSpPr>
          <p:cNvPr id="68611" name="Group 3"/>
          <p:cNvGrpSpPr>
            <a:grpSpLocks/>
          </p:cNvGrpSpPr>
          <p:nvPr/>
        </p:nvGrpSpPr>
        <p:grpSpPr bwMode="auto">
          <a:xfrm>
            <a:off x="4079008" y="2889872"/>
            <a:ext cx="3210223" cy="3158877"/>
            <a:chOff x="0" y="0"/>
            <a:chExt cx="2875" cy="2830"/>
          </a:xfrm>
        </p:grpSpPr>
        <p:sp>
          <p:nvSpPr>
            <p:cNvPr id="68612" name="AutoShape 4"/>
            <p:cNvSpPr>
              <a:spLocks/>
            </p:cNvSpPr>
            <p:nvPr/>
          </p:nvSpPr>
          <p:spPr bwMode="auto">
            <a:xfrm>
              <a:off x="0" y="0"/>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8613" name="AutoShape 5"/>
            <p:cNvSpPr>
              <a:spLocks/>
            </p:cNvSpPr>
            <p:nvPr/>
          </p:nvSpPr>
          <p:spPr bwMode="auto">
            <a:xfrm>
              <a:off x="0" y="283"/>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8614" name="AutoShape 6"/>
            <p:cNvSpPr>
              <a:spLocks/>
            </p:cNvSpPr>
            <p:nvPr/>
          </p:nvSpPr>
          <p:spPr bwMode="auto">
            <a:xfrm>
              <a:off x="0" y="572"/>
              <a:ext cx="2875" cy="1129"/>
            </a:xfrm>
            <a:prstGeom prst="roundRect">
              <a:avLst>
                <a:gd name="adj" fmla="val 83"/>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8615" name="AutoShape 7"/>
            <p:cNvSpPr>
              <a:spLocks/>
            </p:cNvSpPr>
            <p:nvPr/>
          </p:nvSpPr>
          <p:spPr bwMode="auto">
            <a:xfrm>
              <a:off x="0" y="1701"/>
              <a:ext cx="2875" cy="1129"/>
            </a:xfrm>
            <a:prstGeom prst="roundRect">
              <a:avLst>
                <a:gd name="adj" fmla="val 83"/>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grpSp>
      <p:sp>
        <p:nvSpPr>
          <p:cNvPr id="68616" name="Rectangle 8"/>
          <p:cNvSpPr>
            <a:spLocks/>
          </p:cNvSpPr>
          <p:nvPr/>
        </p:nvSpPr>
        <p:spPr bwMode="auto">
          <a:xfrm>
            <a:off x="4116958" y="2941508"/>
            <a:ext cx="1337482" cy="2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547">
                <a:latin typeface="Helvetica" charset="0"/>
                <a:ea typeface="ＭＳ Ｐゴシック" charset="0"/>
                <a:cs typeface="Helvetica" charset="0"/>
                <a:sym typeface="Helvetica" charset="0"/>
              </a:rPr>
              <a:t>Ver   Tclass      </a:t>
            </a:r>
          </a:p>
        </p:txBody>
      </p:sp>
      <p:sp>
        <p:nvSpPr>
          <p:cNvPr id="68617" name="Rectangle 9"/>
          <p:cNvSpPr>
            <a:spLocks/>
          </p:cNvSpPr>
          <p:nvPr/>
        </p:nvSpPr>
        <p:spPr bwMode="auto">
          <a:xfrm>
            <a:off x="5720954" y="2931158"/>
            <a:ext cx="1043555"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687">
                <a:latin typeface="Helvetica" charset="0"/>
                <a:ea typeface="ＭＳ Ｐゴシック" charset="0"/>
                <a:cs typeface="Helvetica" charset="0"/>
                <a:sym typeface="Helvetica" charset="0"/>
              </a:rPr>
              <a:t>Flow Label</a:t>
            </a:r>
          </a:p>
        </p:txBody>
      </p:sp>
      <p:sp>
        <p:nvSpPr>
          <p:cNvPr id="68618" name="Line 10"/>
          <p:cNvSpPr>
            <a:spLocks noChangeShapeType="1"/>
          </p:cNvSpPr>
          <p:nvPr/>
        </p:nvSpPr>
        <p:spPr bwMode="auto">
          <a:xfrm>
            <a:off x="4043289" y="2779366"/>
            <a:ext cx="3261568" cy="1117"/>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68619" name="Rectangle 11"/>
          <p:cNvSpPr>
            <a:spLocks/>
          </p:cNvSpPr>
          <p:nvPr/>
        </p:nvSpPr>
        <p:spPr bwMode="auto">
          <a:xfrm>
            <a:off x="5738814" y="3260060"/>
            <a:ext cx="1471557" cy="186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406">
                <a:latin typeface="Helvetica" charset="0"/>
                <a:ea typeface="ＭＳ Ｐゴシック" charset="0"/>
                <a:cs typeface="Helvetica" charset="0"/>
                <a:sym typeface="Helvetica" charset="0"/>
              </a:rPr>
              <a:t>NxtHdr   Hop Limit</a:t>
            </a:r>
          </a:p>
        </p:txBody>
      </p:sp>
      <p:sp>
        <p:nvSpPr>
          <p:cNvPr id="68620" name="Rectangle 12"/>
          <p:cNvSpPr>
            <a:spLocks/>
          </p:cNvSpPr>
          <p:nvPr/>
        </p:nvSpPr>
        <p:spPr bwMode="auto">
          <a:xfrm>
            <a:off x="4493122" y="3876943"/>
            <a:ext cx="2117453" cy="441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spAutoFit/>
          </a:bodyPr>
          <a:lstStyle/>
          <a:p>
            <a:pPr>
              <a:lnSpc>
                <a:spcPct val="84000"/>
              </a:lnSpc>
              <a:tabLst>
                <a:tab pos="660773" algn="l"/>
                <a:tab pos="1312617" algn="l"/>
                <a:tab pos="1973391" algn="l"/>
                <a:tab pos="2616305" algn="l"/>
                <a:tab pos="660773" algn="l"/>
                <a:tab pos="1312617" algn="l"/>
                <a:tab pos="1973391" algn="l"/>
                <a:tab pos="2616305" algn="l"/>
              </a:tabLst>
            </a:pPr>
            <a:r>
              <a:rPr lang="en-US" sz="1687" b="1" i="1">
                <a:solidFill>
                  <a:srgbClr val="FF0000"/>
                </a:solidFill>
                <a:latin typeface="Helvetica" charset="0"/>
                <a:ea typeface="ＭＳ Ｐゴシック" charset="0"/>
                <a:cs typeface="Helvetica" charset="0"/>
                <a:sym typeface="Helvetica" charset="0"/>
              </a:rPr>
              <a:t>Source IPv6 address</a:t>
            </a:r>
          </a:p>
          <a:p>
            <a:pPr>
              <a:lnSpc>
                <a:spcPct val="84000"/>
              </a:lnSpc>
              <a:tabLst>
                <a:tab pos="660773" algn="l"/>
                <a:tab pos="1312617" algn="l"/>
                <a:tab pos="1973391" algn="l"/>
                <a:tab pos="2616305" algn="l"/>
                <a:tab pos="660773" algn="l"/>
                <a:tab pos="1312617" algn="l"/>
                <a:tab pos="1973391" algn="l"/>
                <a:tab pos="2616305" algn="l"/>
              </a:tabLst>
            </a:pPr>
            <a:r>
              <a:rPr lang="en-US" sz="1687" b="1" i="1">
                <a:solidFill>
                  <a:srgbClr val="FF0000"/>
                </a:solidFill>
                <a:latin typeface="Helvetica" charset="0"/>
                <a:ea typeface="ＭＳ Ｐゴシック" charset="0"/>
                <a:cs typeface="Helvetica" charset="0"/>
                <a:sym typeface="Helvetica" charset="0"/>
              </a:rPr>
              <a:t>(128 bits) </a:t>
            </a:r>
          </a:p>
        </p:txBody>
      </p:sp>
      <p:sp>
        <p:nvSpPr>
          <p:cNvPr id="68621" name="Rectangle 13"/>
          <p:cNvSpPr>
            <a:spLocks/>
          </p:cNvSpPr>
          <p:nvPr/>
        </p:nvSpPr>
        <p:spPr bwMode="auto">
          <a:xfrm>
            <a:off x="4147096" y="3259627"/>
            <a:ext cx="1380186" cy="2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547">
                <a:latin typeface="Helvetica" charset="0"/>
                <a:ea typeface="ＭＳ Ｐゴシック" charset="0"/>
                <a:cs typeface="Helvetica" charset="0"/>
                <a:sym typeface="Helvetica" charset="0"/>
              </a:rPr>
              <a:t>Payload Length</a:t>
            </a:r>
          </a:p>
        </p:txBody>
      </p:sp>
      <p:sp>
        <p:nvSpPr>
          <p:cNvPr id="68622" name="Line 14"/>
          <p:cNvSpPr>
            <a:spLocks noChangeShapeType="1"/>
          </p:cNvSpPr>
          <p:nvPr/>
        </p:nvSpPr>
        <p:spPr bwMode="auto">
          <a:xfrm>
            <a:off x="4476379" y="2902149"/>
            <a:ext cx="2232" cy="302494"/>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8623" name="Line 15"/>
          <p:cNvSpPr>
            <a:spLocks noChangeShapeType="1"/>
          </p:cNvSpPr>
          <p:nvPr/>
        </p:nvSpPr>
        <p:spPr bwMode="auto">
          <a:xfrm>
            <a:off x="5258843" y="2902149"/>
            <a:ext cx="1117" cy="302494"/>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8624" name="Line 16"/>
          <p:cNvSpPr>
            <a:spLocks noChangeShapeType="1"/>
          </p:cNvSpPr>
          <p:nvPr/>
        </p:nvSpPr>
        <p:spPr bwMode="auto">
          <a:xfrm>
            <a:off x="5701978" y="3223617"/>
            <a:ext cx="2232" cy="302494"/>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8625" name="Line 17"/>
          <p:cNvSpPr>
            <a:spLocks noChangeShapeType="1"/>
          </p:cNvSpPr>
          <p:nvPr/>
        </p:nvSpPr>
        <p:spPr bwMode="auto">
          <a:xfrm>
            <a:off x="6391797" y="3212456"/>
            <a:ext cx="2232"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8626" name="Rectangle 18"/>
          <p:cNvSpPr>
            <a:spLocks/>
          </p:cNvSpPr>
          <p:nvPr/>
        </p:nvSpPr>
        <p:spPr bwMode="auto">
          <a:xfrm>
            <a:off x="4384850" y="5197420"/>
            <a:ext cx="2557239" cy="441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spAutoFit/>
          </a:bodyPr>
          <a:lstStyle/>
          <a:p>
            <a:pPr>
              <a:lnSpc>
                <a:spcPct val="84000"/>
              </a:lnSpc>
              <a:tabLst>
                <a:tab pos="660773" algn="l"/>
                <a:tab pos="1312617" algn="l"/>
                <a:tab pos="1973391" algn="l"/>
                <a:tab pos="2625235" algn="l"/>
                <a:tab pos="3259220" algn="l"/>
                <a:tab pos="660773" algn="l"/>
                <a:tab pos="1312617" algn="l"/>
                <a:tab pos="1973391" algn="l"/>
                <a:tab pos="2625235" algn="l"/>
                <a:tab pos="3259220" algn="l"/>
              </a:tabLst>
            </a:pPr>
            <a:r>
              <a:rPr lang="en-US" sz="1687" b="1" i="1">
                <a:solidFill>
                  <a:srgbClr val="FF0000"/>
                </a:solidFill>
                <a:latin typeface="Helvetica" charset="0"/>
                <a:ea typeface="ＭＳ Ｐゴシック" charset="0"/>
                <a:cs typeface="Helvetica" charset="0"/>
                <a:sym typeface="Helvetica" charset="0"/>
              </a:rPr>
              <a:t>Destination IPv6 address</a:t>
            </a:r>
          </a:p>
          <a:p>
            <a:pPr>
              <a:lnSpc>
                <a:spcPct val="84000"/>
              </a:lnSpc>
              <a:tabLst>
                <a:tab pos="660773" algn="l"/>
                <a:tab pos="1312617" algn="l"/>
                <a:tab pos="1973391" algn="l"/>
                <a:tab pos="2625235" algn="l"/>
                <a:tab pos="3259220" algn="l"/>
                <a:tab pos="660773" algn="l"/>
                <a:tab pos="1312617" algn="l"/>
                <a:tab pos="1973391" algn="l"/>
                <a:tab pos="2625235" algn="l"/>
                <a:tab pos="3259220" algn="l"/>
              </a:tabLst>
            </a:pPr>
            <a:r>
              <a:rPr lang="en-US" sz="1687" b="1" i="1">
                <a:solidFill>
                  <a:srgbClr val="FF0000"/>
                </a:solidFill>
                <a:latin typeface="Helvetica" charset="0"/>
                <a:ea typeface="ＭＳ Ｐゴシック" charset="0"/>
                <a:cs typeface="Helvetica" charset="0"/>
                <a:sym typeface="Helvetica" charset="0"/>
              </a:rPr>
              <a:t>(128 bits) </a:t>
            </a:r>
          </a:p>
        </p:txBody>
      </p:sp>
      <p:sp>
        <p:nvSpPr>
          <p:cNvPr id="68627" name="Line 19"/>
          <p:cNvSpPr>
            <a:spLocks noChangeShapeType="1"/>
          </p:cNvSpPr>
          <p:nvPr/>
        </p:nvSpPr>
        <p:spPr bwMode="auto">
          <a:xfrm>
            <a:off x="7250162" y="3367609"/>
            <a:ext cx="717724" cy="223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grpSp>
        <p:nvGrpSpPr>
          <p:cNvPr id="68628" name="Group 20"/>
          <p:cNvGrpSpPr>
            <a:grpSpLocks/>
          </p:cNvGrpSpPr>
          <p:nvPr/>
        </p:nvGrpSpPr>
        <p:grpSpPr bwMode="auto">
          <a:xfrm>
            <a:off x="2297533" y="1548181"/>
            <a:ext cx="1789288" cy="1453312"/>
            <a:chOff x="-2" y="-1158"/>
            <a:chExt cx="1602" cy="1302"/>
          </a:xfrm>
        </p:grpSpPr>
        <p:sp>
          <p:nvSpPr>
            <p:cNvPr id="68629" name="Line 21"/>
            <p:cNvSpPr>
              <a:spLocks noChangeShapeType="1"/>
            </p:cNvSpPr>
            <p:nvPr/>
          </p:nvSpPr>
          <p:spPr bwMode="auto">
            <a:xfrm flipH="1" flipV="1">
              <a:off x="883" y="-1094"/>
              <a:ext cx="717" cy="1238"/>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68630" name="Rectangle 22"/>
            <p:cNvSpPr>
              <a:spLocks/>
            </p:cNvSpPr>
            <p:nvPr/>
          </p:nvSpPr>
          <p:spPr bwMode="auto">
            <a:xfrm>
              <a:off x="-2" y="-1158"/>
              <a:ext cx="866" cy="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687">
                  <a:latin typeface="Helvetica" charset="0"/>
                  <a:ea typeface="ＭＳ Ｐゴシック" charset="0"/>
                  <a:cs typeface="Helvetica" charset="0"/>
                  <a:sym typeface="Helvetica" charset="0"/>
                </a:rPr>
                <a:t>Version=6</a:t>
              </a:r>
            </a:p>
          </p:txBody>
        </p:sp>
      </p:grpSp>
      <p:grpSp>
        <p:nvGrpSpPr>
          <p:cNvPr id="68631" name="Group 23"/>
          <p:cNvGrpSpPr>
            <a:grpSpLocks/>
          </p:cNvGrpSpPr>
          <p:nvPr/>
        </p:nvGrpSpPr>
        <p:grpSpPr bwMode="auto">
          <a:xfrm>
            <a:off x="1798590" y="2460128"/>
            <a:ext cx="2690068" cy="686470"/>
            <a:chOff x="-311" y="-604"/>
            <a:chExt cx="2410" cy="615"/>
          </a:xfrm>
        </p:grpSpPr>
        <p:sp>
          <p:nvSpPr>
            <p:cNvPr id="68632" name="Line 24"/>
            <p:cNvSpPr>
              <a:spLocks noChangeShapeType="1"/>
            </p:cNvSpPr>
            <p:nvPr/>
          </p:nvSpPr>
          <p:spPr bwMode="auto">
            <a:xfrm flipH="1" flipV="1">
              <a:off x="1165" y="-49"/>
              <a:ext cx="934" cy="6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68633" name="Rectangle 25"/>
            <p:cNvSpPr>
              <a:spLocks/>
            </p:cNvSpPr>
            <p:nvPr/>
          </p:nvSpPr>
          <p:spPr bwMode="auto">
            <a:xfrm>
              <a:off x="-311" y="-604"/>
              <a:ext cx="1514" cy="5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687">
                  <a:latin typeface="Helvetica" charset="0"/>
                  <a:ea typeface="ＭＳ Ｐゴシック" charset="0"/>
                  <a:cs typeface="Helvetica" charset="0"/>
                  <a:sym typeface="Helvetica" charset="0"/>
                </a:rPr>
                <a:t>Traffic class</a:t>
              </a:r>
            </a:p>
            <a:p>
              <a:pPr>
                <a:lnSpc>
                  <a:spcPct val="84000"/>
                </a:lnSpc>
                <a:tabLst>
                  <a:tab pos="660773" algn="l"/>
                  <a:tab pos="1312617" algn="l"/>
                  <a:tab pos="1955532" algn="l"/>
                </a:tabLst>
              </a:pPr>
              <a:r>
                <a:rPr lang="en-US" sz="1687">
                  <a:latin typeface="Helvetica" charset="0"/>
                  <a:ea typeface="ＭＳ Ｐゴシック" charset="0"/>
                  <a:cs typeface="Helvetica" charset="0"/>
                  <a:sym typeface="Helvetica" charset="0"/>
                </a:rPr>
                <a:t>Quality of Service</a:t>
              </a:r>
            </a:p>
            <a:p>
              <a:pPr>
                <a:lnSpc>
                  <a:spcPct val="84000"/>
                </a:lnSpc>
                <a:tabLst>
                  <a:tab pos="660773" algn="l"/>
                  <a:tab pos="1312617" algn="l"/>
                  <a:tab pos="1955532" algn="l"/>
                </a:tabLst>
              </a:pPr>
              <a:r>
                <a:rPr lang="en-US" sz="1687">
                  <a:latin typeface="Helvetica" charset="0"/>
                  <a:ea typeface="ＭＳ Ｐゴシック" charset="0"/>
                  <a:cs typeface="Helvetica" charset="0"/>
                  <a:sym typeface="Helvetica" charset="0"/>
                </a:rPr>
                <a:t>CE and ECT bits</a:t>
              </a:r>
            </a:p>
          </p:txBody>
        </p:sp>
      </p:grpSp>
      <p:grpSp>
        <p:nvGrpSpPr>
          <p:cNvPr id="68634" name="Group 26"/>
          <p:cNvGrpSpPr>
            <a:grpSpLocks/>
          </p:cNvGrpSpPr>
          <p:nvPr/>
        </p:nvGrpSpPr>
        <p:grpSpPr bwMode="auto">
          <a:xfrm>
            <a:off x="1791893" y="3514950"/>
            <a:ext cx="2588492" cy="665261"/>
            <a:chOff x="-23" y="0"/>
            <a:chExt cx="2319" cy="596"/>
          </a:xfrm>
        </p:grpSpPr>
        <p:sp>
          <p:nvSpPr>
            <p:cNvPr id="68635" name="Line 27"/>
            <p:cNvSpPr>
              <a:spLocks noChangeShapeType="1"/>
            </p:cNvSpPr>
            <p:nvPr/>
          </p:nvSpPr>
          <p:spPr bwMode="auto">
            <a:xfrm flipH="1">
              <a:off x="1428" y="0"/>
              <a:ext cx="868" cy="30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68636" name="Rectangle 28"/>
            <p:cNvSpPr>
              <a:spLocks/>
            </p:cNvSpPr>
            <p:nvPr/>
          </p:nvSpPr>
          <p:spPr bwMode="auto">
            <a:xfrm>
              <a:off x="-23" y="201"/>
              <a:ext cx="1396" cy="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687">
                  <a:latin typeface="Helvetica" charset="0"/>
                  <a:ea typeface="ＭＳ Ｐゴシック" charset="0"/>
                  <a:cs typeface="Helvetica" charset="0"/>
                  <a:sym typeface="Helvetica" charset="0"/>
                </a:rPr>
                <a:t>Size of packet</a:t>
              </a:r>
              <a:br>
                <a:rPr lang="en-US" sz="1687">
                  <a:latin typeface="Helvetica" charset="0"/>
                  <a:ea typeface="ＭＳ Ｐゴシック" charset="0"/>
                  <a:cs typeface="Helvetica" charset="0"/>
                  <a:sym typeface="Helvetica" charset="0"/>
                </a:rPr>
              </a:br>
              <a:r>
                <a:rPr lang="en-US" sz="1687">
                  <a:latin typeface="Helvetica" charset="0"/>
                  <a:ea typeface="ＭＳ Ｐゴシック" charset="0"/>
                  <a:cs typeface="Helvetica" charset="0"/>
                  <a:sym typeface="Helvetica" charset="0"/>
                </a:rPr>
                <a:t>payload in bytes</a:t>
              </a:r>
            </a:p>
          </p:txBody>
        </p:sp>
      </p:grpSp>
      <p:sp>
        <p:nvSpPr>
          <p:cNvPr id="68640" name="Rectangle 32"/>
          <p:cNvSpPr>
            <a:spLocks/>
          </p:cNvSpPr>
          <p:nvPr/>
        </p:nvSpPr>
        <p:spPr bwMode="auto">
          <a:xfrm>
            <a:off x="7996908" y="2835544"/>
            <a:ext cx="3210223" cy="10955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square" lIns="0" tIns="0" rIns="0" bIns="0" anchor="ctr">
            <a:spAutoFit/>
          </a:bodyPr>
          <a:lstStyle/>
          <a:p>
            <a:pPr>
              <a:lnSpc>
                <a:spcPct val="84000"/>
              </a:lnSpc>
              <a:tabLst>
                <a:tab pos="660773" algn="l"/>
                <a:tab pos="1312617" algn="l"/>
                <a:tab pos="1973391" algn="l"/>
                <a:tab pos="2616305" algn="l"/>
              </a:tabLst>
            </a:pPr>
            <a:r>
              <a:rPr lang="en-US" sz="1687" b="1">
                <a:latin typeface="Helvetica" charset="0"/>
                <a:ea typeface="ＭＳ Ｐゴシック" charset="0"/>
                <a:cs typeface="Helvetica" charset="0"/>
                <a:sym typeface="Helvetica" charset="0"/>
              </a:rPr>
              <a:t>Loop detection</a:t>
            </a:r>
            <a:endParaRPr lang="en-US" sz="1687">
              <a:latin typeface="Helvetica" charset="0"/>
              <a:ea typeface="ＭＳ Ｐゴシック" charset="0"/>
              <a:cs typeface="Helvetica" charset="0"/>
              <a:sym typeface="Helvetica" charset="0"/>
            </a:endParaRPr>
          </a:p>
          <a:p>
            <a:pPr marL="285750" indent="-285750">
              <a:lnSpc>
                <a:spcPct val="84000"/>
              </a:lnSpc>
              <a:buFont typeface="Arial" panose="020B0604020202020204" pitchFamily="34" charset="0"/>
              <a:buChar char="•"/>
              <a:tabLst>
                <a:tab pos="660773" algn="l"/>
                <a:tab pos="1312617" algn="l"/>
                <a:tab pos="1973391" algn="l"/>
                <a:tab pos="2616305" algn="l"/>
              </a:tabLst>
            </a:pPr>
            <a:r>
              <a:rPr lang="en-US" sz="1687">
                <a:latin typeface="Helvetica" charset="0"/>
                <a:ea typeface="ＭＳ Ｐゴシック" charset="0"/>
                <a:cs typeface="Helvetica" charset="0"/>
                <a:sym typeface="Helvetica" charset="0"/>
              </a:rPr>
              <a:t>Router forwards and decrement HL provided HL&gt;0</a:t>
            </a:r>
          </a:p>
          <a:p>
            <a:pPr marL="285750" indent="-285750">
              <a:lnSpc>
                <a:spcPct val="84000"/>
              </a:lnSpc>
              <a:buFont typeface="Arial" panose="020B0604020202020204" pitchFamily="34" charset="0"/>
              <a:buChar char="•"/>
              <a:tabLst>
                <a:tab pos="660773" algn="l"/>
                <a:tab pos="1312617" algn="l"/>
                <a:tab pos="1973391" algn="l"/>
                <a:tab pos="2616305" algn="l"/>
              </a:tabLst>
            </a:pPr>
            <a:r>
              <a:rPr lang="en-US" sz="1687">
                <a:latin typeface="Helvetica" charset="0"/>
                <a:ea typeface="ＭＳ Ｐゴシック" charset="0"/>
                <a:cs typeface="Helvetica" charset="0"/>
                <a:sym typeface="Helvetica" charset="0"/>
              </a:rPr>
              <a:t>otherwise, packet dropped and</a:t>
            </a:r>
            <a:br>
              <a:rPr lang="en-US" sz="1687">
                <a:latin typeface="Helvetica" charset="0"/>
                <a:ea typeface="ＭＳ Ｐゴシック" charset="0"/>
                <a:cs typeface="Helvetica" charset="0"/>
                <a:sym typeface="Helvetica" charset="0"/>
              </a:rPr>
            </a:br>
            <a:r>
              <a:rPr lang="en-US" sz="1687">
                <a:latin typeface="Helvetica" charset="0"/>
                <a:ea typeface="ＭＳ Ｐゴシック" charset="0"/>
                <a:cs typeface="Helvetica" charset="0"/>
                <a:sym typeface="Helvetica" charset="0"/>
              </a:rPr>
              <a:t>error returned to source</a:t>
            </a:r>
          </a:p>
        </p:txBody>
      </p:sp>
      <p:grpSp>
        <p:nvGrpSpPr>
          <p:cNvPr id="68641" name="Group 33"/>
          <p:cNvGrpSpPr>
            <a:grpSpLocks/>
          </p:cNvGrpSpPr>
          <p:nvPr/>
        </p:nvGrpSpPr>
        <p:grpSpPr bwMode="auto">
          <a:xfrm>
            <a:off x="6312546" y="3471416"/>
            <a:ext cx="4686967" cy="1545954"/>
            <a:chOff x="0" y="0"/>
            <a:chExt cx="4199" cy="1385"/>
          </a:xfrm>
        </p:grpSpPr>
        <p:sp>
          <p:nvSpPr>
            <p:cNvPr id="68642" name="Line 34"/>
            <p:cNvSpPr>
              <a:spLocks noChangeShapeType="1"/>
            </p:cNvSpPr>
            <p:nvPr/>
          </p:nvSpPr>
          <p:spPr bwMode="auto">
            <a:xfrm>
              <a:off x="0" y="0"/>
              <a:ext cx="1337" cy="616"/>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68643" name="Rectangle 35"/>
            <p:cNvSpPr>
              <a:spLocks/>
            </p:cNvSpPr>
            <p:nvPr/>
          </p:nvSpPr>
          <p:spPr bwMode="auto">
            <a:xfrm>
              <a:off x="919" y="599"/>
              <a:ext cx="3280" cy="7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16305" algn="l"/>
                  <a:tab pos="660773" algn="l"/>
                  <a:tab pos="1312617" algn="l"/>
                  <a:tab pos="1973391" algn="l"/>
                  <a:tab pos="2616305" algn="l"/>
                  <a:tab pos="660773" algn="l"/>
                  <a:tab pos="1312617" algn="l"/>
                  <a:tab pos="1973391" algn="l"/>
                  <a:tab pos="2616305" algn="l"/>
                  <a:tab pos="660773" algn="l"/>
                  <a:tab pos="1312617" algn="l"/>
                  <a:tab pos="1973391" algn="l"/>
                  <a:tab pos="2616305" algn="l"/>
                </a:tabLst>
              </a:pPr>
              <a:r>
                <a:rPr lang="en-US" sz="1687">
                  <a:latin typeface="Helvetica" charset="0"/>
                  <a:ea typeface="ＭＳ Ｐゴシック" charset="0"/>
                  <a:cs typeface="Helvetica" charset="0"/>
                  <a:sym typeface="Helvetica" charset="0"/>
                </a:rPr>
                <a:t>Used to identify the type</a:t>
              </a:r>
            </a:p>
            <a:p>
              <a:pPr>
                <a:lnSpc>
                  <a:spcPct val="84000"/>
                </a:lnSpc>
                <a:tabLst>
                  <a:tab pos="660773" algn="l"/>
                  <a:tab pos="1312617" algn="l"/>
                  <a:tab pos="1973391" algn="l"/>
                  <a:tab pos="2616305" algn="l"/>
                  <a:tab pos="660773" algn="l"/>
                  <a:tab pos="1312617" algn="l"/>
                  <a:tab pos="1973391" algn="l"/>
                  <a:tab pos="2616305" algn="l"/>
                  <a:tab pos="660773" algn="l"/>
                  <a:tab pos="1312617" algn="l"/>
                  <a:tab pos="1973391" algn="l"/>
                  <a:tab pos="2616305" algn="l"/>
                  <a:tab pos="660773" algn="l"/>
                  <a:tab pos="1312617" algn="l"/>
                  <a:tab pos="1973391" algn="l"/>
                  <a:tab pos="2616305" algn="l"/>
                </a:tabLst>
              </a:pPr>
              <a:r>
                <a:rPr lang="en-US" sz="1687">
                  <a:latin typeface="Helvetica" charset="0"/>
                  <a:ea typeface="ＭＳ Ｐゴシック" charset="0"/>
                  <a:cs typeface="Helvetica" charset="0"/>
                  <a:sym typeface="Helvetica" charset="0"/>
                </a:rPr>
                <a:t>of the next header (e.g. UDP, TCP, ...)</a:t>
              </a:r>
            </a:p>
            <a:p>
              <a:pPr>
                <a:lnSpc>
                  <a:spcPct val="84000"/>
                </a:lnSpc>
                <a:tabLst>
                  <a:tab pos="660773" algn="l"/>
                  <a:tab pos="1312617" algn="l"/>
                  <a:tab pos="1973391" algn="l"/>
                  <a:tab pos="2616305" algn="l"/>
                  <a:tab pos="660773" algn="l"/>
                  <a:tab pos="1312617" algn="l"/>
                  <a:tab pos="1973391" algn="l"/>
                  <a:tab pos="2616305" algn="l"/>
                  <a:tab pos="660773" algn="l"/>
                  <a:tab pos="1312617" algn="l"/>
                  <a:tab pos="1973391" algn="l"/>
                  <a:tab pos="2616305" algn="l"/>
                  <a:tab pos="660773" algn="l"/>
                  <a:tab pos="1312617" algn="l"/>
                  <a:tab pos="1973391" algn="l"/>
                  <a:tab pos="2616305" algn="l"/>
                </a:tabLst>
              </a:pPr>
              <a:r>
                <a:rPr lang="en-US" sz="1687">
                  <a:latin typeface="Helvetica" charset="0"/>
                  <a:ea typeface="ＭＳ Ｐゴシック" charset="0"/>
                  <a:cs typeface="Helvetica" charset="0"/>
                  <a:sym typeface="Helvetica" charset="0"/>
                </a:rPr>
                <a:t>in the packet payload</a:t>
              </a:r>
            </a:p>
            <a:p>
              <a:pPr>
                <a:lnSpc>
                  <a:spcPct val="84000"/>
                </a:lnSpc>
                <a:tabLst>
                  <a:tab pos="660773" algn="l"/>
                  <a:tab pos="1312617" algn="l"/>
                  <a:tab pos="1973391" algn="l"/>
                  <a:tab pos="2616305" algn="l"/>
                  <a:tab pos="660773" algn="l"/>
                  <a:tab pos="1312617" algn="l"/>
                  <a:tab pos="1973391" algn="l"/>
                  <a:tab pos="2616305" algn="l"/>
                  <a:tab pos="660773" algn="l"/>
                  <a:tab pos="1312617" algn="l"/>
                  <a:tab pos="1973391" algn="l"/>
                  <a:tab pos="2616305" algn="l"/>
                  <a:tab pos="660773" algn="l"/>
                  <a:tab pos="1312617" algn="l"/>
                  <a:tab pos="1973391" algn="l"/>
                  <a:tab pos="2616305" algn="l"/>
                </a:tabLst>
              </a:pPr>
              <a:endParaRPr lang="en-US" sz="1687">
                <a:latin typeface="Helvetica" charset="0"/>
                <a:ea typeface="ＭＳ Ｐゴシック" charset="0"/>
                <a:cs typeface="Helvetica" charset="0"/>
                <a:sym typeface="Helvetica" charset="0"/>
              </a:endParaRPr>
            </a:p>
          </p:txBody>
        </p:sp>
      </p:grpSp>
      <p:sp>
        <p:nvSpPr>
          <p:cNvPr id="68644" name="Rectangle 36"/>
          <p:cNvSpPr>
            <a:spLocks/>
          </p:cNvSpPr>
          <p:nvPr/>
        </p:nvSpPr>
        <p:spPr bwMode="auto">
          <a:xfrm>
            <a:off x="2041923" y="6015261"/>
            <a:ext cx="7806779" cy="55777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555853" lvl="1" indent="-303599">
              <a:lnSpc>
                <a:spcPct val="84000"/>
              </a:lnSpc>
              <a:buClr>
                <a:srgbClr val="000000"/>
              </a:buClr>
              <a:buSzPct val="75000"/>
              <a:buFont typeface="Helvetica" charset="0"/>
              <a:buChar char="l"/>
              <a:tabLst>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 pos="5911243" algn="l"/>
                <a:tab pos="6563087" algn="l"/>
                <a:tab pos="7223860" algn="l"/>
                <a:tab pos="7831057" algn="l"/>
              </a:tabLst>
            </a:pPr>
            <a:r>
              <a:rPr lang="en-US" sz="2531">
                <a:latin typeface="Helvetica" charset="0"/>
                <a:ea typeface="ＭＳ Ｐゴシック" charset="0"/>
                <a:cs typeface="Helvetica" charset="0"/>
                <a:sym typeface="Helvetica" charset="0"/>
              </a:rPr>
              <a:t>No checksum in IPv6 header</a:t>
            </a:r>
          </a:p>
          <a:p>
            <a:pPr marL="758996" lvl="2" indent="-303599">
              <a:lnSpc>
                <a:spcPct val="84000"/>
              </a:lnSpc>
              <a:buClr>
                <a:srgbClr val="000000"/>
              </a:buClr>
              <a:buSzPct val="75000"/>
              <a:buFont typeface="Helvetica" charset="0"/>
              <a:buChar char="l"/>
              <a:tabLst>
                <a:tab pos="660773" algn="l"/>
                <a:tab pos="1312617" algn="l"/>
                <a:tab pos="1973391" algn="l"/>
                <a:tab pos="2625235" algn="l"/>
                <a:tab pos="3286008" algn="l"/>
                <a:tab pos="3937852" algn="l"/>
                <a:tab pos="4598626" algn="l"/>
                <a:tab pos="5250470" algn="l"/>
                <a:tab pos="5911243" algn="l"/>
                <a:tab pos="6563087" algn="l"/>
                <a:tab pos="7223860" algn="l"/>
                <a:tab pos="7831057" algn="l"/>
                <a:tab pos="660773" algn="l"/>
                <a:tab pos="1312617" algn="l"/>
                <a:tab pos="1973391" algn="l"/>
                <a:tab pos="2625235" algn="l"/>
                <a:tab pos="3286008" algn="l"/>
                <a:tab pos="3937852" algn="l"/>
                <a:tab pos="4598626" algn="l"/>
                <a:tab pos="5250470" algn="l"/>
                <a:tab pos="5911243" algn="l"/>
                <a:tab pos="6563087" algn="l"/>
                <a:tab pos="7223860" algn="l"/>
                <a:tab pos="7831057" algn="l"/>
              </a:tabLst>
            </a:pPr>
            <a:r>
              <a:rPr lang="en-US" sz="2531">
                <a:latin typeface="Helvetica" charset="0"/>
                <a:ea typeface="ＭＳ Ｐゴシック" charset="0"/>
                <a:cs typeface="Helvetica" charset="0"/>
                <a:sym typeface="Helvetica" charset="0"/>
              </a:rPr>
              <a:t>relies on datalink and transport checksums</a:t>
            </a:r>
          </a:p>
        </p:txBody>
      </p:sp>
      <p:pic>
        <p:nvPicPr>
          <p:cNvPr id="38" name="Picture 2">
            <a:extLst>
              <a:ext uri="{FF2B5EF4-FFF2-40B4-BE49-F238E27FC236}">
                <a16:creationId xmlns:a16="http://schemas.microsoft.com/office/drawing/2014/main" id="{400D91DD-DD8F-F948-B247-9A955335B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001917">
            <a:off x="1607658" y="5846478"/>
            <a:ext cx="1007552" cy="538932"/>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BB78A03B-DFE2-984F-9EF1-6E75CEF4E496}"/>
              </a:ext>
            </a:extLst>
          </p:cNvPr>
          <p:cNvSpPr/>
          <p:nvPr/>
        </p:nvSpPr>
        <p:spPr>
          <a:xfrm>
            <a:off x="2339276" y="6183140"/>
            <a:ext cx="8196412" cy="461665"/>
          </a:xfrm>
          <a:prstGeom prst="rect">
            <a:avLst/>
          </a:prstGeom>
        </p:spPr>
        <p:txBody>
          <a:bodyPr wrap="square">
            <a:spAutoFit/>
          </a:bodyPr>
          <a:lstStyle/>
          <a:p>
            <a:r>
              <a:rPr lang="en-BE" sz="2400">
                <a:solidFill>
                  <a:srgbClr val="0070C0"/>
                </a:solidFill>
              </a:rPr>
              <a:t>What is the maximum length of an IPv6 packet in bytes ?</a:t>
            </a:r>
          </a:p>
        </p:txBody>
      </p:sp>
    </p:spTree>
    <p:extLst>
      <p:ext uri="{BB962C8B-B14F-4D97-AF65-F5344CB8AC3E}">
        <p14:creationId xmlns:p14="http://schemas.microsoft.com/office/powerpoint/2010/main" val="36545886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862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86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86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686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6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6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27" grpId="0" animBg="1"/>
      <p:bldP spid="68640"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949569" y="-1116"/>
            <a:ext cx="10216662" cy="1213322"/>
          </a:xfrm>
          <a:ln/>
        </p:spPr>
        <p:txBody>
          <a:bodyPr>
            <a:normAutofit/>
          </a:bodyPr>
          <a:lstStyle/>
          <a:p>
            <a:pPr>
              <a:lnSpc>
                <a:spcPct val="84000"/>
              </a:lnSpc>
              <a:tabLst>
                <a:tab pos="692257" algn="l"/>
                <a:tab pos="1375159" algn="l"/>
                <a:tab pos="2067415" algn="l"/>
                <a:tab pos="2750317" algn="l"/>
                <a:tab pos="3442574" algn="l"/>
                <a:tab pos="4125476" algn="l"/>
                <a:tab pos="4817732" algn="l"/>
                <a:tab pos="5500634" algn="l"/>
                <a:tab pos="6192891" algn="l"/>
                <a:tab pos="6875793" algn="l"/>
                <a:tab pos="7521275" algn="l"/>
              </a:tabLst>
            </a:pPr>
            <a:r>
              <a:rPr lang="en-US"/>
              <a:t>Three-way handshake today</a:t>
            </a:r>
          </a:p>
        </p:txBody>
      </p:sp>
      <p:sp>
        <p:nvSpPr>
          <p:cNvPr id="20482" name="Line 2"/>
          <p:cNvSpPr>
            <a:spLocks noChangeShapeType="1"/>
          </p:cNvSpPr>
          <p:nvPr/>
        </p:nvSpPr>
        <p:spPr bwMode="auto">
          <a:xfrm flipH="1">
            <a:off x="4794871" y="2455665"/>
            <a:ext cx="8465" cy="2467943"/>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20483" name="Line 3"/>
          <p:cNvSpPr>
            <a:spLocks noChangeShapeType="1"/>
          </p:cNvSpPr>
          <p:nvPr/>
        </p:nvSpPr>
        <p:spPr bwMode="auto">
          <a:xfrm>
            <a:off x="7701855" y="2433340"/>
            <a:ext cx="1210" cy="263649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grpSp>
        <p:nvGrpSpPr>
          <p:cNvPr id="20484" name="Group 4"/>
          <p:cNvGrpSpPr>
            <a:grpSpLocks/>
          </p:cNvGrpSpPr>
          <p:nvPr/>
        </p:nvGrpSpPr>
        <p:grpSpPr bwMode="auto">
          <a:xfrm>
            <a:off x="4814219" y="4348758"/>
            <a:ext cx="2861035" cy="517922"/>
            <a:chOff x="0" y="0"/>
            <a:chExt cx="2366" cy="464"/>
          </a:xfrm>
        </p:grpSpPr>
        <p:sp>
          <p:nvSpPr>
            <p:cNvPr id="20485" name="Line 5"/>
            <p:cNvSpPr>
              <a:spLocks noChangeShapeType="1"/>
            </p:cNvSpPr>
            <p:nvPr/>
          </p:nvSpPr>
          <p:spPr bwMode="auto">
            <a:xfrm>
              <a:off x="0" y="0"/>
              <a:ext cx="2366" cy="464"/>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20488" name="Rectangle 8"/>
            <p:cNvSpPr>
              <a:spLocks/>
            </p:cNvSpPr>
            <p:nvPr/>
          </p:nvSpPr>
          <p:spPr bwMode="auto">
            <a:xfrm>
              <a:off x="316" y="101"/>
              <a:ext cx="1733" cy="179"/>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Lst>
              </a:pPr>
              <a:r>
                <a:rPr lang="en-US" sz="1500">
                  <a:latin typeface="Helvetica" charset="0"/>
                  <a:ea typeface="ＭＳ Ｐゴシック" charset="0"/>
                  <a:cs typeface="Helvetica" charset="0"/>
                  <a:sym typeface="Helvetica" charset="0"/>
                </a:rPr>
                <a:t>ACK(seq=</a:t>
              </a:r>
              <a:r>
                <a:rPr lang="en-US" sz="1500">
                  <a:solidFill>
                    <a:srgbClr val="FF0000"/>
                  </a:solidFill>
                  <a:latin typeface="Helvetica" charset="0"/>
                  <a:ea typeface="ＭＳ Ｐゴシック" charset="0"/>
                  <a:cs typeface="Helvetica" charset="0"/>
                  <a:sym typeface="Helvetica" charset="0"/>
                </a:rPr>
                <a:t>x+1</a:t>
              </a:r>
              <a:r>
                <a:rPr lang="en-US" sz="1500">
                  <a:latin typeface="Helvetica" charset="0"/>
                  <a:ea typeface="ＭＳ Ｐゴシック" charset="0"/>
                  <a:cs typeface="Helvetica" charset="0"/>
                  <a:sym typeface="Helvetica" charset="0"/>
                </a:rPr>
                <a:t>, ack=</a:t>
              </a:r>
              <a:r>
                <a:rPr lang="en-US" sz="1500">
                  <a:solidFill>
                    <a:srgbClr val="0000FF"/>
                  </a:solidFill>
                  <a:latin typeface="Helvetica" charset="0"/>
                  <a:ea typeface="ＭＳ Ｐゴシック" charset="0"/>
                  <a:cs typeface="Helvetica" charset="0"/>
                  <a:sym typeface="Helvetica" charset="0"/>
                </a:rPr>
                <a:t>y+1</a:t>
              </a:r>
              <a:r>
                <a:rPr lang="en-US" sz="1500">
                  <a:latin typeface="Helvetica" charset="0"/>
                  <a:ea typeface="ＭＳ Ｐゴシック" charset="0"/>
                  <a:cs typeface="Helvetica" charset="0"/>
                  <a:sym typeface="Helvetica" charset="0"/>
                </a:rPr>
                <a:t>)</a:t>
              </a:r>
            </a:p>
          </p:txBody>
        </p:sp>
      </p:grpSp>
      <p:grpSp>
        <p:nvGrpSpPr>
          <p:cNvPr id="20489" name="Group 9"/>
          <p:cNvGrpSpPr>
            <a:grpSpLocks/>
          </p:cNvGrpSpPr>
          <p:nvPr/>
        </p:nvGrpSpPr>
        <p:grpSpPr bwMode="auto">
          <a:xfrm>
            <a:off x="2550547" y="2367510"/>
            <a:ext cx="2195954" cy="339303"/>
            <a:chOff x="7" y="7"/>
            <a:chExt cx="1815" cy="303"/>
          </a:xfrm>
        </p:grpSpPr>
        <p:sp>
          <p:nvSpPr>
            <p:cNvPr id="20490" name="Line 10"/>
            <p:cNvSpPr>
              <a:spLocks noChangeShapeType="1"/>
            </p:cNvSpPr>
            <p:nvPr/>
          </p:nvSpPr>
          <p:spPr bwMode="auto">
            <a:xfrm>
              <a:off x="617" y="309"/>
              <a:ext cx="1205" cy="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20491" name="Rectangle 11"/>
            <p:cNvSpPr>
              <a:spLocks/>
            </p:cNvSpPr>
            <p:nvPr/>
          </p:nvSpPr>
          <p:spPr bwMode="auto">
            <a:xfrm>
              <a:off x="7" y="7"/>
              <a:ext cx="1042" cy="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65804" algn="l"/>
                </a:tabLst>
              </a:pPr>
              <a:r>
                <a:rPr lang="en-US" sz="1500">
                  <a:latin typeface="Helvetica" charset="0"/>
                  <a:ea typeface="ＭＳ Ｐゴシック" charset="0"/>
                  <a:cs typeface="Helvetica" charset="0"/>
                  <a:sym typeface="Helvetica" charset="0"/>
                </a:rPr>
                <a:t>CONNECT.req</a:t>
              </a:r>
            </a:p>
          </p:txBody>
        </p:sp>
      </p:grpSp>
      <p:grpSp>
        <p:nvGrpSpPr>
          <p:cNvPr id="20492" name="Group 12"/>
          <p:cNvGrpSpPr>
            <a:grpSpLocks/>
          </p:cNvGrpSpPr>
          <p:nvPr/>
        </p:nvGrpSpPr>
        <p:grpSpPr bwMode="auto">
          <a:xfrm>
            <a:off x="7741761" y="3079626"/>
            <a:ext cx="3050880" cy="199802"/>
            <a:chOff x="0" y="6"/>
            <a:chExt cx="2522" cy="179"/>
          </a:xfrm>
        </p:grpSpPr>
        <p:sp>
          <p:nvSpPr>
            <p:cNvPr id="20493" name="Rectangle 13"/>
            <p:cNvSpPr>
              <a:spLocks/>
            </p:cNvSpPr>
            <p:nvPr/>
          </p:nvSpPr>
          <p:spPr bwMode="auto">
            <a:xfrm>
              <a:off x="1497" y="6"/>
              <a:ext cx="1025" cy="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65804" algn="l"/>
                </a:tabLst>
              </a:pPr>
              <a:r>
                <a:rPr lang="en-US" sz="1500">
                  <a:latin typeface="Helvetica" charset="0"/>
                  <a:ea typeface="ＭＳ Ｐゴシック" charset="0"/>
                  <a:cs typeface="Helvetica" charset="0"/>
                  <a:sym typeface="Helvetica" charset="0"/>
                </a:rPr>
                <a:t>CONNECT.ind</a:t>
              </a:r>
            </a:p>
          </p:txBody>
        </p:sp>
        <p:sp>
          <p:nvSpPr>
            <p:cNvPr id="20494" name="Line 14"/>
            <p:cNvSpPr>
              <a:spLocks noChangeShapeType="1"/>
            </p:cNvSpPr>
            <p:nvPr/>
          </p:nvSpPr>
          <p:spPr bwMode="auto">
            <a:xfrm>
              <a:off x="0" y="156"/>
              <a:ext cx="1204" cy="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grpSp>
        <p:nvGrpSpPr>
          <p:cNvPr id="20495" name="Group 15"/>
          <p:cNvGrpSpPr>
            <a:grpSpLocks/>
          </p:cNvGrpSpPr>
          <p:nvPr/>
        </p:nvGrpSpPr>
        <p:grpSpPr bwMode="auto">
          <a:xfrm>
            <a:off x="4826310" y="3314031"/>
            <a:ext cx="6018330" cy="551408"/>
            <a:chOff x="0" y="6"/>
            <a:chExt cx="4977" cy="494"/>
          </a:xfrm>
        </p:grpSpPr>
        <p:sp>
          <p:nvSpPr>
            <p:cNvPr id="20496" name="Line 16"/>
            <p:cNvSpPr>
              <a:spLocks noChangeShapeType="1"/>
            </p:cNvSpPr>
            <p:nvPr/>
          </p:nvSpPr>
          <p:spPr bwMode="auto">
            <a:xfrm flipH="1">
              <a:off x="0" y="58"/>
              <a:ext cx="2346" cy="44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20499" name="Rectangle 19"/>
            <p:cNvSpPr>
              <a:spLocks/>
            </p:cNvSpPr>
            <p:nvPr/>
          </p:nvSpPr>
          <p:spPr bwMode="auto">
            <a:xfrm>
              <a:off x="163" y="203"/>
              <a:ext cx="1928" cy="179"/>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Lst>
              </a:pPr>
              <a:r>
                <a:rPr lang="en-US" sz="1500">
                  <a:latin typeface="Helvetica" charset="0"/>
                  <a:ea typeface="ＭＳ Ｐゴシック" charset="0"/>
                  <a:cs typeface="Helvetica" charset="0"/>
                  <a:sym typeface="Helvetica" charset="0"/>
                </a:rPr>
                <a:t>SYN+ACK(ack=</a:t>
              </a:r>
              <a:r>
                <a:rPr lang="en-US" sz="1500">
                  <a:solidFill>
                    <a:srgbClr val="FF0000"/>
                  </a:solidFill>
                  <a:latin typeface="Helvetica" charset="0"/>
                  <a:ea typeface="ＭＳ Ｐゴシック" charset="0"/>
                  <a:cs typeface="Helvetica" charset="0"/>
                  <a:sym typeface="Helvetica" charset="0"/>
                </a:rPr>
                <a:t>x+1</a:t>
              </a:r>
              <a:r>
                <a:rPr lang="en-US" sz="1500">
                  <a:latin typeface="Helvetica" charset="0"/>
                  <a:ea typeface="ＭＳ Ｐゴシック" charset="0"/>
                  <a:cs typeface="Helvetica" charset="0"/>
                  <a:sym typeface="Helvetica" charset="0"/>
                </a:rPr>
                <a:t>,seq=</a:t>
              </a:r>
              <a:r>
                <a:rPr lang="en-US" sz="1500">
                  <a:solidFill>
                    <a:srgbClr val="0000FF"/>
                  </a:solidFill>
                  <a:latin typeface="Helvetica" charset="0"/>
                  <a:ea typeface="ＭＳ Ｐゴシック" charset="0"/>
                  <a:cs typeface="Helvetica" charset="0"/>
                  <a:sym typeface="Helvetica" charset="0"/>
                </a:rPr>
                <a:t>y</a:t>
              </a:r>
              <a:r>
                <a:rPr lang="en-US" sz="1500">
                  <a:latin typeface="Helvetica" charset="0"/>
                  <a:ea typeface="ＭＳ Ｐゴシック" charset="0"/>
                  <a:cs typeface="Helvetica" charset="0"/>
                  <a:sym typeface="Helvetica" charset="0"/>
                </a:rPr>
                <a:t>)</a:t>
              </a:r>
            </a:p>
          </p:txBody>
        </p:sp>
        <p:sp>
          <p:nvSpPr>
            <p:cNvPr id="20500" name="Rectangle 20"/>
            <p:cNvSpPr>
              <a:spLocks/>
            </p:cNvSpPr>
            <p:nvPr/>
          </p:nvSpPr>
          <p:spPr bwMode="auto">
            <a:xfrm>
              <a:off x="3853" y="6"/>
              <a:ext cx="1124" cy="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48706" algn="l"/>
                </a:tabLst>
              </a:pPr>
              <a:r>
                <a:rPr lang="en-US" sz="1500">
                  <a:latin typeface="Helvetica" charset="0"/>
                  <a:ea typeface="ＭＳ Ｐゴシック" charset="0"/>
                  <a:cs typeface="Helvetica" charset="0"/>
                  <a:sym typeface="Helvetica" charset="0"/>
                </a:rPr>
                <a:t>CONNECT.resp</a:t>
              </a:r>
            </a:p>
          </p:txBody>
        </p:sp>
        <p:sp>
          <p:nvSpPr>
            <p:cNvPr id="20501" name="Line 21"/>
            <p:cNvSpPr>
              <a:spLocks noChangeShapeType="1"/>
            </p:cNvSpPr>
            <p:nvPr/>
          </p:nvSpPr>
          <p:spPr bwMode="auto">
            <a:xfrm flipH="1">
              <a:off x="2387" y="58"/>
              <a:ext cx="1297" cy="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grpSp>
        <p:nvGrpSpPr>
          <p:cNvPr id="20502" name="Group 22"/>
          <p:cNvGrpSpPr>
            <a:grpSpLocks/>
          </p:cNvGrpSpPr>
          <p:nvPr/>
        </p:nvGrpSpPr>
        <p:grpSpPr bwMode="auto">
          <a:xfrm>
            <a:off x="2510638" y="3551784"/>
            <a:ext cx="2250374" cy="338213"/>
            <a:chOff x="7" y="6"/>
            <a:chExt cx="1861" cy="303"/>
          </a:xfrm>
        </p:grpSpPr>
        <p:sp>
          <p:nvSpPr>
            <p:cNvPr id="20503" name="Line 23"/>
            <p:cNvSpPr>
              <a:spLocks noChangeShapeType="1"/>
            </p:cNvSpPr>
            <p:nvPr/>
          </p:nvSpPr>
          <p:spPr bwMode="auto">
            <a:xfrm flipH="1">
              <a:off x="571" y="308"/>
              <a:ext cx="1297" cy="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20504" name="Rectangle 24"/>
            <p:cNvSpPr>
              <a:spLocks/>
            </p:cNvSpPr>
            <p:nvPr/>
          </p:nvSpPr>
          <p:spPr bwMode="auto">
            <a:xfrm>
              <a:off x="7" y="6"/>
              <a:ext cx="1114" cy="1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48706" algn="l"/>
                </a:tabLst>
              </a:pPr>
              <a:r>
                <a:rPr lang="en-US" sz="1500">
                  <a:latin typeface="Helvetica" charset="0"/>
                  <a:ea typeface="ＭＳ Ｐゴシック" charset="0"/>
                  <a:cs typeface="Helvetica" charset="0"/>
                  <a:sym typeface="Helvetica" charset="0"/>
                </a:rPr>
                <a:t>CONNECT.conf</a:t>
              </a:r>
            </a:p>
          </p:txBody>
        </p:sp>
      </p:grpSp>
      <p:sp>
        <p:nvSpPr>
          <p:cNvPr id="20505" name="Rectangle 25"/>
          <p:cNvSpPr>
            <a:spLocks/>
          </p:cNvSpPr>
          <p:nvPr/>
        </p:nvSpPr>
        <p:spPr bwMode="auto">
          <a:xfrm>
            <a:off x="1690782" y="2794992"/>
            <a:ext cx="2396691" cy="401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Initial sequence number (</a:t>
            </a:r>
            <a:r>
              <a:rPr lang="en-US" sz="1500" i="1">
                <a:solidFill>
                  <a:srgbClr val="FF0000"/>
                </a:solidFill>
                <a:latin typeface="Helvetica" charset="0"/>
                <a:ea typeface="ＭＳ Ｐゴシック" charset="0"/>
                <a:cs typeface="Helvetica" charset="0"/>
                <a:sym typeface="Helvetica" charset="0"/>
              </a:rPr>
              <a:t>x</a:t>
            </a:r>
            <a:r>
              <a:rPr lang="en-US" sz="1500" i="1">
                <a:latin typeface="Helvetica" charset="0"/>
                <a:ea typeface="ＭＳ Ｐゴシック" charset="0"/>
                <a:cs typeface="Helvetica" charset="0"/>
                <a:sym typeface="Helvetica" charset="0"/>
              </a:rPr>
              <a:t>) </a:t>
            </a:r>
          </a:p>
          <a:p>
            <a:pPr>
              <a:lnSpc>
                <a:spcPct val="84000"/>
              </a:lnSpc>
              <a:tabLst>
                <a:tab pos="692257" algn="l"/>
                <a:tab pos="1375159" algn="l"/>
                <a:tab pos="2067415" algn="l"/>
                <a:tab pos="2740962" algn="l"/>
                <a:tab pos="692257" algn="l"/>
                <a:tab pos="1375159" algn="l"/>
                <a:tab pos="2067415" algn="l"/>
                <a:tab pos="2740962" algn="l"/>
              </a:tabLst>
            </a:pPr>
            <a:endParaRPr lang="en-US" sz="1500" i="1">
              <a:latin typeface="Helvetica" charset="0"/>
              <a:ea typeface="ＭＳ Ｐゴシック" charset="0"/>
              <a:cs typeface="Helvetica" charset="0"/>
              <a:sym typeface="Helvetica" charset="0"/>
            </a:endParaRPr>
          </a:p>
        </p:txBody>
      </p:sp>
      <p:sp>
        <p:nvSpPr>
          <p:cNvPr id="20506" name="Rectangle 26"/>
          <p:cNvSpPr>
            <a:spLocks/>
          </p:cNvSpPr>
          <p:nvPr/>
        </p:nvSpPr>
        <p:spPr bwMode="auto">
          <a:xfrm>
            <a:off x="7923146" y="3692426"/>
            <a:ext cx="2396691" cy="401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40962" algn="l"/>
                <a:tab pos="692257" algn="l"/>
                <a:tab pos="1375159" algn="l"/>
                <a:tab pos="2067415" algn="l"/>
                <a:tab pos="2740962" algn="l"/>
              </a:tabLst>
            </a:pPr>
            <a:r>
              <a:rPr lang="en-US" sz="1500" i="1">
                <a:latin typeface="Helvetica" charset="0"/>
                <a:ea typeface="ＭＳ Ｐゴシック" charset="0"/>
                <a:cs typeface="Helvetica" charset="0"/>
                <a:sym typeface="Helvetica" charset="0"/>
              </a:rPr>
              <a:t>Initial sequence number (</a:t>
            </a:r>
            <a:r>
              <a:rPr lang="en-US" sz="1500" i="1">
                <a:solidFill>
                  <a:srgbClr val="0000FF"/>
                </a:solidFill>
                <a:latin typeface="Helvetica" charset="0"/>
                <a:ea typeface="ＭＳ Ｐゴシック" charset="0"/>
                <a:cs typeface="Helvetica" charset="0"/>
                <a:sym typeface="Helvetica" charset="0"/>
              </a:rPr>
              <a:t>y</a:t>
            </a:r>
            <a:r>
              <a:rPr lang="en-US" sz="1500" i="1">
                <a:latin typeface="Helvetica" charset="0"/>
                <a:ea typeface="ＭＳ Ｐゴシック" charset="0"/>
                <a:cs typeface="Helvetica" charset="0"/>
                <a:sym typeface="Helvetica" charset="0"/>
              </a:rPr>
              <a:t>) </a:t>
            </a:r>
          </a:p>
          <a:p>
            <a:pPr>
              <a:lnSpc>
                <a:spcPct val="84000"/>
              </a:lnSpc>
              <a:tabLst>
                <a:tab pos="692257" algn="l"/>
                <a:tab pos="1375159" algn="l"/>
                <a:tab pos="2067415" algn="l"/>
                <a:tab pos="2740962" algn="l"/>
                <a:tab pos="692257" algn="l"/>
                <a:tab pos="1375159" algn="l"/>
                <a:tab pos="2067415" algn="l"/>
                <a:tab pos="2740962" algn="l"/>
              </a:tabLst>
            </a:pPr>
            <a:endParaRPr lang="en-US" sz="1500" i="1">
              <a:latin typeface="Helvetica" charset="0"/>
              <a:ea typeface="ＭＳ Ｐゴシック" charset="0"/>
              <a:cs typeface="Helvetica" charset="0"/>
              <a:sym typeface="Helvetica" charset="0"/>
            </a:endParaRPr>
          </a:p>
        </p:txBody>
      </p:sp>
      <p:grpSp>
        <p:nvGrpSpPr>
          <p:cNvPr id="20507" name="Group 27"/>
          <p:cNvGrpSpPr>
            <a:grpSpLocks/>
          </p:cNvGrpSpPr>
          <p:nvPr/>
        </p:nvGrpSpPr>
        <p:grpSpPr bwMode="auto">
          <a:xfrm>
            <a:off x="4880727" y="2742531"/>
            <a:ext cx="2861035" cy="519038"/>
            <a:chOff x="0" y="0"/>
            <a:chExt cx="2366" cy="464"/>
          </a:xfrm>
        </p:grpSpPr>
        <p:sp>
          <p:nvSpPr>
            <p:cNvPr id="20508" name="Line 28"/>
            <p:cNvSpPr>
              <a:spLocks noChangeShapeType="1"/>
            </p:cNvSpPr>
            <p:nvPr/>
          </p:nvSpPr>
          <p:spPr bwMode="auto">
            <a:xfrm>
              <a:off x="0" y="0"/>
              <a:ext cx="2366" cy="464"/>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20511" name="Rectangle 31"/>
            <p:cNvSpPr>
              <a:spLocks/>
            </p:cNvSpPr>
            <p:nvPr/>
          </p:nvSpPr>
          <p:spPr bwMode="auto">
            <a:xfrm>
              <a:off x="823" y="116"/>
              <a:ext cx="862" cy="179"/>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65804" algn="l"/>
                </a:tabLst>
              </a:pPr>
              <a:r>
                <a:rPr lang="en-US" sz="1500">
                  <a:latin typeface="Helvetica" charset="0"/>
                  <a:ea typeface="ＭＳ Ｐゴシック" charset="0"/>
                  <a:cs typeface="Helvetica" charset="0"/>
                  <a:sym typeface="Helvetica" charset="0"/>
                </a:rPr>
                <a:t>SYN(seq=</a:t>
              </a:r>
              <a:r>
                <a:rPr lang="en-US" sz="1500">
                  <a:solidFill>
                    <a:srgbClr val="FF0000"/>
                  </a:solidFill>
                  <a:latin typeface="Helvetica" charset="0"/>
                  <a:ea typeface="ＭＳ Ｐゴシック" charset="0"/>
                  <a:cs typeface="Helvetica" charset="0"/>
                  <a:sym typeface="Helvetica" charset="0"/>
                </a:rPr>
                <a:t>x</a:t>
              </a:r>
              <a:r>
                <a:rPr lang="en-US" sz="1500">
                  <a:latin typeface="Helvetica" charset="0"/>
                  <a:ea typeface="ＭＳ Ｐゴシック" charset="0"/>
                  <a:cs typeface="Helvetica" charset="0"/>
                  <a:sym typeface="Helvetica" charset="0"/>
                </a:rPr>
                <a:t>)</a:t>
              </a:r>
            </a:p>
          </p:txBody>
        </p:sp>
      </p:grpSp>
      <p:sp>
        <p:nvSpPr>
          <p:cNvPr id="20512" name="Rectangle 32"/>
          <p:cNvSpPr>
            <a:spLocks/>
          </p:cNvSpPr>
          <p:nvPr/>
        </p:nvSpPr>
        <p:spPr bwMode="auto">
          <a:xfrm>
            <a:off x="2058954" y="4006288"/>
            <a:ext cx="2210547" cy="225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97000"/>
              </a:lnSpc>
              <a:tabLst>
                <a:tab pos="692257" algn="l"/>
                <a:tab pos="1375159" algn="l"/>
                <a:tab pos="2048706" algn="l"/>
              </a:tabLst>
            </a:pPr>
            <a:r>
              <a:rPr lang="en-US" sz="1500" b="1" i="1">
                <a:latin typeface="Helvetica" charset="0"/>
                <a:ea typeface="ＭＳ Ｐゴシック" charset="0"/>
                <a:cs typeface="Helvetica" charset="0"/>
                <a:sym typeface="Helvetica" charset="0"/>
              </a:rPr>
              <a:t>Connection established</a:t>
            </a:r>
          </a:p>
        </p:txBody>
      </p:sp>
      <p:sp>
        <p:nvSpPr>
          <p:cNvPr id="20513" name="Rectangle 33"/>
          <p:cNvSpPr>
            <a:spLocks/>
          </p:cNvSpPr>
          <p:nvPr/>
        </p:nvSpPr>
        <p:spPr bwMode="auto">
          <a:xfrm>
            <a:off x="7876552" y="4899257"/>
            <a:ext cx="2210547" cy="225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97000"/>
              </a:lnSpc>
              <a:tabLst>
                <a:tab pos="692257" algn="l"/>
                <a:tab pos="1375159" algn="l"/>
                <a:tab pos="2048706" algn="l"/>
              </a:tabLst>
            </a:pPr>
            <a:r>
              <a:rPr lang="en-US" sz="1500" b="1" i="1">
                <a:latin typeface="Helvetica" charset="0"/>
                <a:ea typeface="ＭＳ Ｐゴシック" charset="0"/>
                <a:cs typeface="Helvetica" charset="0"/>
                <a:sym typeface="Helvetica" charset="0"/>
              </a:rPr>
              <a:t>Connection established</a:t>
            </a:r>
          </a:p>
        </p:txBody>
      </p:sp>
      <p:sp>
        <p:nvSpPr>
          <p:cNvPr id="20514" name="Rectangle 34"/>
          <p:cNvSpPr>
            <a:spLocks/>
          </p:cNvSpPr>
          <p:nvPr/>
        </p:nvSpPr>
        <p:spPr bwMode="auto">
          <a:xfrm>
            <a:off x="1464656" y="4403452"/>
            <a:ext cx="2719555" cy="401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92257" algn="l"/>
                <a:tab pos="1375159" algn="l"/>
                <a:tab pos="2067415" algn="l"/>
                <a:tab pos="2750317" algn="l"/>
                <a:tab pos="3414509" algn="l"/>
              </a:tabLst>
            </a:pPr>
            <a:r>
              <a:rPr lang="en-US" sz="1500">
                <a:latin typeface="Helvetica" charset="0"/>
                <a:ea typeface="ＭＳ Ｐゴシック" charset="0"/>
                <a:cs typeface="Helvetica" charset="0"/>
                <a:sym typeface="Helvetica" charset="0"/>
              </a:rPr>
              <a:t>The sequence numbers of all </a:t>
            </a:r>
            <a:br>
              <a:rPr lang="en-US" sz="1500">
                <a:latin typeface="Helvetica" charset="0"/>
                <a:ea typeface="ＭＳ Ｐゴシック" charset="0"/>
                <a:cs typeface="Helvetica" charset="0"/>
                <a:sym typeface="Helvetica" charset="0"/>
              </a:rPr>
            </a:br>
            <a:r>
              <a:rPr lang="en-US" sz="1500">
                <a:latin typeface="Helvetica" charset="0"/>
                <a:ea typeface="ＭＳ Ｐゴシック" charset="0"/>
                <a:cs typeface="Helvetica" charset="0"/>
                <a:sym typeface="Helvetica" charset="0"/>
              </a:rPr>
              <a:t>segments A-&gt;B will start at </a:t>
            </a:r>
            <a:r>
              <a:rPr lang="en-US" sz="1500">
                <a:solidFill>
                  <a:srgbClr val="FF0000"/>
                </a:solidFill>
                <a:latin typeface="Helvetica" charset="0"/>
                <a:ea typeface="ＭＳ Ｐゴシック" charset="0"/>
                <a:cs typeface="Helvetica" charset="0"/>
                <a:sym typeface="Helvetica" charset="0"/>
              </a:rPr>
              <a:t>x+1</a:t>
            </a:r>
            <a:r>
              <a:rPr lang="en-US" sz="1500">
                <a:latin typeface="Helvetica" charset="0"/>
                <a:ea typeface="ＭＳ Ｐゴシック" charset="0"/>
                <a:cs typeface="Helvetica" charset="0"/>
                <a:sym typeface="Helvetica" charset="0"/>
              </a:rPr>
              <a:t> </a:t>
            </a:r>
          </a:p>
        </p:txBody>
      </p:sp>
      <p:sp>
        <p:nvSpPr>
          <p:cNvPr id="20515" name="Rectangle 35"/>
          <p:cNvSpPr>
            <a:spLocks/>
          </p:cNvSpPr>
          <p:nvPr/>
        </p:nvSpPr>
        <p:spPr bwMode="auto">
          <a:xfrm>
            <a:off x="7695811" y="5141268"/>
            <a:ext cx="3327797" cy="4018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692257" algn="l"/>
                <a:tab pos="1375159" algn="l"/>
                <a:tab pos="2067415" algn="l"/>
                <a:tab pos="2750317" algn="l"/>
                <a:tab pos="3414509" algn="l"/>
              </a:tabLst>
            </a:pPr>
            <a:r>
              <a:rPr lang="en-US" sz="1500">
                <a:latin typeface="Helvetica" charset="0"/>
                <a:ea typeface="ＭＳ Ｐゴシック" charset="0"/>
                <a:cs typeface="Helvetica" charset="0"/>
                <a:sym typeface="Helvetica" charset="0"/>
              </a:rPr>
              <a:t>The sequence numbers of all</a:t>
            </a:r>
            <a:br>
              <a:rPr lang="en-US" sz="1500">
                <a:latin typeface="Helvetica" charset="0"/>
                <a:ea typeface="ＭＳ Ｐゴシック" charset="0"/>
                <a:cs typeface="Helvetica" charset="0"/>
                <a:sym typeface="Helvetica" charset="0"/>
              </a:rPr>
            </a:br>
            <a:r>
              <a:rPr lang="en-US" sz="1500">
                <a:latin typeface="Helvetica" charset="0"/>
                <a:ea typeface="ＭＳ Ｐゴシック" charset="0"/>
                <a:cs typeface="Helvetica" charset="0"/>
                <a:sym typeface="Helvetica" charset="0"/>
              </a:rPr>
              <a:t>segments B-&gt;A will start at </a:t>
            </a:r>
            <a:r>
              <a:rPr lang="en-US" sz="1500">
                <a:solidFill>
                  <a:srgbClr val="0000FF"/>
                </a:solidFill>
                <a:latin typeface="Helvetica" charset="0"/>
                <a:ea typeface="ＭＳ Ｐゴシック" charset="0"/>
                <a:cs typeface="Helvetica" charset="0"/>
                <a:sym typeface="Helvetica" charset="0"/>
              </a:rPr>
              <a:t>y+1 </a:t>
            </a:r>
          </a:p>
        </p:txBody>
      </p:sp>
      <p:sp>
        <p:nvSpPr>
          <p:cNvPr id="37" name="Bulle ronde 36"/>
          <p:cNvSpPr/>
          <p:nvPr/>
        </p:nvSpPr>
        <p:spPr>
          <a:xfrm>
            <a:off x="4505354" y="1606297"/>
            <a:ext cx="2186574" cy="607568"/>
          </a:xfrm>
          <a:prstGeom prst="wedgeEllipseCallout">
            <a:avLst>
              <a:gd name="adj1" fmla="val -59377"/>
              <a:gd name="adj2" fmla="val 151251"/>
            </a:avLst>
          </a:prstGeom>
          <a:ln>
            <a:solidFill>
              <a:srgbClr val="FF0000"/>
            </a:solidFill>
          </a:ln>
        </p:spPr>
        <p:style>
          <a:lnRef idx="2">
            <a:schemeClr val="dk1"/>
          </a:lnRef>
          <a:fillRef idx="1">
            <a:schemeClr val="lt1"/>
          </a:fillRef>
          <a:effectRef idx="0">
            <a:schemeClr val="dk1"/>
          </a:effectRef>
          <a:fontRef idx="minor">
            <a:schemeClr val="dk1"/>
          </a:fontRef>
        </p:style>
        <p:txBody>
          <a:bodyPr lIns="67355" tIns="33677" rIns="67355" bIns="33677" rtlCol="0" anchor="ctr"/>
          <a:lstStyle/>
          <a:p>
            <a:pPr algn="ctr"/>
            <a:r>
              <a:rPr lang="fr-FR" sz="1500">
                <a:solidFill>
                  <a:schemeClr val="tx1"/>
                </a:solidFill>
                <a:cs typeface="Courier"/>
              </a:rPr>
              <a:t>X </a:t>
            </a:r>
            <a:r>
              <a:rPr lang="fr-FR" sz="1500" err="1">
                <a:solidFill>
                  <a:schemeClr val="tx1"/>
                </a:solidFill>
                <a:cs typeface="Courier"/>
              </a:rPr>
              <a:t>is</a:t>
            </a:r>
            <a:r>
              <a:rPr lang="fr-FR" sz="1500">
                <a:solidFill>
                  <a:schemeClr val="tx1"/>
                </a:solidFill>
                <a:cs typeface="Courier"/>
              </a:rPr>
              <a:t> </a:t>
            </a:r>
            <a:r>
              <a:rPr lang="fr-FR" sz="1500" err="1">
                <a:solidFill>
                  <a:schemeClr val="tx1"/>
                </a:solidFill>
                <a:cs typeface="Courier"/>
              </a:rPr>
              <a:t>random</a:t>
            </a:r>
            <a:endParaRPr lang="fr-FR" sz="1500">
              <a:solidFill>
                <a:schemeClr val="tx1"/>
              </a:solidFill>
              <a:cs typeface="Courier"/>
            </a:endParaRPr>
          </a:p>
        </p:txBody>
      </p:sp>
      <p:sp>
        <p:nvSpPr>
          <p:cNvPr id="38" name="Bulle ronde 36">
            <a:extLst>
              <a:ext uri="{FF2B5EF4-FFF2-40B4-BE49-F238E27FC236}">
                <a16:creationId xmlns:a16="http://schemas.microsoft.com/office/drawing/2014/main" id="{2257D0C2-4783-B046-9A6E-2DD9D0775DD4}"/>
              </a:ext>
            </a:extLst>
          </p:cNvPr>
          <p:cNvSpPr/>
          <p:nvPr/>
        </p:nvSpPr>
        <p:spPr>
          <a:xfrm>
            <a:off x="3288581" y="5101327"/>
            <a:ext cx="4278288" cy="607568"/>
          </a:xfrm>
          <a:prstGeom prst="wedgeEllipseCallout">
            <a:avLst>
              <a:gd name="adj1" fmla="val 108958"/>
              <a:gd name="adj2" fmla="val -239153"/>
            </a:avLst>
          </a:prstGeom>
          <a:ln>
            <a:solidFill>
              <a:srgbClr val="FF0000"/>
            </a:solidFill>
          </a:ln>
        </p:spPr>
        <p:style>
          <a:lnRef idx="2">
            <a:schemeClr val="dk1"/>
          </a:lnRef>
          <a:fillRef idx="1">
            <a:schemeClr val="lt1"/>
          </a:fillRef>
          <a:effectRef idx="0">
            <a:schemeClr val="dk1"/>
          </a:effectRef>
          <a:fontRef idx="minor">
            <a:schemeClr val="dk1"/>
          </a:fontRef>
        </p:style>
        <p:txBody>
          <a:bodyPr lIns="67355" tIns="33677" rIns="67355" bIns="33677" rtlCol="0" anchor="ctr"/>
          <a:lstStyle/>
          <a:p>
            <a:pPr algn="ctr"/>
            <a:r>
              <a:rPr lang="fr-FR" sz="1500">
                <a:solidFill>
                  <a:schemeClr val="tx1"/>
                </a:solidFill>
                <a:cs typeface="Courier"/>
              </a:rPr>
              <a:t>Y </a:t>
            </a:r>
            <a:r>
              <a:rPr lang="fr-FR" sz="1500" err="1">
                <a:solidFill>
                  <a:schemeClr val="tx1"/>
                </a:solidFill>
                <a:cs typeface="Courier"/>
              </a:rPr>
              <a:t>is</a:t>
            </a:r>
            <a:r>
              <a:rPr lang="fr-FR" sz="1500">
                <a:solidFill>
                  <a:schemeClr val="tx1"/>
                </a:solidFill>
                <a:cs typeface="Courier"/>
              </a:rPr>
              <a:t> </a:t>
            </a:r>
            <a:r>
              <a:rPr lang="fr-FR" sz="1500" err="1">
                <a:solidFill>
                  <a:schemeClr val="tx1"/>
                </a:solidFill>
                <a:cs typeface="Courier"/>
              </a:rPr>
              <a:t>random</a:t>
            </a:r>
            <a:endParaRPr lang="fr-FR" sz="1500">
              <a:solidFill>
                <a:schemeClr val="tx1"/>
              </a:solidFill>
              <a:cs typeface="Courier"/>
            </a:endParaRPr>
          </a:p>
        </p:txBody>
      </p:sp>
      <p:sp>
        <p:nvSpPr>
          <p:cNvPr id="4" name="Content Placeholder 3">
            <a:extLst>
              <a:ext uri="{FF2B5EF4-FFF2-40B4-BE49-F238E27FC236}">
                <a16:creationId xmlns:a16="http://schemas.microsoft.com/office/drawing/2014/main" id="{5FB16087-C3B1-ABCC-AA49-C7DBB98CA55E}"/>
              </a:ext>
            </a:extLst>
          </p:cNvPr>
          <p:cNvSpPr>
            <a:spLocks noGrp="1"/>
          </p:cNvSpPr>
          <p:nvPr>
            <p:ph idx="1"/>
          </p:nvPr>
        </p:nvSpPr>
        <p:spPr/>
        <p:txBody>
          <a:bodyPr/>
          <a:lstStyle/>
          <a:p>
            <a:endParaRPr lang="en-BE"/>
          </a:p>
        </p:txBody>
      </p:sp>
    </p:spTree>
    <p:extLst>
      <p:ext uri="{BB962C8B-B14F-4D97-AF65-F5344CB8AC3E}">
        <p14:creationId xmlns:p14="http://schemas.microsoft.com/office/powerpoint/2010/main" val="125849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7" name="Rectangle 1"/>
          <p:cNvSpPr>
            <a:spLocks noGrp="1" noChangeArrowheads="1"/>
          </p:cNvSpPr>
          <p:nvPr>
            <p:ph type="title"/>
          </p:nvPr>
        </p:nvSpPr>
        <p:spPr>
          <a:xfrm>
            <a:off x="4614788" y="0"/>
            <a:ext cx="5469434" cy="1207740"/>
          </a:xfrm>
          <a:ln/>
        </p:spPr>
        <p:txBody>
          <a:bodyPr/>
          <a:lstStyle/>
          <a:p>
            <a:pPr>
              <a:lnSpc>
                <a:spcPct val="84000"/>
              </a:lnSpc>
              <a:tabLst>
                <a:tab pos="660773" algn="l"/>
                <a:tab pos="1312617" algn="l"/>
                <a:tab pos="1973391" algn="l"/>
                <a:tab pos="2625235" algn="l"/>
                <a:tab pos="3286008" algn="l"/>
                <a:tab pos="3937852" algn="l"/>
                <a:tab pos="4598626" algn="l"/>
                <a:tab pos="5250470" algn="l"/>
                <a:tab pos="5875525" algn="l"/>
              </a:tabLst>
            </a:pPr>
            <a:r>
              <a:rPr lang="en-US"/>
              <a:t>Sample packets</a:t>
            </a:r>
          </a:p>
        </p:txBody>
      </p:sp>
      <p:sp>
        <p:nvSpPr>
          <p:cNvPr id="70658" name="Rectangle 2"/>
          <p:cNvSpPr>
            <a:spLocks noGrp="1" noChangeArrowheads="1"/>
          </p:cNvSpPr>
          <p:nvPr>
            <p:ph type="body" idx="1"/>
          </p:nvPr>
        </p:nvSpPr>
        <p:spPr>
          <a:xfrm>
            <a:off x="1689202" y="5584406"/>
            <a:ext cx="8498830" cy="1073795"/>
          </a:xfrm>
          <a:ln/>
        </p:spPr>
        <p:txBody>
          <a:bodyPr>
            <a:normAutofit/>
          </a:bodyPr>
          <a:lstStyle/>
          <a:p>
            <a:pPr marL="654076" lvl="1">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Lst>
            </a:pPr>
            <a:r>
              <a:rPr lang="en-US"/>
              <a:t>Identification of a TCP connection</a:t>
            </a:r>
          </a:p>
          <a:p>
            <a:pPr marL="857220" lvl="2">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Lst>
            </a:pPr>
            <a:r>
              <a:rPr lang="en-US"/>
              <a:t>IPv6 </a:t>
            </a:r>
            <a:r>
              <a:rPr lang="en-US" err="1"/>
              <a:t>src</a:t>
            </a:r>
            <a:r>
              <a:rPr lang="en-US"/>
              <a:t>, IPv6 </a:t>
            </a:r>
            <a:r>
              <a:rPr lang="en-US" err="1"/>
              <a:t>dest</a:t>
            </a:r>
            <a:r>
              <a:rPr lang="en-US"/>
              <a:t>, Source and Destination ports</a:t>
            </a:r>
          </a:p>
        </p:txBody>
      </p:sp>
      <p:sp>
        <p:nvSpPr>
          <p:cNvPr id="70659" name="Rectangle 3"/>
          <p:cNvSpPr>
            <a:spLocks/>
          </p:cNvSpPr>
          <p:nvPr/>
        </p:nvSpPr>
        <p:spPr bwMode="auto">
          <a:xfrm>
            <a:off x="3658197" y="1682105"/>
            <a:ext cx="477695"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266">
                <a:latin typeface="Helvetica" charset="0"/>
                <a:ea typeface="ＭＳ Ｐゴシック" charset="0"/>
                <a:cs typeface="Helvetica" charset="0"/>
                <a:sym typeface="Helvetica" charset="0"/>
              </a:rPr>
              <a:t>32 bits</a:t>
            </a:r>
          </a:p>
        </p:txBody>
      </p:sp>
      <p:grpSp>
        <p:nvGrpSpPr>
          <p:cNvPr id="70660" name="Group 4"/>
          <p:cNvGrpSpPr>
            <a:grpSpLocks/>
          </p:cNvGrpSpPr>
          <p:nvPr/>
        </p:nvGrpSpPr>
        <p:grpSpPr bwMode="auto">
          <a:xfrm>
            <a:off x="2296419" y="2025925"/>
            <a:ext cx="3210223" cy="2220143"/>
            <a:chOff x="0" y="0"/>
            <a:chExt cx="2875" cy="1989"/>
          </a:xfrm>
        </p:grpSpPr>
        <p:sp>
          <p:nvSpPr>
            <p:cNvPr id="70661" name="AutoShape 5"/>
            <p:cNvSpPr>
              <a:spLocks/>
            </p:cNvSpPr>
            <p:nvPr/>
          </p:nvSpPr>
          <p:spPr bwMode="auto">
            <a:xfrm>
              <a:off x="0" y="0"/>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70662" name="AutoShape 6"/>
            <p:cNvSpPr>
              <a:spLocks/>
            </p:cNvSpPr>
            <p:nvPr/>
          </p:nvSpPr>
          <p:spPr bwMode="auto">
            <a:xfrm>
              <a:off x="0" y="283"/>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70663" name="AutoShape 7"/>
            <p:cNvSpPr>
              <a:spLocks/>
            </p:cNvSpPr>
            <p:nvPr/>
          </p:nvSpPr>
          <p:spPr bwMode="auto">
            <a:xfrm>
              <a:off x="0" y="572"/>
              <a:ext cx="2875" cy="709"/>
            </a:xfrm>
            <a:prstGeom prst="roundRect">
              <a:avLst>
                <a:gd name="adj" fmla="val 13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70664" name="AutoShape 8"/>
            <p:cNvSpPr>
              <a:spLocks/>
            </p:cNvSpPr>
            <p:nvPr/>
          </p:nvSpPr>
          <p:spPr bwMode="auto">
            <a:xfrm>
              <a:off x="0" y="1280"/>
              <a:ext cx="2875" cy="709"/>
            </a:xfrm>
            <a:prstGeom prst="roundRect">
              <a:avLst>
                <a:gd name="adj" fmla="val 13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grpSp>
      <p:sp>
        <p:nvSpPr>
          <p:cNvPr id="70665" name="Rectangle 9"/>
          <p:cNvSpPr>
            <a:spLocks/>
          </p:cNvSpPr>
          <p:nvPr/>
        </p:nvSpPr>
        <p:spPr bwMode="auto">
          <a:xfrm>
            <a:off x="2333253" y="2076444"/>
            <a:ext cx="1337482" cy="2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547">
                <a:latin typeface="Helvetica" charset="0"/>
                <a:ea typeface="ＭＳ Ｐゴシック" charset="0"/>
                <a:cs typeface="Helvetica" charset="0"/>
                <a:sym typeface="Helvetica" charset="0"/>
              </a:rPr>
              <a:t>Ver   Tclass      </a:t>
            </a:r>
          </a:p>
        </p:txBody>
      </p:sp>
      <p:sp>
        <p:nvSpPr>
          <p:cNvPr id="70666" name="Rectangle 10"/>
          <p:cNvSpPr>
            <a:spLocks/>
          </p:cNvSpPr>
          <p:nvPr/>
        </p:nvSpPr>
        <p:spPr bwMode="auto">
          <a:xfrm>
            <a:off x="3933901" y="2066095"/>
            <a:ext cx="1043555"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687">
                <a:latin typeface="Helvetica" charset="0"/>
                <a:ea typeface="ＭＳ Ｐゴシック" charset="0"/>
                <a:cs typeface="Helvetica" charset="0"/>
                <a:sym typeface="Helvetica" charset="0"/>
              </a:rPr>
              <a:t>Flow Label</a:t>
            </a:r>
          </a:p>
        </p:txBody>
      </p:sp>
      <p:sp>
        <p:nvSpPr>
          <p:cNvPr id="70667" name="Line 11"/>
          <p:cNvSpPr>
            <a:spLocks noChangeShapeType="1"/>
          </p:cNvSpPr>
          <p:nvPr/>
        </p:nvSpPr>
        <p:spPr bwMode="auto">
          <a:xfrm>
            <a:off x="2264048" y="1914303"/>
            <a:ext cx="3262684" cy="2232"/>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70668" name="Rectangle 12"/>
          <p:cNvSpPr>
            <a:spLocks/>
          </p:cNvSpPr>
          <p:nvPr/>
        </p:nvSpPr>
        <p:spPr bwMode="auto">
          <a:xfrm>
            <a:off x="3955109" y="2396113"/>
            <a:ext cx="1471557" cy="186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406">
                <a:latin typeface="Helvetica" charset="0"/>
                <a:ea typeface="ＭＳ Ｐゴシック" charset="0"/>
                <a:cs typeface="Helvetica" charset="0"/>
                <a:sym typeface="Helvetica" charset="0"/>
              </a:rPr>
              <a:t>NxtHdr   Hop Limit</a:t>
            </a:r>
          </a:p>
        </p:txBody>
      </p:sp>
      <p:sp>
        <p:nvSpPr>
          <p:cNvPr id="70669" name="Rectangle 13"/>
          <p:cNvSpPr>
            <a:spLocks/>
          </p:cNvSpPr>
          <p:nvPr/>
        </p:nvSpPr>
        <p:spPr bwMode="auto">
          <a:xfrm>
            <a:off x="2693790" y="2793102"/>
            <a:ext cx="2117453" cy="441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spAutoFit/>
          </a:bodyPr>
          <a:lstStyle/>
          <a:p>
            <a:pPr>
              <a:lnSpc>
                <a:spcPct val="84000"/>
              </a:lnSpc>
              <a:tabLst>
                <a:tab pos="660773" algn="l"/>
                <a:tab pos="1312617" algn="l"/>
                <a:tab pos="1973391" algn="l"/>
                <a:tab pos="2616305" algn="l"/>
                <a:tab pos="660773" algn="l"/>
                <a:tab pos="1312617" algn="l"/>
                <a:tab pos="1973391" algn="l"/>
                <a:tab pos="2616305" algn="l"/>
              </a:tabLst>
            </a:pPr>
            <a:r>
              <a:rPr lang="en-US" sz="1687" b="1" i="1">
                <a:solidFill>
                  <a:srgbClr val="FF0000"/>
                </a:solidFill>
                <a:latin typeface="Helvetica" charset="0"/>
                <a:ea typeface="ＭＳ Ｐゴシック" charset="0"/>
                <a:cs typeface="Helvetica" charset="0"/>
                <a:sym typeface="Helvetica" charset="0"/>
              </a:rPr>
              <a:t>Source IPv6 address</a:t>
            </a:r>
          </a:p>
          <a:p>
            <a:pPr>
              <a:lnSpc>
                <a:spcPct val="84000"/>
              </a:lnSpc>
              <a:tabLst>
                <a:tab pos="660773" algn="l"/>
                <a:tab pos="1312617" algn="l"/>
                <a:tab pos="1973391" algn="l"/>
                <a:tab pos="2616305" algn="l"/>
                <a:tab pos="660773" algn="l"/>
                <a:tab pos="1312617" algn="l"/>
                <a:tab pos="1973391" algn="l"/>
                <a:tab pos="2616305" algn="l"/>
              </a:tabLst>
            </a:pPr>
            <a:r>
              <a:rPr lang="en-US" sz="1687" b="1" i="1">
                <a:solidFill>
                  <a:srgbClr val="FF0000"/>
                </a:solidFill>
                <a:latin typeface="Helvetica" charset="0"/>
                <a:ea typeface="ＭＳ Ｐゴシック" charset="0"/>
                <a:cs typeface="Helvetica" charset="0"/>
                <a:sym typeface="Helvetica" charset="0"/>
              </a:rPr>
              <a:t>(128 bits) </a:t>
            </a:r>
          </a:p>
        </p:txBody>
      </p:sp>
      <p:sp>
        <p:nvSpPr>
          <p:cNvPr id="70670" name="Rectangle 14"/>
          <p:cNvSpPr>
            <a:spLocks/>
          </p:cNvSpPr>
          <p:nvPr/>
        </p:nvSpPr>
        <p:spPr bwMode="auto">
          <a:xfrm>
            <a:off x="2363391" y="2395680"/>
            <a:ext cx="1380186" cy="2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547">
                <a:latin typeface="Helvetica" charset="0"/>
                <a:ea typeface="ＭＳ Ｐゴシック" charset="0"/>
                <a:cs typeface="Helvetica" charset="0"/>
                <a:sym typeface="Helvetica" charset="0"/>
              </a:rPr>
              <a:t>Payload Length</a:t>
            </a:r>
          </a:p>
        </p:txBody>
      </p:sp>
      <p:sp>
        <p:nvSpPr>
          <p:cNvPr id="70671" name="Line 15"/>
          <p:cNvSpPr>
            <a:spLocks noChangeShapeType="1"/>
          </p:cNvSpPr>
          <p:nvPr/>
        </p:nvSpPr>
        <p:spPr bwMode="auto">
          <a:xfrm>
            <a:off x="2693790" y="2035969"/>
            <a:ext cx="2232" cy="302494"/>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70672" name="Line 16"/>
          <p:cNvSpPr>
            <a:spLocks noChangeShapeType="1"/>
          </p:cNvSpPr>
          <p:nvPr/>
        </p:nvSpPr>
        <p:spPr bwMode="auto">
          <a:xfrm>
            <a:off x="3475138" y="2035969"/>
            <a:ext cx="1117" cy="302494"/>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70673" name="Line 17"/>
          <p:cNvSpPr>
            <a:spLocks noChangeShapeType="1"/>
          </p:cNvSpPr>
          <p:nvPr/>
        </p:nvSpPr>
        <p:spPr bwMode="auto">
          <a:xfrm>
            <a:off x="3918273" y="2357438"/>
            <a:ext cx="1116" cy="302494"/>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70674" name="Line 18"/>
          <p:cNvSpPr>
            <a:spLocks noChangeShapeType="1"/>
          </p:cNvSpPr>
          <p:nvPr/>
        </p:nvSpPr>
        <p:spPr bwMode="auto">
          <a:xfrm>
            <a:off x="4608091" y="2348509"/>
            <a:ext cx="1116"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70675" name="Rectangle 19"/>
          <p:cNvSpPr>
            <a:spLocks/>
          </p:cNvSpPr>
          <p:nvPr/>
        </p:nvSpPr>
        <p:spPr bwMode="auto">
          <a:xfrm>
            <a:off x="2498453" y="3556590"/>
            <a:ext cx="2557239" cy="441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spAutoFit/>
          </a:bodyPr>
          <a:lstStyle/>
          <a:p>
            <a:pPr>
              <a:lnSpc>
                <a:spcPct val="84000"/>
              </a:lnSpc>
              <a:tabLst>
                <a:tab pos="660773" algn="l"/>
                <a:tab pos="1312617" algn="l"/>
                <a:tab pos="1973391" algn="l"/>
                <a:tab pos="2625235" algn="l"/>
                <a:tab pos="3259220" algn="l"/>
                <a:tab pos="660773" algn="l"/>
                <a:tab pos="1312617" algn="l"/>
                <a:tab pos="1973391" algn="l"/>
                <a:tab pos="2625235" algn="l"/>
                <a:tab pos="3259220" algn="l"/>
              </a:tabLst>
            </a:pPr>
            <a:r>
              <a:rPr lang="en-US" sz="1687" b="1" i="1">
                <a:solidFill>
                  <a:srgbClr val="FF0000"/>
                </a:solidFill>
                <a:latin typeface="Helvetica" charset="0"/>
                <a:ea typeface="ＭＳ Ｐゴシック" charset="0"/>
                <a:cs typeface="Helvetica" charset="0"/>
                <a:sym typeface="Helvetica" charset="0"/>
              </a:rPr>
              <a:t>Destination IPv6 address</a:t>
            </a:r>
          </a:p>
          <a:p>
            <a:pPr>
              <a:lnSpc>
                <a:spcPct val="84000"/>
              </a:lnSpc>
              <a:tabLst>
                <a:tab pos="660773" algn="l"/>
                <a:tab pos="1312617" algn="l"/>
                <a:tab pos="1973391" algn="l"/>
                <a:tab pos="2625235" algn="l"/>
                <a:tab pos="3259220" algn="l"/>
                <a:tab pos="660773" algn="l"/>
                <a:tab pos="1312617" algn="l"/>
                <a:tab pos="1973391" algn="l"/>
                <a:tab pos="2625235" algn="l"/>
                <a:tab pos="3259220" algn="l"/>
              </a:tabLst>
            </a:pPr>
            <a:r>
              <a:rPr lang="en-US" sz="1687" b="1" i="1">
                <a:solidFill>
                  <a:srgbClr val="FF0000"/>
                </a:solidFill>
                <a:latin typeface="Helvetica" charset="0"/>
                <a:ea typeface="ＭＳ Ｐゴシック" charset="0"/>
                <a:cs typeface="Helvetica" charset="0"/>
                <a:sym typeface="Helvetica" charset="0"/>
              </a:rPr>
              <a:t>(128 bits) </a:t>
            </a:r>
          </a:p>
        </p:txBody>
      </p:sp>
      <p:sp>
        <p:nvSpPr>
          <p:cNvPr id="70676" name="AutoShape 20"/>
          <p:cNvSpPr>
            <a:spLocks/>
          </p:cNvSpPr>
          <p:nvPr/>
        </p:nvSpPr>
        <p:spPr bwMode="auto">
          <a:xfrm>
            <a:off x="2291954" y="4253880"/>
            <a:ext cx="3209107" cy="318120"/>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70677" name="AutoShape 21"/>
          <p:cNvSpPr>
            <a:spLocks/>
          </p:cNvSpPr>
          <p:nvPr/>
        </p:nvSpPr>
        <p:spPr bwMode="auto">
          <a:xfrm>
            <a:off x="2291954" y="4572000"/>
            <a:ext cx="3209107" cy="318120"/>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70678" name="Rectangle 22"/>
          <p:cNvSpPr>
            <a:spLocks/>
          </p:cNvSpPr>
          <p:nvPr/>
        </p:nvSpPr>
        <p:spPr bwMode="auto">
          <a:xfrm>
            <a:off x="2595562" y="4321944"/>
            <a:ext cx="910506"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b="1" i="1">
                <a:solidFill>
                  <a:srgbClr val="0000FF"/>
                </a:solidFill>
                <a:latin typeface="Helvetica" charset="0"/>
                <a:ea typeface="ＭＳ Ｐゴシック" charset="0"/>
                <a:cs typeface="Helvetica" charset="0"/>
                <a:sym typeface="Helvetica" charset="0"/>
              </a:rPr>
              <a:t>Source port</a:t>
            </a:r>
          </a:p>
        </p:txBody>
      </p:sp>
      <p:sp>
        <p:nvSpPr>
          <p:cNvPr id="70679" name="Rectangle 23"/>
          <p:cNvSpPr>
            <a:spLocks/>
          </p:cNvSpPr>
          <p:nvPr/>
        </p:nvSpPr>
        <p:spPr bwMode="auto">
          <a:xfrm>
            <a:off x="4113610" y="4321944"/>
            <a:ext cx="1243930"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b="1" i="1">
                <a:solidFill>
                  <a:srgbClr val="0000FF"/>
                </a:solidFill>
                <a:latin typeface="Helvetica" charset="0"/>
                <a:ea typeface="ＭＳ Ｐゴシック" charset="0"/>
                <a:cs typeface="Helvetica" charset="0"/>
                <a:sym typeface="Helvetica" charset="0"/>
              </a:rPr>
              <a:t>Destination port</a:t>
            </a:r>
          </a:p>
        </p:txBody>
      </p:sp>
      <p:sp>
        <p:nvSpPr>
          <p:cNvPr id="70680" name="Line 24"/>
          <p:cNvSpPr>
            <a:spLocks noChangeShapeType="1"/>
          </p:cNvSpPr>
          <p:nvPr/>
        </p:nvSpPr>
        <p:spPr bwMode="auto">
          <a:xfrm>
            <a:off x="3935016" y="4270624"/>
            <a:ext cx="2232"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70681" name="Rectangle 25"/>
          <p:cNvSpPr>
            <a:spLocks/>
          </p:cNvSpPr>
          <p:nvPr/>
        </p:nvSpPr>
        <p:spPr bwMode="auto">
          <a:xfrm>
            <a:off x="2796482" y="4642297"/>
            <a:ext cx="493725"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266">
                <a:latin typeface="Helvetica" charset="0"/>
                <a:ea typeface="ＭＳ Ｐゴシック" charset="0"/>
                <a:cs typeface="Helvetica" charset="0"/>
                <a:sym typeface="Helvetica" charset="0"/>
              </a:rPr>
              <a:t>Length</a:t>
            </a:r>
          </a:p>
        </p:txBody>
      </p:sp>
      <p:sp>
        <p:nvSpPr>
          <p:cNvPr id="70682" name="Line 26"/>
          <p:cNvSpPr>
            <a:spLocks noChangeShapeType="1"/>
          </p:cNvSpPr>
          <p:nvPr/>
        </p:nvSpPr>
        <p:spPr bwMode="auto">
          <a:xfrm>
            <a:off x="3924971" y="4583163"/>
            <a:ext cx="2232"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70683" name="Rectangle 27"/>
          <p:cNvSpPr>
            <a:spLocks/>
          </p:cNvSpPr>
          <p:nvPr/>
        </p:nvSpPr>
        <p:spPr bwMode="auto">
          <a:xfrm>
            <a:off x="4353596" y="4650110"/>
            <a:ext cx="766235"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a:latin typeface="Helvetica" charset="0"/>
                <a:ea typeface="ＭＳ Ｐゴシック" charset="0"/>
                <a:cs typeface="Helvetica" charset="0"/>
                <a:sym typeface="Helvetica" charset="0"/>
              </a:rPr>
              <a:t>Checksum</a:t>
            </a:r>
          </a:p>
        </p:txBody>
      </p:sp>
      <p:sp>
        <p:nvSpPr>
          <p:cNvPr id="70684" name="Line 28"/>
          <p:cNvSpPr>
            <a:spLocks noChangeShapeType="1"/>
          </p:cNvSpPr>
          <p:nvPr/>
        </p:nvSpPr>
        <p:spPr bwMode="auto">
          <a:xfrm>
            <a:off x="2299767" y="4866681"/>
            <a:ext cx="1116" cy="450949"/>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70685" name="Line 29"/>
          <p:cNvSpPr>
            <a:spLocks noChangeShapeType="1"/>
          </p:cNvSpPr>
          <p:nvPr/>
        </p:nvSpPr>
        <p:spPr bwMode="auto">
          <a:xfrm>
            <a:off x="5506641" y="4876727"/>
            <a:ext cx="1117" cy="450949"/>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70686" name="Rectangle 30"/>
          <p:cNvSpPr>
            <a:spLocks/>
          </p:cNvSpPr>
          <p:nvPr/>
        </p:nvSpPr>
        <p:spPr bwMode="auto">
          <a:xfrm>
            <a:off x="3657252" y="5139005"/>
            <a:ext cx="572273" cy="279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109">
                <a:solidFill>
                  <a:srgbClr val="0000FF"/>
                </a:solidFill>
                <a:latin typeface="Helvetica" charset="0"/>
                <a:ea typeface="ＭＳ Ｐゴシック" charset="0"/>
                <a:cs typeface="Helvetica" charset="0"/>
                <a:sym typeface="Helvetica" charset="0"/>
              </a:rPr>
              <a:t>UDP</a:t>
            </a:r>
          </a:p>
        </p:txBody>
      </p:sp>
      <p:grpSp>
        <p:nvGrpSpPr>
          <p:cNvPr id="70687" name="Group 31"/>
          <p:cNvGrpSpPr>
            <a:grpSpLocks/>
          </p:cNvGrpSpPr>
          <p:nvPr/>
        </p:nvGrpSpPr>
        <p:grpSpPr bwMode="auto">
          <a:xfrm>
            <a:off x="6481094" y="1184301"/>
            <a:ext cx="3261568" cy="4624463"/>
            <a:chOff x="0" y="13"/>
            <a:chExt cx="2922" cy="4143"/>
          </a:xfrm>
        </p:grpSpPr>
        <p:sp>
          <p:nvSpPr>
            <p:cNvPr id="70688" name="Rectangle 32"/>
            <p:cNvSpPr>
              <a:spLocks/>
            </p:cNvSpPr>
            <p:nvPr/>
          </p:nvSpPr>
          <p:spPr bwMode="auto">
            <a:xfrm>
              <a:off x="1248" y="13"/>
              <a:ext cx="428" cy="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266">
                  <a:latin typeface="Helvetica" charset="0"/>
                  <a:ea typeface="ＭＳ Ｐゴシック" charset="0"/>
                  <a:cs typeface="Helvetica" charset="0"/>
                  <a:sym typeface="Helvetica" charset="0"/>
                </a:rPr>
                <a:t>32 bits</a:t>
              </a:r>
            </a:p>
          </p:txBody>
        </p:sp>
        <p:grpSp>
          <p:nvGrpSpPr>
            <p:cNvPr id="70689" name="Group 33"/>
            <p:cNvGrpSpPr>
              <a:grpSpLocks/>
            </p:cNvGrpSpPr>
            <p:nvPr/>
          </p:nvGrpSpPr>
          <p:grpSpPr bwMode="auto">
            <a:xfrm>
              <a:off x="30" y="319"/>
              <a:ext cx="2877" cy="1991"/>
              <a:chOff x="0" y="0"/>
              <a:chExt cx="2876" cy="1990"/>
            </a:xfrm>
          </p:grpSpPr>
          <p:sp>
            <p:nvSpPr>
              <p:cNvPr id="70690" name="AutoShape 34"/>
              <p:cNvSpPr>
                <a:spLocks/>
              </p:cNvSpPr>
              <p:nvPr/>
            </p:nvSpPr>
            <p:spPr bwMode="auto">
              <a:xfrm>
                <a:off x="0" y="0"/>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70691" name="AutoShape 35"/>
              <p:cNvSpPr>
                <a:spLocks/>
              </p:cNvSpPr>
              <p:nvPr/>
            </p:nvSpPr>
            <p:spPr bwMode="auto">
              <a:xfrm>
                <a:off x="0" y="285"/>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70692" name="AutoShape 36"/>
              <p:cNvSpPr>
                <a:spLocks/>
              </p:cNvSpPr>
              <p:nvPr/>
            </p:nvSpPr>
            <p:spPr bwMode="auto">
              <a:xfrm>
                <a:off x="0" y="572"/>
                <a:ext cx="2875" cy="709"/>
              </a:xfrm>
              <a:prstGeom prst="roundRect">
                <a:avLst>
                  <a:gd name="adj" fmla="val 13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70693" name="AutoShape 37"/>
              <p:cNvSpPr>
                <a:spLocks/>
              </p:cNvSpPr>
              <p:nvPr/>
            </p:nvSpPr>
            <p:spPr bwMode="auto">
              <a:xfrm>
                <a:off x="1" y="1282"/>
                <a:ext cx="2875" cy="708"/>
              </a:xfrm>
              <a:prstGeom prst="roundRect">
                <a:avLst>
                  <a:gd name="adj" fmla="val 13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grpSp>
        <p:sp>
          <p:nvSpPr>
            <p:cNvPr id="70694" name="Rectangle 38"/>
            <p:cNvSpPr>
              <a:spLocks/>
            </p:cNvSpPr>
            <p:nvPr/>
          </p:nvSpPr>
          <p:spPr bwMode="auto">
            <a:xfrm>
              <a:off x="64" y="363"/>
              <a:ext cx="1198" cy="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547">
                  <a:latin typeface="Helvetica" charset="0"/>
                  <a:ea typeface="ＭＳ Ｐゴシック" charset="0"/>
                  <a:cs typeface="Helvetica" charset="0"/>
                  <a:sym typeface="Helvetica" charset="0"/>
                </a:rPr>
                <a:t>Ver   Tclass      </a:t>
              </a:r>
            </a:p>
          </p:txBody>
        </p:sp>
        <p:sp>
          <p:nvSpPr>
            <p:cNvPr id="70695" name="Rectangle 39"/>
            <p:cNvSpPr>
              <a:spLocks/>
            </p:cNvSpPr>
            <p:nvPr/>
          </p:nvSpPr>
          <p:spPr bwMode="auto">
            <a:xfrm>
              <a:off x="1499" y="357"/>
              <a:ext cx="935" cy="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687">
                  <a:latin typeface="Helvetica" charset="0"/>
                  <a:ea typeface="ＭＳ Ｐゴシック" charset="0"/>
                  <a:cs typeface="Helvetica" charset="0"/>
                  <a:sym typeface="Helvetica" charset="0"/>
                </a:rPr>
                <a:t>Flow Label</a:t>
              </a:r>
            </a:p>
          </p:txBody>
        </p:sp>
        <p:sp>
          <p:nvSpPr>
            <p:cNvPr id="70696" name="Line 40"/>
            <p:cNvSpPr>
              <a:spLocks noChangeShapeType="1"/>
            </p:cNvSpPr>
            <p:nvPr/>
          </p:nvSpPr>
          <p:spPr bwMode="auto">
            <a:xfrm>
              <a:off x="0" y="223"/>
              <a:ext cx="2922" cy="1"/>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70697" name="Rectangle 41"/>
            <p:cNvSpPr>
              <a:spLocks/>
            </p:cNvSpPr>
            <p:nvPr/>
          </p:nvSpPr>
          <p:spPr bwMode="auto">
            <a:xfrm>
              <a:off x="1518" y="650"/>
              <a:ext cx="1318" cy="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406">
                  <a:latin typeface="Helvetica" charset="0"/>
                  <a:ea typeface="ＭＳ Ｐゴシック" charset="0"/>
                  <a:cs typeface="Helvetica" charset="0"/>
                  <a:sym typeface="Helvetica" charset="0"/>
                </a:rPr>
                <a:t>NxtHdr   Hop Limit</a:t>
              </a:r>
            </a:p>
          </p:txBody>
        </p:sp>
        <p:sp>
          <p:nvSpPr>
            <p:cNvPr id="70698" name="Rectangle 42"/>
            <p:cNvSpPr>
              <a:spLocks/>
            </p:cNvSpPr>
            <p:nvPr/>
          </p:nvSpPr>
          <p:spPr bwMode="auto">
            <a:xfrm>
              <a:off x="390" y="1008"/>
              <a:ext cx="1897" cy="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spAutoFit/>
            </a:bodyPr>
            <a:lstStyle/>
            <a:p>
              <a:pPr>
                <a:lnSpc>
                  <a:spcPct val="84000"/>
                </a:lnSpc>
                <a:tabLst>
                  <a:tab pos="660773" algn="l"/>
                  <a:tab pos="1312617" algn="l"/>
                  <a:tab pos="1973391" algn="l"/>
                  <a:tab pos="2616305" algn="l"/>
                  <a:tab pos="660773" algn="l"/>
                  <a:tab pos="1312617" algn="l"/>
                  <a:tab pos="1973391" algn="l"/>
                  <a:tab pos="2616305" algn="l"/>
                </a:tabLst>
              </a:pPr>
              <a:r>
                <a:rPr lang="en-US" sz="1687" b="1" i="1">
                  <a:solidFill>
                    <a:srgbClr val="FF0000"/>
                  </a:solidFill>
                  <a:latin typeface="Helvetica" charset="0"/>
                  <a:ea typeface="ＭＳ Ｐゴシック" charset="0"/>
                  <a:cs typeface="Helvetica" charset="0"/>
                  <a:sym typeface="Helvetica" charset="0"/>
                </a:rPr>
                <a:t>Source IPv6 address</a:t>
              </a:r>
            </a:p>
            <a:p>
              <a:pPr>
                <a:lnSpc>
                  <a:spcPct val="84000"/>
                </a:lnSpc>
                <a:tabLst>
                  <a:tab pos="660773" algn="l"/>
                  <a:tab pos="1312617" algn="l"/>
                  <a:tab pos="1973391" algn="l"/>
                  <a:tab pos="2616305" algn="l"/>
                  <a:tab pos="660773" algn="l"/>
                  <a:tab pos="1312617" algn="l"/>
                  <a:tab pos="1973391" algn="l"/>
                  <a:tab pos="2616305" algn="l"/>
                </a:tabLst>
              </a:pPr>
              <a:r>
                <a:rPr lang="en-US" sz="1687" b="1" i="1">
                  <a:solidFill>
                    <a:srgbClr val="FF0000"/>
                  </a:solidFill>
                  <a:latin typeface="Helvetica" charset="0"/>
                  <a:ea typeface="ＭＳ Ｐゴシック" charset="0"/>
                  <a:cs typeface="Helvetica" charset="0"/>
                  <a:sym typeface="Helvetica" charset="0"/>
                </a:rPr>
                <a:t>(128 bits) </a:t>
              </a:r>
            </a:p>
          </p:txBody>
        </p:sp>
        <p:sp>
          <p:nvSpPr>
            <p:cNvPr id="70699" name="Rectangle 43"/>
            <p:cNvSpPr>
              <a:spLocks/>
            </p:cNvSpPr>
            <p:nvPr/>
          </p:nvSpPr>
          <p:spPr bwMode="auto">
            <a:xfrm>
              <a:off x="92" y="650"/>
              <a:ext cx="1236" cy="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547">
                  <a:latin typeface="Helvetica" charset="0"/>
                  <a:ea typeface="ＭＳ Ｐゴシック" charset="0"/>
                  <a:cs typeface="Helvetica" charset="0"/>
                  <a:sym typeface="Helvetica" charset="0"/>
                </a:rPr>
                <a:t>Payload Length</a:t>
              </a:r>
            </a:p>
          </p:txBody>
        </p:sp>
        <p:sp>
          <p:nvSpPr>
            <p:cNvPr id="70700" name="Line 44"/>
            <p:cNvSpPr>
              <a:spLocks noChangeShapeType="1"/>
            </p:cNvSpPr>
            <p:nvPr/>
          </p:nvSpPr>
          <p:spPr bwMode="auto">
            <a:xfrm>
              <a:off x="387" y="332"/>
              <a:ext cx="1" cy="27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70701" name="Line 45"/>
            <p:cNvSpPr>
              <a:spLocks noChangeShapeType="1"/>
            </p:cNvSpPr>
            <p:nvPr/>
          </p:nvSpPr>
          <p:spPr bwMode="auto">
            <a:xfrm>
              <a:off x="1087" y="332"/>
              <a:ext cx="1" cy="27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70702" name="Line 46"/>
            <p:cNvSpPr>
              <a:spLocks noChangeShapeType="1"/>
            </p:cNvSpPr>
            <p:nvPr/>
          </p:nvSpPr>
          <p:spPr bwMode="auto">
            <a:xfrm>
              <a:off x="1484" y="621"/>
              <a:ext cx="2" cy="27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70703" name="Line 47"/>
            <p:cNvSpPr>
              <a:spLocks noChangeShapeType="1"/>
            </p:cNvSpPr>
            <p:nvPr/>
          </p:nvSpPr>
          <p:spPr bwMode="auto">
            <a:xfrm>
              <a:off x="2102" y="610"/>
              <a:ext cx="2" cy="27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70704" name="Rectangle 48"/>
            <p:cNvSpPr>
              <a:spLocks/>
            </p:cNvSpPr>
            <p:nvPr/>
          </p:nvSpPr>
          <p:spPr bwMode="auto">
            <a:xfrm>
              <a:off x="211" y="1692"/>
              <a:ext cx="2292" cy="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spAutoFit/>
            </a:bodyPr>
            <a:lstStyle/>
            <a:p>
              <a:pPr>
                <a:lnSpc>
                  <a:spcPct val="84000"/>
                </a:lnSpc>
                <a:tabLst>
                  <a:tab pos="660773" algn="l"/>
                  <a:tab pos="1312617" algn="l"/>
                  <a:tab pos="1973391" algn="l"/>
                  <a:tab pos="2625235" algn="l"/>
                  <a:tab pos="3259220" algn="l"/>
                  <a:tab pos="660773" algn="l"/>
                  <a:tab pos="1312617" algn="l"/>
                  <a:tab pos="1973391" algn="l"/>
                  <a:tab pos="2625235" algn="l"/>
                  <a:tab pos="3259220" algn="l"/>
                </a:tabLst>
              </a:pPr>
              <a:r>
                <a:rPr lang="en-US" sz="1687" b="1" i="1">
                  <a:solidFill>
                    <a:srgbClr val="FF0000"/>
                  </a:solidFill>
                  <a:latin typeface="Helvetica" charset="0"/>
                  <a:ea typeface="ＭＳ Ｐゴシック" charset="0"/>
                  <a:cs typeface="Helvetica" charset="0"/>
                  <a:sym typeface="Helvetica" charset="0"/>
                </a:rPr>
                <a:t>Destination IPv6 address</a:t>
              </a:r>
            </a:p>
            <a:p>
              <a:pPr>
                <a:lnSpc>
                  <a:spcPct val="84000"/>
                </a:lnSpc>
                <a:tabLst>
                  <a:tab pos="660773" algn="l"/>
                  <a:tab pos="1312617" algn="l"/>
                  <a:tab pos="1973391" algn="l"/>
                  <a:tab pos="2625235" algn="l"/>
                  <a:tab pos="3259220" algn="l"/>
                  <a:tab pos="660773" algn="l"/>
                  <a:tab pos="1312617" algn="l"/>
                  <a:tab pos="1973391" algn="l"/>
                  <a:tab pos="2625235" algn="l"/>
                  <a:tab pos="3259220" algn="l"/>
                </a:tabLst>
              </a:pPr>
              <a:r>
                <a:rPr lang="en-US" sz="1687" b="1" i="1">
                  <a:solidFill>
                    <a:srgbClr val="FF0000"/>
                  </a:solidFill>
                  <a:latin typeface="Helvetica" charset="0"/>
                  <a:ea typeface="ＭＳ Ｐゴシック" charset="0"/>
                  <a:cs typeface="Helvetica" charset="0"/>
                  <a:sym typeface="Helvetica" charset="0"/>
                </a:rPr>
                <a:t>(128 bits) </a:t>
              </a:r>
            </a:p>
          </p:txBody>
        </p:sp>
        <p:grpSp>
          <p:nvGrpSpPr>
            <p:cNvPr id="70705" name="Group 49"/>
            <p:cNvGrpSpPr>
              <a:grpSpLocks/>
            </p:cNvGrpSpPr>
            <p:nvPr/>
          </p:nvGrpSpPr>
          <p:grpSpPr bwMode="auto">
            <a:xfrm>
              <a:off x="9" y="2316"/>
              <a:ext cx="2875" cy="1422"/>
              <a:chOff x="0" y="0"/>
              <a:chExt cx="2875" cy="1421"/>
            </a:xfrm>
          </p:grpSpPr>
          <p:sp>
            <p:nvSpPr>
              <p:cNvPr id="70706" name="AutoShape 50"/>
              <p:cNvSpPr>
                <a:spLocks/>
              </p:cNvSpPr>
              <p:nvPr/>
            </p:nvSpPr>
            <p:spPr bwMode="auto">
              <a:xfrm>
                <a:off x="0" y="0"/>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70707" name="AutoShape 51"/>
              <p:cNvSpPr>
                <a:spLocks/>
              </p:cNvSpPr>
              <p:nvPr/>
            </p:nvSpPr>
            <p:spPr bwMode="auto">
              <a:xfrm>
                <a:off x="0" y="283"/>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70708" name="AutoShape 52"/>
              <p:cNvSpPr>
                <a:spLocks/>
              </p:cNvSpPr>
              <p:nvPr/>
            </p:nvSpPr>
            <p:spPr bwMode="auto">
              <a:xfrm>
                <a:off x="0" y="567"/>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70709" name="AutoShape 53"/>
              <p:cNvSpPr>
                <a:spLocks/>
              </p:cNvSpPr>
              <p:nvPr/>
            </p:nvSpPr>
            <p:spPr bwMode="auto">
              <a:xfrm>
                <a:off x="0" y="852"/>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70710" name="AutoShape 54"/>
              <p:cNvSpPr>
                <a:spLocks/>
              </p:cNvSpPr>
              <p:nvPr/>
            </p:nvSpPr>
            <p:spPr bwMode="auto">
              <a:xfrm>
                <a:off x="0" y="1136"/>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grpSp>
        <p:sp>
          <p:nvSpPr>
            <p:cNvPr id="70711" name="Rectangle 55"/>
            <p:cNvSpPr>
              <a:spLocks/>
            </p:cNvSpPr>
            <p:nvPr/>
          </p:nvSpPr>
          <p:spPr bwMode="auto">
            <a:xfrm>
              <a:off x="277" y="2376"/>
              <a:ext cx="816" cy="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b="1" i="1">
                  <a:solidFill>
                    <a:srgbClr val="FF0000"/>
                  </a:solidFill>
                  <a:latin typeface="Helvetica" charset="0"/>
                  <a:ea typeface="ＭＳ Ｐゴシック" charset="0"/>
                  <a:cs typeface="Helvetica" charset="0"/>
                  <a:sym typeface="Helvetica" charset="0"/>
                </a:rPr>
                <a:t>Source port</a:t>
              </a:r>
            </a:p>
          </p:txBody>
        </p:sp>
        <p:sp>
          <p:nvSpPr>
            <p:cNvPr id="70712" name="Rectangle 56"/>
            <p:cNvSpPr>
              <a:spLocks/>
            </p:cNvSpPr>
            <p:nvPr/>
          </p:nvSpPr>
          <p:spPr bwMode="auto">
            <a:xfrm>
              <a:off x="1638" y="2377"/>
              <a:ext cx="1114" cy="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b="1" i="1">
                  <a:solidFill>
                    <a:srgbClr val="FF0000"/>
                  </a:solidFill>
                  <a:latin typeface="Helvetica" charset="0"/>
                  <a:ea typeface="ＭＳ Ｐゴシック" charset="0"/>
                  <a:cs typeface="Helvetica" charset="0"/>
                  <a:sym typeface="Helvetica" charset="0"/>
                </a:rPr>
                <a:t>Destination port</a:t>
              </a:r>
            </a:p>
          </p:txBody>
        </p:sp>
        <p:sp>
          <p:nvSpPr>
            <p:cNvPr id="70713" name="Line 57"/>
            <p:cNvSpPr>
              <a:spLocks noChangeShapeType="1"/>
            </p:cNvSpPr>
            <p:nvPr/>
          </p:nvSpPr>
          <p:spPr bwMode="auto">
            <a:xfrm>
              <a:off x="1477" y="2332"/>
              <a:ext cx="1" cy="27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70714" name="Rectangle 58"/>
            <p:cNvSpPr>
              <a:spLocks/>
            </p:cNvSpPr>
            <p:nvPr/>
          </p:nvSpPr>
          <p:spPr bwMode="auto">
            <a:xfrm>
              <a:off x="304" y="3533"/>
              <a:ext cx="686" cy="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a:latin typeface="Helvetica" charset="0"/>
                  <a:ea typeface="ＭＳ Ｐゴシック" charset="0"/>
                  <a:cs typeface="Helvetica" charset="0"/>
                  <a:sym typeface="Helvetica" charset="0"/>
                </a:rPr>
                <a:t>Checksum</a:t>
              </a:r>
            </a:p>
          </p:txBody>
        </p:sp>
        <p:sp>
          <p:nvSpPr>
            <p:cNvPr id="70715" name="Line 59"/>
            <p:cNvSpPr>
              <a:spLocks noChangeShapeType="1"/>
            </p:cNvSpPr>
            <p:nvPr/>
          </p:nvSpPr>
          <p:spPr bwMode="auto">
            <a:xfrm>
              <a:off x="1479" y="3456"/>
              <a:ext cx="2" cy="27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70716" name="Rectangle 60"/>
            <p:cNvSpPr>
              <a:spLocks/>
            </p:cNvSpPr>
            <p:nvPr/>
          </p:nvSpPr>
          <p:spPr bwMode="auto">
            <a:xfrm>
              <a:off x="1746" y="3514"/>
              <a:ext cx="919" cy="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a:latin typeface="Helvetica" charset="0"/>
                  <a:ea typeface="ＭＳ Ｐゴシック" charset="0"/>
                  <a:cs typeface="Helvetica" charset="0"/>
                  <a:sym typeface="Helvetica" charset="0"/>
                </a:rPr>
                <a:t>Urgent pointer</a:t>
              </a:r>
            </a:p>
          </p:txBody>
        </p:sp>
        <p:sp>
          <p:nvSpPr>
            <p:cNvPr id="70717" name="Rectangle 61"/>
            <p:cNvSpPr>
              <a:spLocks/>
            </p:cNvSpPr>
            <p:nvPr/>
          </p:nvSpPr>
          <p:spPr bwMode="auto">
            <a:xfrm>
              <a:off x="39" y="3230"/>
              <a:ext cx="1408" cy="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a:latin typeface="Helvetica" charset="0"/>
                  <a:ea typeface="ＭＳ Ｐゴシック" charset="0"/>
                  <a:cs typeface="Helvetica" charset="0"/>
                  <a:sym typeface="Helvetica" charset="0"/>
                </a:rPr>
                <a:t>THL  Reserved  Flags</a:t>
              </a:r>
            </a:p>
          </p:txBody>
        </p:sp>
        <p:sp>
          <p:nvSpPr>
            <p:cNvPr id="70718" name="Line 62"/>
            <p:cNvSpPr>
              <a:spLocks noChangeShapeType="1"/>
            </p:cNvSpPr>
            <p:nvPr/>
          </p:nvSpPr>
          <p:spPr bwMode="auto">
            <a:xfrm>
              <a:off x="1479" y="3187"/>
              <a:ext cx="2" cy="27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70719" name="Line 63"/>
            <p:cNvSpPr>
              <a:spLocks noChangeShapeType="1"/>
            </p:cNvSpPr>
            <p:nvPr/>
          </p:nvSpPr>
          <p:spPr bwMode="auto">
            <a:xfrm>
              <a:off x="328" y="3174"/>
              <a:ext cx="2" cy="27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70720" name="Line 64"/>
            <p:cNvSpPr>
              <a:spLocks noChangeShapeType="1"/>
            </p:cNvSpPr>
            <p:nvPr/>
          </p:nvSpPr>
          <p:spPr bwMode="auto">
            <a:xfrm>
              <a:off x="1062" y="3177"/>
              <a:ext cx="1" cy="27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70721" name="Rectangle 65"/>
            <p:cNvSpPr>
              <a:spLocks/>
            </p:cNvSpPr>
            <p:nvPr/>
          </p:nvSpPr>
          <p:spPr bwMode="auto">
            <a:xfrm>
              <a:off x="688" y="2946"/>
              <a:ext cx="1637" cy="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a:latin typeface="Helvetica" charset="0"/>
                  <a:ea typeface="ＭＳ Ｐゴシック" charset="0"/>
                  <a:cs typeface="Helvetica" charset="0"/>
                  <a:sym typeface="Helvetica" charset="0"/>
                </a:rPr>
                <a:t>Acknowledgment number</a:t>
              </a:r>
            </a:p>
          </p:txBody>
        </p:sp>
        <p:sp>
          <p:nvSpPr>
            <p:cNvPr id="70722" name="Rectangle 66"/>
            <p:cNvSpPr>
              <a:spLocks/>
            </p:cNvSpPr>
            <p:nvPr/>
          </p:nvSpPr>
          <p:spPr bwMode="auto">
            <a:xfrm>
              <a:off x="688" y="2662"/>
              <a:ext cx="1185" cy="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a:latin typeface="Helvetica" charset="0"/>
                  <a:ea typeface="ＭＳ Ｐゴシック" charset="0"/>
                  <a:cs typeface="Helvetica" charset="0"/>
                  <a:sym typeface="Helvetica" charset="0"/>
                </a:rPr>
                <a:t>Sequence number</a:t>
              </a:r>
            </a:p>
          </p:txBody>
        </p:sp>
        <p:sp>
          <p:nvSpPr>
            <p:cNvPr id="70723" name="Rectangle 67"/>
            <p:cNvSpPr>
              <a:spLocks/>
            </p:cNvSpPr>
            <p:nvPr/>
          </p:nvSpPr>
          <p:spPr bwMode="auto">
            <a:xfrm>
              <a:off x="1746" y="3240"/>
              <a:ext cx="517" cy="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266">
                  <a:latin typeface="Helvetica" charset="0"/>
                  <a:ea typeface="ＭＳ Ｐゴシック" charset="0"/>
                  <a:cs typeface="Helvetica" charset="0"/>
                  <a:sym typeface="Helvetica" charset="0"/>
                </a:rPr>
                <a:t>Window</a:t>
              </a:r>
            </a:p>
          </p:txBody>
        </p:sp>
        <p:sp>
          <p:nvSpPr>
            <p:cNvPr id="70724" name="Line 68"/>
            <p:cNvSpPr>
              <a:spLocks noChangeShapeType="1"/>
            </p:cNvSpPr>
            <p:nvPr/>
          </p:nvSpPr>
          <p:spPr bwMode="auto">
            <a:xfrm>
              <a:off x="11" y="3733"/>
              <a:ext cx="1" cy="404"/>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70725" name="Line 69"/>
            <p:cNvSpPr>
              <a:spLocks noChangeShapeType="1"/>
            </p:cNvSpPr>
            <p:nvPr/>
          </p:nvSpPr>
          <p:spPr bwMode="auto">
            <a:xfrm>
              <a:off x="2884" y="3742"/>
              <a:ext cx="1" cy="404"/>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70726" name="Rectangle 70"/>
            <p:cNvSpPr>
              <a:spLocks/>
            </p:cNvSpPr>
            <p:nvPr/>
          </p:nvSpPr>
          <p:spPr bwMode="auto">
            <a:xfrm>
              <a:off x="1048" y="3906"/>
              <a:ext cx="48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109">
                  <a:solidFill>
                    <a:srgbClr val="FF0000"/>
                  </a:solidFill>
                  <a:latin typeface="Helvetica" charset="0"/>
                  <a:ea typeface="ＭＳ Ｐゴシック" charset="0"/>
                  <a:cs typeface="Helvetica" charset="0"/>
                  <a:sym typeface="Helvetica" charset="0"/>
                </a:rPr>
                <a:t>TCP</a:t>
              </a:r>
            </a:p>
          </p:txBody>
        </p:sp>
      </p:grpSp>
      <p:grpSp>
        <p:nvGrpSpPr>
          <p:cNvPr id="70727" name="Group 71"/>
          <p:cNvGrpSpPr>
            <a:grpSpLocks/>
          </p:cNvGrpSpPr>
          <p:nvPr/>
        </p:nvGrpSpPr>
        <p:grpSpPr bwMode="auto">
          <a:xfrm>
            <a:off x="1689202" y="2604121"/>
            <a:ext cx="2361900" cy="834902"/>
            <a:chOff x="3" y="0"/>
            <a:chExt cx="2115" cy="747"/>
          </a:xfrm>
        </p:grpSpPr>
        <p:sp>
          <p:nvSpPr>
            <p:cNvPr id="70728" name="Line 72"/>
            <p:cNvSpPr>
              <a:spLocks noChangeShapeType="1"/>
            </p:cNvSpPr>
            <p:nvPr/>
          </p:nvSpPr>
          <p:spPr bwMode="auto">
            <a:xfrm flipH="1">
              <a:off x="344" y="0"/>
              <a:ext cx="1774" cy="48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70729" name="Rectangle 73"/>
            <p:cNvSpPr>
              <a:spLocks/>
            </p:cNvSpPr>
            <p:nvPr/>
          </p:nvSpPr>
          <p:spPr bwMode="auto">
            <a:xfrm>
              <a:off x="3" y="547"/>
              <a:ext cx="802" cy="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1687">
                  <a:solidFill>
                    <a:srgbClr val="0000FF"/>
                  </a:solidFill>
                  <a:latin typeface="Helvetica" charset="0"/>
                  <a:ea typeface="ＭＳ Ｐゴシック" charset="0"/>
                  <a:cs typeface="Helvetica" charset="0"/>
                  <a:sym typeface="Helvetica" charset="0"/>
                </a:rPr>
                <a:t>UDP (17)</a:t>
              </a:r>
            </a:p>
          </p:txBody>
        </p:sp>
      </p:grpSp>
      <p:grpSp>
        <p:nvGrpSpPr>
          <p:cNvPr id="70730" name="Group 74"/>
          <p:cNvGrpSpPr>
            <a:grpSpLocks/>
          </p:cNvGrpSpPr>
          <p:nvPr/>
        </p:nvGrpSpPr>
        <p:grpSpPr bwMode="auto">
          <a:xfrm>
            <a:off x="8613057" y="2076153"/>
            <a:ext cx="1857375" cy="852785"/>
            <a:chOff x="0" y="0"/>
            <a:chExt cx="1664" cy="763"/>
          </a:xfrm>
        </p:grpSpPr>
        <p:sp>
          <p:nvSpPr>
            <p:cNvPr id="70731" name="Rectangle 75"/>
            <p:cNvSpPr>
              <a:spLocks/>
            </p:cNvSpPr>
            <p:nvPr/>
          </p:nvSpPr>
          <p:spPr bwMode="auto">
            <a:xfrm>
              <a:off x="1168" y="475"/>
              <a:ext cx="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pPr>
              <a:r>
                <a:rPr lang="en-US" sz="2109">
                  <a:solidFill>
                    <a:srgbClr val="FF0000"/>
                  </a:solidFill>
                  <a:latin typeface="Helvetica" charset="0"/>
                  <a:ea typeface="ＭＳ Ｐゴシック" charset="0"/>
                  <a:cs typeface="Helvetica" charset="0"/>
                  <a:sym typeface="Helvetica" charset="0"/>
                </a:rPr>
                <a:t>TCP (6)</a:t>
              </a:r>
            </a:p>
          </p:txBody>
        </p:sp>
        <p:sp>
          <p:nvSpPr>
            <p:cNvPr id="70732" name="Line 76"/>
            <p:cNvSpPr>
              <a:spLocks noChangeShapeType="1"/>
            </p:cNvSpPr>
            <p:nvPr/>
          </p:nvSpPr>
          <p:spPr bwMode="auto">
            <a:xfrm>
              <a:off x="0" y="0"/>
              <a:ext cx="1088" cy="55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grpSp>
      <p:sp>
        <p:nvSpPr>
          <p:cNvPr id="3" name="TextBox 2">
            <a:extLst>
              <a:ext uri="{FF2B5EF4-FFF2-40B4-BE49-F238E27FC236}">
                <a16:creationId xmlns:a16="http://schemas.microsoft.com/office/drawing/2014/main" id="{27BF3C1C-800A-1BFB-DF12-96060C03D838}"/>
              </a:ext>
            </a:extLst>
          </p:cNvPr>
          <p:cNvSpPr txBox="1"/>
          <p:nvPr/>
        </p:nvSpPr>
        <p:spPr>
          <a:xfrm>
            <a:off x="2081768" y="6406338"/>
            <a:ext cx="9435180" cy="369332"/>
          </a:xfrm>
          <a:prstGeom prst="rect">
            <a:avLst/>
          </a:prstGeom>
          <a:noFill/>
        </p:spPr>
        <p:txBody>
          <a:bodyPr wrap="square">
            <a:spAutoFit/>
          </a:bodyPr>
          <a:lstStyle/>
          <a:p>
            <a:r>
              <a:rPr lang="en-BE"/>
              <a:t>https://www.iana.org/assignments/protocol-numbers/protocol-numbers.xhtml</a:t>
            </a:r>
          </a:p>
        </p:txBody>
      </p:sp>
    </p:spTree>
    <p:extLst>
      <p:ext uri="{BB962C8B-B14F-4D97-AF65-F5344CB8AC3E}">
        <p14:creationId xmlns:p14="http://schemas.microsoft.com/office/powerpoint/2010/main" val="35942345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07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068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07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06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8" grpId="0" animBg="1"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3" name="Rectangle 1"/>
          <p:cNvSpPr>
            <a:spLocks noGrp="1" noChangeArrowheads="1"/>
          </p:cNvSpPr>
          <p:nvPr>
            <p:ph type="title"/>
          </p:nvPr>
        </p:nvSpPr>
        <p:spPr>
          <a:ln/>
        </p:spPr>
        <p:txBody>
          <a:bodyPr/>
          <a:lstStyle/>
          <a:p>
            <a:r>
              <a:rPr lang="en-US"/>
              <a:t>Packet forwarding</a:t>
            </a:r>
          </a:p>
        </p:txBody>
      </p:sp>
      <p:sp>
        <p:nvSpPr>
          <p:cNvPr id="33794" name="Rectangle 2"/>
          <p:cNvSpPr>
            <a:spLocks noGrp="1" noChangeArrowheads="1"/>
          </p:cNvSpPr>
          <p:nvPr>
            <p:ph type="body" idx="1"/>
          </p:nvPr>
        </p:nvSpPr>
        <p:spPr>
          <a:xfrm>
            <a:off x="2703749" y="6858000"/>
            <a:ext cx="7358063" cy="1085254"/>
          </a:xfrm>
          <a:ln/>
        </p:spPr>
        <p:txBody>
          <a:bodyPr>
            <a:normAutofit fontScale="25000" lnSpcReduction="20000"/>
          </a:bodyPr>
          <a:lstStyle/>
          <a:p>
            <a:pPr marL="625056"/>
            <a:r>
              <a:rPr lang="en-US"/>
              <a:t>IPv6 uses </a:t>
            </a:r>
            <a:r>
              <a:rPr lang="en-US" b="1"/>
              <a:t>longest match</a:t>
            </a:r>
          </a:p>
          <a:p>
            <a:pPr marL="625056"/>
            <a:r>
              <a:rPr lang="en-US"/>
              <a:t>Example</a:t>
            </a:r>
            <a:br>
              <a:rPr lang="en-US"/>
            </a:br>
            <a:br>
              <a:rPr lang="en-US"/>
            </a:br>
            <a:br>
              <a:rPr lang="en-US"/>
            </a:br>
            <a:br>
              <a:rPr lang="en-US"/>
            </a:br>
            <a:br>
              <a:rPr lang="en-US"/>
            </a:br>
            <a:br>
              <a:rPr lang="en-US"/>
            </a:br>
            <a:r>
              <a:rPr lang="en-US"/>
              <a:t>Packets to </a:t>
            </a:r>
            <a:r>
              <a:rPr lang="en-US">
                <a:solidFill>
                  <a:srgbClr val="FF0000"/>
                </a:solidFill>
              </a:rPr>
              <a:t>2001:6a8:3080::1234</a:t>
            </a:r>
            <a:r>
              <a:rPr lang="en-US"/>
              <a:t>, </a:t>
            </a:r>
            <a:r>
              <a:rPr lang="en-US">
                <a:solidFill>
                  <a:srgbClr val="3366FF"/>
                </a:solidFill>
              </a:rPr>
              <a:t>2001:2788:123a::1:1e</a:t>
            </a:r>
            <a:r>
              <a:rPr lang="en-US"/>
              <a:t>, 2001:6a8:3880:40::2</a:t>
            </a:r>
            <a:br>
              <a:rPr lang="en-US"/>
            </a:br>
            <a:br>
              <a:rPr lang="en-US"/>
            </a:br>
            <a:br>
              <a:rPr lang="en-US"/>
            </a:br>
            <a:br>
              <a:rPr lang="en-US"/>
            </a:br>
            <a:br>
              <a:rPr lang="en-US"/>
            </a:br>
            <a:br>
              <a:rPr lang="en-US"/>
            </a:br>
            <a:br>
              <a:rPr lang="en-US"/>
            </a:br>
            <a:br>
              <a:rPr lang="en-US"/>
            </a:br>
            <a:br>
              <a:rPr lang="en-US"/>
            </a:br>
            <a:br>
              <a:rPr lang="en-US"/>
            </a:br>
            <a:br>
              <a:rPr lang="en-US"/>
            </a:br>
            <a:br>
              <a:rPr lang="en-US"/>
            </a:br>
            <a:br>
              <a:rPr lang="en-US"/>
            </a:br>
            <a:br>
              <a:rPr lang="en-US"/>
            </a:br>
            <a:endParaRPr lang="en-US"/>
          </a:p>
          <a:p>
            <a:pPr marL="625056"/>
            <a:endParaRPr lang="en-US"/>
          </a:p>
        </p:txBody>
      </p:sp>
      <p:sp>
        <p:nvSpPr>
          <p:cNvPr id="33795" name="Rectangle 3"/>
          <p:cNvSpPr>
            <a:spLocks/>
          </p:cNvSpPr>
          <p:nvPr/>
        </p:nvSpPr>
        <p:spPr bwMode="auto">
          <a:xfrm>
            <a:off x="2355490" y="2636912"/>
            <a:ext cx="8054578" cy="18841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r>
              <a:rPr lang="en-US" sz="1687">
                <a:solidFill>
                  <a:srgbClr val="262626"/>
                </a:solidFill>
                <a:latin typeface="Courier" charset="0"/>
                <a:ea typeface="ＭＳ Ｐゴシック" charset="0"/>
                <a:cs typeface="Courier" charset="0"/>
                <a:sym typeface="Courier" charset="0"/>
              </a:rPr>
              <a:t>Destination                          Gateway</a:t>
            </a:r>
          </a:p>
          <a:p>
            <a:pPr algn="l"/>
            <a:r>
              <a:rPr lang="en-US" sz="1687">
                <a:solidFill>
                  <a:srgbClr val="262626"/>
                </a:solidFill>
                <a:latin typeface="Courier" charset="0"/>
                <a:ea typeface="ＭＳ Ｐゴシック" charset="0"/>
                <a:cs typeface="Courier" charset="0"/>
                <a:sym typeface="Courier" charset="0"/>
              </a:rPr>
              <a:t>::/0                                 fe80::</a:t>
            </a:r>
            <a:r>
              <a:rPr lang="en-US" sz="1687" err="1">
                <a:solidFill>
                  <a:srgbClr val="262626"/>
                </a:solidFill>
                <a:latin typeface="Courier" charset="0"/>
                <a:ea typeface="ＭＳ Ｐゴシック" charset="0"/>
                <a:cs typeface="Courier" charset="0"/>
                <a:sym typeface="Courier" charset="0"/>
              </a:rPr>
              <a:t>dead:beef</a:t>
            </a:r>
            <a:endParaRPr lang="en-US" sz="1687">
              <a:solidFill>
                <a:srgbClr val="262626"/>
              </a:solidFill>
              <a:latin typeface="Courier" charset="0"/>
              <a:ea typeface="ＭＳ Ｐゴシック" charset="0"/>
              <a:cs typeface="Courier" charset="0"/>
              <a:sym typeface="Courier" charset="0"/>
            </a:endParaRPr>
          </a:p>
          <a:p>
            <a:pPr algn="l"/>
            <a:r>
              <a:rPr lang="en-US" sz="1687">
                <a:solidFill>
                  <a:srgbClr val="262626"/>
                </a:solidFill>
                <a:latin typeface="Courier" charset="0"/>
                <a:ea typeface="ＭＳ Ｐゴシック" charset="0"/>
                <a:cs typeface="Courier" charset="0"/>
                <a:sym typeface="Courier" charset="0"/>
              </a:rPr>
              <a:t>::1                                  ::1</a:t>
            </a:r>
          </a:p>
          <a:p>
            <a:pPr algn="l"/>
            <a:r>
              <a:rPr lang="en-US" sz="1687">
                <a:solidFill>
                  <a:srgbClr val="262626"/>
                </a:solidFill>
                <a:latin typeface="Courier" charset="0"/>
                <a:ea typeface="ＭＳ Ｐゴシック" charset="0"/>
                <a:cs typeface="Courier" charset="0"/>
                <a:sym typeface="Courier" charset="0"/>
              </a:rPr>
              <a:t>2a02:2788:2c4:16f::/64               eth0</a:t>
            </a:r>
          </a:p>
          <a:p>
            <a:pPr algn="l"/>
            <a:r>
              <a:rPr lang="en-US" sz="1687">
                <a:solidFill>
                  <a:srgbClr val="262626"/>
                </a:solidFill>
                <a:latin typeface="Courier" charset="0"/>
                <a:ea typeface="ＭＳ Ｐゴシック" charset="0"/>
                <a:cs typeface="Courier" charset="0"/>
                <a:sym typeface="Courier" charset="0"/>
              </a:rPr>
              <a:t>2001:6a8:3080::/48                   fe80::</a:t>
            </a:r>
            <a:r>
              <a:rPr lang="en-US" sz="1687" err="1">
                <a:solidFill>
                  <a:srgbClr val="262626"/>
                </a:solidFill>
                <a:latin typeface="Courier" charset="0"/>
                <a:ea typeface="ＭＳ Ｐゴシック" charset="0"/>
                <a:cs typeface="Courier" charset="0"/>
                <a:sym typeface="Courier" charset="0"/>
              </a:rPr>
              <a:t>bad:cafe</a:t>
            </a:r>
            <a:endParaRPr lang="en-US" sz="1687">
              <a:solidFill>
                <a:srgbClr val="262626"/>
              </a:solidFill>
              <a:latin typeface="Courier" charset="0"/>
              <a:ea typeface="ＭＳ Ｐゴシック" charset="0"/>
              <a:cs typeface="Courier" charset="0"/>
              <a:sym typeface="Courier" charset="0"/>
            </a:endParaRPr>
          </a:p>
          <a:p>
            <a:pPr algn="l"/>
            <a:r>
              <a:rPr lang="en-US" sz="1687">
                <a:solidFill>
                  <a:srgbClr val="262626"/>
                </a:solidFill>
                <a:latin typeface="Courier" charset="0"/>
                <a:ea typeface="ＭＳ Ｐゴシック" charset="0"/>
                <a:cs typeface="Courier" charset="0"/>
                <a:sym typeface="Courier" charset="0"/>
              </a:rPr>
              <a:t>2001:6a8:2d80::/48                   fe80::</a:t>
            </a:r>
            <a:r>
              <a:rPr lang="en-US" sz="1687" err="1">
                <a:solidFill>
                  <a:srgbClr val="262626"/>
                </a:solidFill>
                <a:latin typeface="Courier" charset="0"/>
                <a:ea typeface="ＭＳ Ｐゴシック" charset="0"/>
                <a:cs typeface="Courier" charset="0"/>
                <a:sym typeface="Courier" charset="0"/>
              </a:rPr>
              <a:t>bad:bad</a:t>
            </a:r>
            <a:endParaRPr lang="en-US" sz="1687">
              <a:solidFill>
                <a:srgbClr val="262626"/>
              </a:solidFill>
              <a:latin typeface="Courier" charset="0"/>
              <a:ea typeface="ＭＳ Ｐゴシック" charset="0"/>
              <a:cs typeface="Courier" charset="0"/>
              <a:sym typeface="Courier" charset="0"/>
            </a:endParaRPr>
          </a:p>
          <a:p>
            <a:pPr algn="l"/>
            <a:r>
              <a:rPr lang="en-US" sz="1687">
                <a:solidFill>
                  <a:srgbClr val="262626"/>
                </a:solidFill>
                <a:latin typeface="Courier" charset="0"/>
                <a:ea typeface="ＭＳ Ｐゴシック" charset="0"/>
                <a:cs typeface="Courier" charset="0"/>
                <a:sym typeface="Courier" charset="0"/>
              </a:rPr>
              <a:t>2001:6a8::/32                        fe80::</a:t>
            </a:r>
            <a:r>
              <a:rPr lang="en-US" sz="1687" err="1">
                <a:solidFill>
                  <a:srgbClr val="262626"/>
                </a:solidFill>
                <a:latin typeface="Courier" charset="0"/>
                <a:ea typeface="ＭＳ Ｐゴシック" charset="0"/>
                <a:cs typeface="Courier" charset="0"/>
                <a:sym typeface="Courier" charset="0"/>
              </a:rPr>
              <a:t>aaaa:bbbb</a:t>
            </a:r>
            <a:endParaRPr lang="en-US" sz="1687">
              <a:solidFill>
                <a:srgbClr val="262626"/>
              </a:solidFill>
              <a:latin typeface="Courier" charset="0"/>
              <a:ea typeface="ＭＳ Ｐゴシック" charset="0"/>
              <a:cs typeface="Courier" charset="0"/>
              <a:sym typeface="Courier" charset="0"/>
            </a:endParaRPr>
          </a:p>
        </p:txBody>
      </p:sp>
      <p:pic>
        <p:nvPicPr>
          <p:cNvPr id="5" name="Picture 2">
            <a:extLst>
              <a:ext uri="{FF2B5EF4-FFF2-40B4-BE49-F238E27FC236}">
                <a16:creationId xmlns:a16="http://schemas.microsoft.com/office/drawing/2014/main" id="{EEB47FFE-9946-564D-A24D-2E93668260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001917">
            <a:off x="1641193" y="5196980"/>
            <a:ext cx="1007552" cy="538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23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ln/>
        </p:spPr>
        <p:txBody>
          <a:bodyPr/>
          <a:lstStyle/>
          <a:p>
            <a:r>
              <a:rPr lang="en-US"/>
              <a:t>Example</a:t>
            </a:r>
          </a:p>
        </p:txBody>
      </p:sp>
      <p:sp>
        <p:nvSpPr>
          <p:cNvPr id="34818" name="Rectangle 2"/>
          <p:cNvSpPr>
            <a:spLocks/>
          </p:cNvSpPr>
          <p:nvPr/>
        </p:nvSpPr>
        <p:spPr bwMode="auto">
          <a:xfrm>
            <a:off x="1522885" y="4277321"/>
            <a:ext cx="3865439" cy="192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410766" bIns="0" anchor="ctr"/>
          <a:lstStyle/>
          <a:p>
            <a:r>
              <a:rPr lang="en-US" sz="1547" b="1" u="sng">
                <a:latin typeface="Helvetica" charset="0"/>
                <a:ea typeface="ＭＳ Ｐゴシック" charset="0"/>
                <a:cs typeface="Helvetica" charset="0"/>
                <a:sym typeface="Helvetica" charset="0"/>
              </a:rPr>
              <a:t>A</a:t>
            </a:r>
            <a:r>
              <a:rPr lang="ja-JP" altLang="en-US" sz="1547" b="1" u="sng">
                <a:latin typeface="Arial"/>
                <a:ea typeface="ＭＳ Ｐゴシック" charset="0"/>
                <a:cs typeface="Helvetica" charset="0"/>
                <a:sym typeface="Helvetica" charset="0"/>
              </a:rPr>
              <a:t>’</a:t>
            </a:r>
            <a:r>
              <a:rPr lang="en-US" sz="1547" b="1" u="sng">
                <a:latin typeface="Helvetica" charset="0"/>
                <a:ea typeface="ＭＳ Ｐゴシック" charset="0"/>
                <a:cs typeface="Helvetica" charset="0"/>
                <a:sym typeface="Helvetica" charset="0"/>
              </a:rPr>
              <a:t>s routing table</a:t>
            </a:r>
            <a:endParaRPr lang="en-US" sz="1547" b="1">
              <a:latin typeface="Helvetica" charset="0"/>
              <a:ea typeface="ＭＳ Ｐゴシック" charset="0"/>
              <a:cs typeface="Helvetica" charset="0"/>
              <a:sym typeface="Helvetica" charset="0"/>
            </a:endParaRPr>
          </a:p>
          <a:p>
            <a:r>
              <a:rPr lang="en-US" sz="1547" u="sng">
                <a:latin typeface="Helvetica" charset="0"/>
                <a:ea typeface="ＭＳ Ｐゴシック" charset="0"/>
                <a:cs typeface="Helvetica" charset="0"/>
                <a:sym typeface="Helvetica" charset="0"/>
              </a:rPr>
              <a:t>destination     interface/NH</a:t>
            </a:r>
            <a:endParaRPr lang="en-US" sz="1547">
              <a:latin typeface="Helvetica" charset="0"/>
              <a:ea typeface="ＭＳ Ｐゴシック" charset="0"/>
              <a:cs typeface="Helvetica" charset="0"/>
              <a:sym typeface="Helvetica" charset="0"/>
            </a:endParaRPr>
          </a:p>
          <a:p>
            <a:pPr algn="l"/>
            <a:r>
              <a:rPr lang="en-US" sz="1547">
                <a:latin typeface="Helvetica" charset="0"/>
                <a:ea typeface="ＭＳ Ｐゴシック" charset="0"/>
                <a:cs typeface="Helvetica" charset="0"/>
                <a:sym typeface="Helvetica" charset="0"/>
              </a:rPr>
              <a:t>  ::/0                       2001:db8:7::B</a:t>
            </a:r>
          </a:p>
          <a:p>
            <a:pPr algn="l"/>
            <a:r>
              <a:rPr lang="en-US" sz="1547">
                <a:latin typeface="Helvetica" charset="0"/>
                <a:ea typeface="ＭＳ Ｐゴシック" charset="0"/>
                <a:cs typeface="Helvetica" charset="0"/>
                <a:sym typeface="Helvetica" charset="0"/>
              </a:rPr>
              <a:t>  2001:db8:7/48     2001:db8:4::C</a:t>
            </a:r>
          </a:p>
          <a:p>
            <a:pPr algn="l"/>
            <a:r>
              <a:rPr lang="en-US" sz="1547">
                <a:latin typeface="Helvetica" charset="0"/>
                <a:ea typeface="ＭＳ Ｐゴシック" charset="0"/>
                <a:cs typeface="Helvetica" charset="0"/>
                <a:sym typeface="Helvetica" charset="0"/>
              </a:rPr>
              <a:t>  2001:db8:1/48     West</a:t>
            </a:r>
          </a:p>
          <a:p>
            <a:pPr algn="l"/>
            <a:r>
              <a:rPr lang="en-US" sz="1547">
                <a:latin typeface="Helvetica" charset="0"/>
                <a:ea typeface="ＭＳ Ｐゴシック" charset="0"/>
                <a:cs typeface="Helvetica" charset="0"/>
                <a:sym typeface="Helvetica" charset="0"/>
              </a:rPr>
              <a:t>  2001:db8:4/48     East</a:t>
            </a:r>
          </a:p>
          <a:p>
            <a:pPr algn="l"/>
            <a:r>
              <a:rPr lang="en-US" sz="1547">
                <a:latin typeface="Helvetica" charset="0"/>
                <a:ea typeface="ＭＳ Ｐゴシック" charset="0"/>
                <a:cs typeface="Helvetica" charset="0"/>
                <a:sym typeface="Helvetica" charset="0"/>
              </a:rPr>
              <a:t>  2001:db8:7/48     North</a:t>
            </a:r>
          </a:p>
          <a:p>
            <a:endParaRPr lang="en-US" sz="2180">
              <a:latin typeface="Helvetica" charset="0"/>
              <a:ea typeface="ＭＳ Ｐゴシック" charset="0"/>
              <a:cs typeface="Helvetica" charset="0"/>
              <a:sym typeface="Helvetica" charset="0"/>
            </a:endParaRPr>
          </a:p>
        </p:txBody>
      </p:sp>
      <p:sp>
        <p:nvSpPr>
          <p:cNvPr id="34819" name="Rectangle 3"/>
          <p:cNvSpPr>
            <a:spLocks/>
          </p:cNvSpPr>
          <p:nvPr/>
        </p:nvSpPr>
        <p:spPr bwMode="auto">
          <a:xfrm>
            <a:off x="7319368" y="1196579"/>
            <a:ext cx="3339703" cy="1696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547" b="1" u="sng">
                <a:latin typeface="Helvetica" charset="0"/>
                <a:ea typeface="ＭＳ Ｐゴシック" charset="0"/>
                <a:cs typeface="Helvetica" charset="0"/>
                <a:sym typeface="Helvetica" charset="0"/>
              </a:rPr>
              <a:t>B</a:t>
            </a:r>
            <a:r>
              <a:rPr lang="ja-JP" altLang="en-US" sz="1547" b="1" u="sng">
                <a:latin typeface="Arial"/>
                <a:ea typeface="ＭＳ Ｐゴシック" charset="0"/>
                <a:cs typeface="Helvetica" charset="0"/>
                <a:sym typeface="Helvetica" charset="0"/>
              </a:rPr>
              <a:t>’</a:t>
            </a:r>
            <a:r>
              <a:rPr lang="en-US" sz="1547" b="1" u="sng">
                <a:latin typeface="Helvetica" charset="0"/>
                <a:ea typeface="ＭＳ Ｐゴシック" charset="0"/>
                <a:cs typeface="Helvetica" charset="0"/>
                <a:sym typeface="Helvetica" charset="0"/>
              </a:rPr>
              <a:t>s routing table</a:t>
            </a:r>
          </a:p>
          <a:p>
            <a:pPr algn="l"/>
            <a:r>
              <a:rPr lang="en-US" sz="1547" u="sng">
                <a:latin typeface="Helvetica" charset="0"/>
                <a:ea typeface="ＭＳ Ｐゴシック" charset="0"/>
                <a:cs typeface="Helvetica" charset="0"/>
                <a:sym typeface="Helvetica" charset="0"/>
              </a:rPr>
              <a:t>destination     interface/NH</a:t>
            </a:r>
          </a:p>
          <a:p>
            <a:pPr algn="l"/>
            <a:r>
              <a:rPr lang="en-US" sz="1547">
                <a:latin typeface="Helvetica" charset="0"/>
                <a:ea typeface="ＭＳ Ｐゴシック" charset="0"/>
                <a:cs typeface="Helvetica" charset="0"/>
                <a:sym typeface="Helvetica" charset="0"/>
              </a:rPr>
              <a:t>::/0                       2001:db8:5::C   2001:db8:2/47     2001:db8:6::E   2001:db8:5/48     South   2001:db8:6/48     East   </a:t>
            </a:r>
          </a:p>
          <a:p>
            <a:pPr algn="l"/>
            <a:r>
              <a:rPr lang="en-US" sz="1547">
                <a:latin typeface="Helvetica" charset="0"/>
                <a:ea typeface="ＭＳ Ｐゴシック" charset="0"/>
                <a:cs typeface="Helvetica" charset="0"/>
                <a:sym typeface="Helvetica" charset="0"/>
              </a:rPr>
              <a:t>2001:db8:7/48     West</a:t>
            </a:r>
          </a:p>
        </p:txBody>
      </p:sp>
      <p:sp>
        <p:nvSpPr>
          <p:cNvPr id="34820" name="Rectangle 4"/>
          <p:cNvSpPr>
            <a:spLocks/>
          </p:cNvSpPr>
          <p:nvPr/>
        </p:nvSpPr>
        <p:spPr bwMode="auto">
          <a:xfrm>
            <a:off x="4663902" y="4319182"/>
            <a:ext cx="3710476" cy="2264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square" lIns="0" tIns="0" rIns="0" bIns="0" anchor="ctr">
            <a:spAutoFit/>
          </a:bodyPr>
          <a:lstStyle/>
          <a:p>
            <a:r>
              <a:rPr lang="en-US" sz="1547" b="1" u="sng">
                <a:latin typeface="Helvetica" charset="0"/>
                <a:ea typeface="ＭＳ Ｐゴシック" charset="0"/>
                <a:cs typeface="Helvetica" charset="0"/>
                <a:sym typeface="Helvetica" charset="0"/>
              </a:rPr>
              <a:t>C</a:t>
            </a:r>
            <a:r>
              <a:rPr lang="ja-JP" altLang="en-US" sz="1547" b="1" u="sng">
                <a:latin typeface="Arial"/>
                <a:ea typeface="ＭＳ Ｐゴシック" charset="0"/>
                <a:cs typeface="Helvetica" charset="0"/>
                <a:sym typeface="Helvetica" charset="0"/>
              </a:rPr>
              <a:t>’</a:t>
            </a:r>
            <a:r>
              <a:rPr lang="en-US" sz="1547" b="1" u="sng">
                <a:latin typeface="Helvetica" charset="0"/>
                <a:ea typeface="ＭＳ Ｐゴシック" charset="0"/>
                <a:cs typeface="Helvetica" charset="0"/>
                <a:sym typeface="Helvetica" charset="0"/>
              </a:rPr>
              <a:t>s routing table</a:t>
            </a:r>
          </a:p>
          <a:p>
            <a:r>
              <a:rPr lang="en-US" sz="1547" u="sng">
                <a:latin typeface="Helvetica" charset="0"/>
                <a:ea typeface="ＭＳ Ｐゴシック" charset="0"/>
                <a:cs typeface="Helvetica" charset="0"/>
                <a:sym typeface="Helvetica" charset="0"/>
              </a:rPr>
              <a:t>destination     interface/NH</a:t>
            </a:r>
          </a:p>
          <a:p>
            <a:pPr algn="l"/>
            <a:r>
              <a:rPr lang="en-US" sz="1547">
                <a:latin typeface="Helvetica" charset="0"/>
                <a:ea typeface="ＭＳ Ｐゴシック" charset="0"/>
                <a:cs typeface="Helvetica" charset="0"/>
                <a:sym typeface="Helvetica" charset="0"/>
              </a:rPr>
              <a:t>2001:db8:1/48       2001:db8:5::B</a:t>
            </a:r>
          </a:p>
          <a:p>
            <a:pPr algn="l"/>
            <a:r>
              <a:rPr lang="en-US" sz="1547">
                <a:latin typeface="Helvetica" charset="0"/>
                <a:ea typeface="ＭＳ Ｐゴシック" charset="0"/>
                <a:cs typeface="Helvetica" charset="0"/>
                <a:sym typeface="Helvetica" charset="0"/>
              </a:rPr>
              <a:t> 2001:db8:2/47       2001:db8:3::E</a:t>
            </a:r>
          </a:p>
          <a:p>
            <a:pPr algn="l"/>
            <a:r>
              <a:rPr lang="en-US" sz="1547">
                <a:latin typeface="Helvetica" charset="0"/>
                <a:ea typeface="ＭＳ Ｐゴシック" charset="0"/>
                <a:cs typeface="Helvetica" charset="0"/>
                <a:sym typeface="Helvetica" charset="0"/>
              </a:rPr>
              <a:t> 2001:db8:2/48       2001:db8:5::B</a:t>
            </a:r>
          </a:p>
          <a:p>
            <a:pPr algn="l"/>
            <a:r>
              <a:rPr lang="en-US" sz="1547">
                <a:latin typeface="Helvetica" charset="0"/>
                <a:ea typeface="ＭＳ Ｐゴシック" charset="0"/>
                <a:cs typeface="Helvetica" charset="0"/>
                <a:sym typeface="Helvetica" charset="0"/>
              </a:rPr>
              <a:t> 2001:db8:3/48       East</a:t>
            </a:r>
          </a:p>
          <a:p>
            <a:pPr algn="l"/>
            <a:r>
              <a:rPr lang="en-US" sz="1547">
                <a:latin typeface="Helvetica" charset="0"/>
                <a:ea typeface="ＭＳ Ｐゴシック" charset="0"/>
                <a:cs typeface="Helvetica" charset="0"/>
                <a:sym typeface="Helvetica" charset="0"/>
              </a:rPr>
              <a:t> 2001:db8:4/48       West</a:t>
            </a:r>
          </a:p>
          <a:p>
            <a:pPr algn="l"/>
            <a:r>
              <a:rPr lang="en-US" sz="1547">
                <a:latin typeface="Helvetica" charset="0"/>
                <a:ea typeface="ＭＳ Ｐゴシック" charset="0"/>
                <a:cs typeface="Helvetica" charset="0"/>
                <a:sym typeface="Helvetica" charset="0"/>
              </a:rPr>
              <a:t> 2001:db8:5/48       North</a:t>
            </a:r>
          </a:p>
          <a:p>
            <a:pPr algn="l"/>
            <a:r>
              <a:rPr lang="en-US" sz="1547">
                <a:latin typeface="Helvetica" charset="0"/>
                <a:ea typeface="ＭＳ Ｐゴシック" charset="0"/>
                <a:cs typeface="Helvetica" charset="0"/>
                <a:sym typeface="Helvetica" charset="0"/>
              </a:rPr>
              <a:t> 2001:db8:6/47       2001:db8:5::B</a:t>
            </a:r>
          </a:p>
          <a:p>
            <a:pPr>
              <a:lnSpc>
                <a:spcPts val="703"/>
              </a:lnSpc>
            </a:pPr>
            <a:endParaRPr lang="en-US" sz="1547">
              <a:latin typeface="Helvetica" charset="0"/>
              <a:ea typeface="ＭＳ Ｐゴシック" charset="0"/>
              <a:cs typeface="Helvetica" charset="0"/>
              <a:sym typeface="Helvetica" charset="0"/>
            </a:endParaRPr>
          </a:p>
        </p:txBody>
      </p:sp>
      <p:sp>
        <p:nvSpPr>
          <p:cNvPr id="34821" name="Rectangle 5"/>
          <p:cNvSpPr>
            <a:spLocks/>
          </p:cNvSpPr>
          <p:nvPr/>
        </p:nvSpPr>
        <p:spPr bwMode="auto">
          <a:xfrm>
            <a:off x="7720087" y="4393407"/>
            <a:ext cx="3250406" cy="192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410766" bIns="0" anchor="ctr"/>
          <a:lstStyle/>
          <a:p>
            <a:r>
              <a:rPr lang="en-US" sz="1547" b="1" u="sng">
                <a:latin typeface="Helvetica" charset="0"/>
                <a:ea typeface="ＭＳ Ｐゴシック" charset="0"/>
                <a:cs typeface="Helvetica" charset="0"/>
                <a:sym typeface="Helvetica" charset="0"/>
              </a:rPr>
              <a:t>E</a:t>
            </a:r>
            <a:r>
              <a:rPr lang="ja-JP" altLang="en-US" sz="1547" b="1" u="sng">
                <a:latin typeface="Arial"/>
                <a:ea typeface="ＭＳ Ｐゴシック" charset="0"/>
                <a:cs typeface="Helvetica" charset="0"/>
                <a:sym typeface="Helvetica" charset="0"/>
              </a:rPr>
              <a:t>’</a:t>
            </a:r>
            <a:r>
              <a:rPr lang="en-US" sz="1547" b="1" u="sng">
                <a:latin typeface="Helvetica" charset="0"/>
                <a:ea typeface="ＭＳ Ｐゴシック" charset="0"/>
                <a:cs typeface="Helvetica" charset="0"/>
                <a:sym typeface="Helvetica" charset="0"/>
              </a:rPr>
              <a:t>s routing table</a:t>
            </a:r>
            <a:endParaRPr lang="en-US" sz="1547" b="1">
              <a:latin typeface="Helvetica" charset="0"/>
              <a:ea typeface="ＭＳ Ｐゴシック" charset="0"/>
              <a:cs typeface="Helvetica" charset="0"/>
              <a:sym typeface="Helvetica" charset="0"/>
            </a:endParaRPr>
          </a:p>
          <a:p>
            <a:r>
              <a:rPr lang="en-US" sz="1547" u="sng">
                <a:latin typeface="Helvetica" charset="0"/>
                <a:ea typeface="ＭＳ Ｐゴシック" charset="0"/>
                <a:cs typeface="Helvetica" charset="0"/>
                <a:sym typeface="Helvetica" charset="0"/>
              </a:rPr>
              <a:t>destination     interface/NH</a:t>
            </a:r>
            <a:endParaRPr lang="en-US" sz="1547">
              <a:latin typeface="Helvetica" charset="0"/>
              <a:ea typeface="ＭＳ Ｐゴシック" charset="0"/>
              <a:cs typeface="Helvetica" charset="0"/>
              <a:sym typeface="Helvetica" charset="0"/>
            </a:endParaRPr>
          </a:p>
          <a:p>
            <a:pPr algn="l"/>
            <a:r>
              <a:rPr lang="en-US" sz="1547">
                <a:latin typeface="Helvetica" charset="0"/>
                <a:ea typeface="ＭＳ Ｐゴシック" charset="0"/>
                <a:cs typeface="Helvetica" charset="0"/>
                <a:sym typeface="Helvetica" charset="0"/>
              </a:rPr>
              <a:t> ::/0                      2001:db8:6::B</a:t>
            </a:r>
          </a:p>
          <a:p>
            <a:pPr algn="l"/>
            <a:r>
              <a:rPr lang="en-US" sz="1547">
                <a:latin typeface="Helvetica" charset="0"/>
                <a:ea typeface="ＭＳ Ｐゴシック" charset="0"/>
                <a:cs typeface="Helvetica" charset="0"/>
                <a:sym typeface="Helvetica" charset="0"/>
              </a:rPr>
              <a:t> 2001:db8:2/48     East 2001:db8:3/48    West 2001:db8:6/48     North</a:t>
            </a:r>
          </a:p>
          <a:p>
            <a:endParaRPr lang="en-US" sz="2180">
              <a:latin typeface="Helvetica" charset="0"/>
              <a:ea typeface="ＭＳ Ｐゴシック" charset="0"/>
              <a:cs typeface="Helvetica" charset="0"/>
              <a:sym typeface="Helvetica" charset="0"/>
            </a:endParaRPr>
          </a:p>
        </p:txBody>
      </p:sp>
      <p:grpSp>
        <p:nvGrpSpPr>
          <p:cNvPr id="34822" name="Group 6"/>
          <p:cNvGrpSpPr>
            <a:grpSpLocks/>
          </p:cNvGrpSpPr>
          <p:nvPr/>
        </p:nvGrpSpPr>
        <p:grpSpPr bwMode="auto">
          <a:xfrm>
            <a:off x="3417095" y="3212455"/>
            <a:ext cx="759023" cy="526852"/>
            <a:chOff x="0" y="0"/>
            <a:chExt cx="680" cy="471"/>
          </a:xfrm>
        </p:grpSpPr>
        <p:sp>
          <p:nvSpPr>
            <p:cNvPr id="34823" name="AutoShape 7"/>
            <p:cNvSpPr>
              <a:spLocks/>
            </p:cNvSpPr>
            <p:nvPr/>
          </p:nvSpPr>
          <p:spPr bwMode="auto">
            <a:xfrm>
              <a:off x="0" y="162"/>
              <a:ext cx="459" cy="308"/>
            </a:xfrm>
            <a:prstGeom prst="roundRect">
              <a:avLst>
                <a:gd name="adj" fmla="val 324"/>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34824" name="Line 8"/>
            <p:cNvSpPr>
              <a:spLocks noChangeShapeType="1"/>
            </p:cNvSpPr>
            <p:nvPr/>
          </p:nvSpPr>
          <p:spPr bwMode="auto">
            <a:xfrm rot="10800000" flipH="1">
              <a:off x="0" y="2"/>
              <a:ext cx="216" cy="16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25" name="Line 9"/>
            <p:cNvSpPr>
              <a:spLocks noChangeShapeType="1"/>
            </p:cNvSpPr>
            <p:nvPr/>
          </p:nvSpPr>
          <p:spPr bwMode="auto">
            <a:xfrm rot="10800000" flipH="1">
              <a:off x="459" y="2"/>
              <a:ext cx="217" cy="16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26" name="Line 10"/>
            <p:cNvSpPr>
              <a:spLocks noChangeShapeType="1"/>
            </p:cNvSpPr>
            <p:nvPr/>
          </p:nvSpPr>
          <p:spPr bwMode="auto">
            <a:xfrm rot="10800000" flipH="1">
              <a:off x="459" y="305"/>
              <a:ext cx="217" cy="16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27" name="Line 11"/>
            <p:cNvSpPr>
              <a:spLocks noChangeShapeType="1"/>
            </p:cNvSpPr>
            <p:nvPr/>
          </p:nvSpPr>
          <p:spPr bwMode="auto">
            <a:xfrm>
              <a:off x="220" y="0"/>
              <a:ext cx="460"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28" name="Line 12"/>
            <p:cNvSpPr>
              <a:spLocks noChangeShapeType="1"/>
            </p:cNvSpPr>
            <p:nvPr/>
          </p:nvSpPr>
          <p:spPr bwMode="auto">
            <a:xfrm>
              <a:off x="678" y="0"/>
              <a:ext cx="1" cy="30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29" name="Rectangle 13"/>
            <p:cNvSpPr>
              <a:spLocks/>
            </p:cNvSpPr>
            <p:nvPr/>
          </p:nvSpPr>
          <p:spPr bwMode="auto">
            <a:xfrm>
              <a:off x="17" y="166"/>
              <a:ext cx="379" cy="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pPr>
              <a:r>
                <a:rPr lang="en-US" sz="1547">
                  <a:latin typeface="Helvetica" charset="0"/>
                  <a:ea typeface="ＭＳ Ｐゴシック" charset="0"/>
                  <a:cs typeface="Helvetica" charset="0"/>
                  <a:sym typeface="Helvetica" charset="0"/>
                </a:rPr>
                <a:t> </a:t>
              </a:r>
              <a:r>
                <a:rPr lang="en-US" sz="1547" b="1">
                  <a:latin typeface="Helvetica" charset="0"/>
                  <a:ea typeface="ＭＳ Ｐゴシック" charset="0"/>
                  <a:cs typeface="Helvetica" charset="0"/>
                  <a:sym typeface="Helvetica" charset="0"/>
                </a:rPr>
                <a:t>RA</a:t>
              </a:r>
            </a:p>
          </p:txBody>
        </p:sp>
      </p:grpSp>
      <p:grpSp>
        <p:nvGrpSpPr>
          <p:cNvPr id="34830" name="Group 14"/>
          <p:cNvGrpSpPr>
            <a:grpSpLocks/>
          </p:cNvGrpSpPr>
          <p:nvPr/>
        </p:nvGrpSpPr>
        <p:grpSpPr bwMode="auto">
          <a:xfrm>
            <a:off x="4935142" y="1890861"/>
            <a:ext cx="759023" cy="526852"/>
            <a:chOff x="0" y="0"/>
            <a:chExt cx="680" cy="471"/>
          </a:xfrm>
        </p:grpSpPr>
        <p:sp>
          <p:nvSpPr>
            <p:cNvPr id="34831" name="AutoShape 15"/>
            <p:cNvSpPr>
              <a:spLocks/>
            </p:cNvSpPr>
            <p:nvPr/>
          </p:nvSpPr>
          <p:spPr bwMode="auto">
            <a:xfrm>
              <a:off x="0" y="162"/>
              <a:ext cx="459" cy="308"/>
            </a:xfrm>
            <a:prstGeom prst="roundRect">
              <a:avLst>
                <a:gd name="adj" fmla="val 324"/>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34832" name="Line 16"/>
            <p:cNvSpPr>
              <a:spLocks noChangeShapeType="1"/>
            </p:cNvSpPr>
            <p:nvPr/>
          </p:nvSpPr>
          <p:spPr bwMode="auto">
            <a:xfrm rot="10800000" flipH="1">
              <a:off x="0" y="2"/>
              <a:ext cx="216" cy="16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33" name="Line 17"/>
            <p:cNvSpPr>
              <a:spLocks noChangeShapeType="1"/>
            </p:cNvSpPr>
            <p:nvPr/>
          </p:nvSpPr>
          <p:spPr bwMode="auto">
            <a:xfrm rot="10800000" flipH="1">
              <a:off x="459" y="2"/>
              <a:ext cx="217" cy="16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34" name="Line 18"/>
            <p:cNvSpPr>
              <a:spLocks noChangeShapeType="1"/>
            </p:cNvSpPr>
            <p:nvPr/>
          </p:nvSpPr>
          <p:spPr bwMode="auto">
            <a:xfrm rot="10800000" flipH="1">
              <a:off x="459" y="305"/>
              <a:ext cx="217" cy="16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35" name="Line 19"/>
            <p:cNvSpPr>
              <a:spLocks noChangeShapeType="1"/>
            </p:cNvSpPr>
            <p:nvPr/>
          </p:nvSpPr>
          <p:spPr bwMode="auto">
            <a:xfrm>
              <a:off x="220" y="0"/>
              <a:ext cx="460"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36" name="Line 20"/>
            <p:cNvSpPr>
              <a:spLocks noChangeShapeType="1"/>
            </p:cNvSpPr>
            <p:nvPr/>
          </p:nvSpPr>
          <p:spPr bwMode="auto">
            <a:xfrm>
              <a:off x="678" y="0"/>
              <a:ext cx="1" cy="30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37" name="Rectangle 21"/>
            <p:cNvSpPr>
              <a:spLocks/>
            </p:cNvSpPr>
            <p:nvPr/>
          </p:nvSpPr>
          <p:spPr bwMode="auto">
            <a:xfrm>
              <a:off x="17" y="166"/>
              <a:ext cx="379" cy="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pPr>
              <a:r>
                <a:rPr lang="en-US" sz="1547">
                  <a:latin typeface="Helvetica" charset="0"/>
                  <a:ea typeface="ＭＳ Ｐゴシック" charset="0"/>
                  <a:cs typeface="Helvetica" charset="0"/>
                  <a:sym typeface="Helvetica" charset="0"/>
                </a:rPr>
                <a:t>RB</a:t>
              </a:r>
            </a:p>
          </p:txBody>
        </p:sp>
      </p:grpSp>
      <p:grpSp>
        <p:nvGrpSpPr>
          <p:cNvPr id="34838" name="Group 22"/>
          <p:cNvGrpSpPr>
            <a:grpSpLocks/>
          </p:cNvGrpSpPr>
          <p:nvPr/>
        </p:nvGrpSpPr>
        <p:grpSpPr bwMode="auto">
          <a:xfrm>
            <a:off x="4908353" y="3212455"/>
            <a:ext cx="759023" cy="526852"/>
            <a:chOff x="0" y="0"/>
            <a:chExt cx="680" cy="471"/>
          </a:xfrm>
        </p:grpSpPr>
        <p:sp>
          <p:nvSpPr>
            <p:cNvPr id="34839" name="AutoShape 23"/>
            <p:cNvSpPr>
              <a:spLocks/>
            </p:cNvSpPr>
            <p:nvPr/>
          </p:nvSpPr>
          <p:spPr bwMode="auto">
            <a:xfrm>
              <a:off x="0" y="162"/>
              <a:ext cx="459" cy="308"/>
            </a:xfrm>
            <a:prstGeom prst="roundRect">
              <a:avLst>
                <a:gd name="adj" fmla="val 324"/>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34840" name="Line 24"/>
            <p:cNvSpPr>
              <a:spLocks noChangeShapeType="1"/>
            </p:cNvSpPr>
            <p:nvPr/>
          </p:nvSpPr>
          <p:spPr bwMode="auto">
            <a:xfrm rot="10800000" flipH="1">
              <a:off x="0" y="2"/>
              <a:ext cx="216" cy="16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41" name="Line 25"/>
            <p:cNvSpPr>
              <a:spLocks noChangeShapeType="1"/>
            </p:cNvSpPr>
            <p:nvPr/>
          </p:nvSpPr>
          <p:spPr bwMode="auto">
            <a:xfrm rot="10800000" flipH="1">
              <a:off x="459" y="2"/>
              <a:ext cx="217" cy="16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42" name="Line 26"/>
            <p:cNvSpPr>
              <a:spLocks noChangeShapeType="1"/>
            </p:cNvSpPr>
            <p:nvPr/>
          </p:nvSpPr>
          <p:spPr bwMode="auto">
            <a:xfrm rot="10800000" flipH="1">
              <a:off x="459" y="305"/>
              <a:ext cx="217" cy="16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43" name="Line 27"/>
            <p:cNvSpPr>
              <a:spLocks noChangeShapeType="1"/>
            </p:cNvSpPr>
            <p:nvPr/>
          </p:nvSpPr>
          <p:spPr bwMode="auto">
            <a:xfrm>
              <a:off x="220" y="0"/>
              <a:ext cx="460"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44" name="Line 28"/>
            <p:cNvSpPr>
              <a:spLocks noChangeShapeType="1"/>
            </p:cNvSpPr>
            <p:nvPr/>
          </p:nvSpPr>
          <p:spPr bwMode="auto">
            <a:xfrm>
              <a:off x="678" y="0"/>
              <a:ext cx="1" cy="30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45" name="Rectangle 29"/>
            <p:cNvSpPr>
              <a:spLocks/>
            </p:cNvSpPr>
            <p:nvPr/>
          </p:nvSpPr>
          <p:spPr bwMode="auto">
            <a:xfrm>
              <a:off x="17" y="166"/>
              <a:ext cx="379" cy="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pPr>
              <a:r>
                <a:rPr lang="en-US" sz="1547">
                  <a:latin typeface="Helvetica" charset="0"/>
                  <a:ea typeface="ＭＳ Ｐゴシック" charset="0"/>
                  <a:cs typeface="Helvetica" charset="0"/>
                  <a:sym typeface="Helvetica" charset="0"/>
                </a:rPr>
                <a:t>RC</a:t>
              </a:r>
            </a:p>
          </p:txBody>
        </p:sp>
      </p:grpSp>
      <p:grpSp>
        <p:nvGrpSpPr>
          <p:cNvPr id="34846" name="Group 30"/>
          <p:cNvGrpSpPr>
            <a:grpSpLocks/>
          </p:cNvGrpSpPr>
          <p:nvPr/>
        </p:nvGrpSpPr>
        <p:grpSpPr bwMode="auto">
          <a:xfrm>
            <a:off x="6524626" y="3212455"/>
            <a:ext cx="759023" cy="526852"/>
            <a:chOff x="0" y="0"/>
            <a:chExt cx="680" cy="471"/>
          </a:xfrm>
        </p:grpSpPr>
        <p:sp>
          <p:nvSpPr>
            <p:cNvPr id="34847" name="AutoShape 31"/>
            <p:cNvSpPr>
              <a:spLocks/>
            </p:cNvSpPr>
            <p:nvPr/>
          </p:nvSpPr>
          <p:spPr bwMode="auto">
            <a:xfrm>
              <a:off x="0" y="162"/>
              <a:ext cx="459" cy="308"/>
            </a:xfrm>
            <a:prstGeom prst="roundRect">
              <a:avLst>
                <a:gd name="adj" fmla="val 324"/>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34848" name="Line 32"/>
            <p:cNvSpPr>
              <a:spLocks noChangeShapeType="1"/>
            </p:cNvSpPr>
            <p:nvPr/>
          </p:nvSpPr>
          <p:spPr bwMode="auto">
            <a:xfrm rot="10800000" flipH="1">
              <a:off x="0" y="2"/>
              <a:ext cx="216" cy="16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49" name="Line 33"/>
            <p:cNvSpPr>
              <a:spLocks noChangeShapeType="1"/>
            </p:cNvSpPr>
            <p:nvPr/>
          </p:nvSpPr>
          <p:spPr bwMode="auto">
            <a:xfrm rot="10800000" flipH="1">
              <a:off x="459" y="2"/>
              <a:ext cx="217" cy="16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50" name="Line 34"/>
            <p:cNvSpPr>
              <a:spLocks noChangeShapeType="1"/>
            </p:cNvSpPr>
            <p:nvPr/>
          </p:nvSpPr>
          <p:spPr bwMode="auto">
            <a:xfrm rot="10800000" flipH="1">
              <a:off x="459" y="305"/>
              <a:ext cx="217" cy="16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51" name="Line 35"/>
            <p:cNvSpPr>
              <a:spLocks noChangeShapeType="1"/>
            </p:cNvSpPr>
            <p:nvPr/>
          </p:nvSpPr>
          <p:spPr bwMode="auto">
            <a:xfrm>
              <a:off x="220" y="0"/>
              <a:ext cx="460"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52" name="Line 36"/>
            <p:cNvSpPr>
              <a:spLocks noChangeShapeType="1"/>
            </p:cNvSpPr>
            <p:nvPr/>
          </p:nvSpPr>
          <p:spPr bwMode="auto">
            <a:xfrm>
              <a:off x="678" y="0"/>
              <a:ext cx="1" cy="30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53" name="Rectangle 37"/>
            <p:cNvSpPr>
              <a:spLocks/>
            </p:cNvSpPr>
            <p:nvPr/>
          </p:nvSpPr>
          <p:spPr bwMode="auto">
            <a:xfrm>
              <a:off x="17" y="166"/>
              <a:ext cx="379" cy="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pPr>
              <a:r>
                <a:rPr lang="en-US" sz="1547">
                  <a:latin typeface="Helvetica" charset="0"/>
                  <a:ea typeface="ＭＳ Ｐゴシック" charset="0"/>
                  <a:cs typeface="Helvetica" charset="0"/>
                  <a:sym typeface="Helvetica" charset="0"/>
                </a:rPr>
                <a:t>RE</a:t>
              </a:r>
            </a:p>
          </p:txBody>
        </p:sp>
      </p:grpSp>
      <p:sp>
        <p:nvSpPr>
          <p:cNvPr id="34854" name="Line 38"/>
          <p:cNvSpPr>
            <a:spLocks noChangeShapeType="1"/>
          </p:cNvSpPr>
          <p:nvPr/>
        </p:nvSpPr>
        <p:spPr bwMode="auto">
          <a:xfrm rot="10800000" flipH="1">
            <a:off x="3818930" y="2255864"/>
            <a:ext cx="1100584" cy="107491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55" name="Line 39"/>
          <p:cNvSpPr>
            <a:spLocks noChangeShapeType="1"/>
          </p:cNvSpPr>
          <p:nvPr/>
        </p:nvSpPr>
        <p:spPr bwMode="auto">
          <a:xfrm>
            <a:off x="4015383" y="3464719"/>
            <a:ext cx="857250" cy="1004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56" name="Line 40"/>
          <p:cNvSpPr>
            <a:spLocks noChangeShapeType="1"/>
          </p:cNvSpPr>
          <p:nvPr/>
        </p:nvSpPr>
        <p:spPr bwMode="auto">
          <a:xfrm>
            <a:off x="5506641" y="3464719"/>
            <a:ext cx="1071563" cy="7814"/>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57" name="Line 41"/>
          <p:cNvSpPr>
            <a:spLocks noChangeShapeType="1"/>
          </p:cNvSpPr>
          <p:nvPr/>
        </p:nvSpPr>
        <p:spPr bwMode="auto">
          <a:xfrm>
            <a:off x="5585893" y="2143126"/>
            <a:ext cx="1245691" cy="108495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58" name="Line 42"/>
          <p:cNvSpPr>
            <a:spLocks noChangeShapeType="1"/>
          </p:cNvSpPr>
          <p:nvPr/>
        </p:nvSpPr>
        <p:spPr bwMode="auto">
          <a:xfrm>
            <a:off x="2640212" y="3527227"/>
            <a:ext cx="755675" cy="1116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59" name="Line 43"/>
          <p:cNvSpPr>
            <a:spLocks noChangeShapeType="1"/>
          </p:cNvSpPr>
          <p:nvPr/>
        </p:nvSpPr>
        <p:spPr bwMode="auto">
          <a:xfrm>
            <a:off x="7239001" y="3464719"/>
            <a:ext cx="755675" cy="1116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pic>
        <p:nvPicPr>
          <p:cNvPr id="34860" name="Picture 4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642" y="3153297"/>
            <a:ext cx="946547" cy="767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34861" name="Picture 4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4446" y="3090790"/>
            <a:ext cx="946547" cy="767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34862" name="Rectangle 46"/>
          <p:cNvSpPr>
            <a:spLocks/>
          </p:cNvSpPr>
          <p:nvPr/>
        </p:nvSpPr>
        <p:spPr bwMode="auto">
          <a:xfrm>
            <a:off x="2014859" y="2821451"/>
            <a:ext cx="1380186" cy="259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1687">
                <a:latin typeface="Helvetica" charset="0"/>
                <a:ea typeface="ＭＳ Ｐゴシック" charset="0"/>
                <a:cs typeface="Helvetica" charset="0"/>
                <a:sym typeface="Helvetica" charset="0"/>
              </a:rPr>
              <a:t>2001:db8:1/48</a:t>
            </a:r>
          </a:p>
        </p:txBody>
      </p:sp>
      <p:sp>
        <p:nvSpPr>
          <p:cNvPr id="34863" name="Rectangle 47"/>
          <p:cNvSpPr>
            <a:spLocks/>
          </p:cNvSpPr>
          <p:nvPr/>
        </p:nvSpPr>
        <p:spPr bwMode="auto">
          <a:xfrm>
            <a:off x="3104281" y="2241022"/>
            <a:ext cx="1380186" cy="259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1687">
                <a:latin typeface="Helvetica" charset="0"/>
                <a:ea typeface="ＭＳ Ｐゴシック" charset="0"/>
                <a:cs typeface="Helvetica" charset="0"/>
                <a:sym typeface="Helvetica" charset="0"/>
              </a:rPr>
              <a:t>2001:db8:7/48</a:t>
            </a:r>
          </a:p>
        </p:txBody>
      </p:sp>
      <p:sp>
        <p:nvSpPr>
          <p:cNvPr id="34864" name="Rectangle 48"/>
          <p:cNvSpPr>
            <a:spLocks/>
          </p:cNvSpPr>
          <p:nvPr/>
        </p:nvSpPr>
        <p:spPr bwMode="auto">
          <a:xfrm>
            <a:off x="5649241" y="2383897"/>
            <a:ext cx="1380186" cy="259623"/>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1687">
                <a:latin typeface="Helvetica" charset="0"/>
                <a:ea typeface="ＭＳ Ｐゴシック" charset="0"/>
                <a:cs typeface="Helvetica" charset="0"/>
                <a:sym typeface="Helvetica" charset="0"/>
              </a:rPr>
              <a:t>2001:db8:6/48</a:t>
            </a:r>
          </a:p>
        </p:txBody>
      </p:sp>
      <p:sp>
        <p:nvSpPr>
          <p:cNvPr id="34865" name="Line 49"/>
          <p:cNvSpPr>
            <a:spLocks noChangeShapeType="1"/>
          </p:cNvSpPr>
          <p:nvPr/>
        </p:nvSpPr>
        <p:spPr bwMode="auto">
          <a:xfrm rot="10800000" flipH="1">
            <a:off x="5215311" y="2416597"/>
            <a:ext cx="25673" cy="90078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4866" name="Rectangle 50"/>
          <p:cNvSpPr>
            <a:spLocks/>
          </p:cNvSpPr>
          <p:nvPr/>
        </p:nvSpPr>
        <p:spPr bwMode="auto">
          <a:xfrm>
            <a:off x="4863429" y="2741084"/>
            <a:ext cx="1380186" cy="259623"/>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1687">
                <a:latin typeface="Helvetica" charset="0"/>
                <a:ea typeface="ＭＳ Ｐゴシック" charset="0"/>
                <a:cs typeface="Helvetica" charset="0"/>
                <a:sym typeface="Helvetica" charset="0"/>
              </a:rPr>
              <a:t>2001:db8:5/48</a:t>
            </a:r>
          </a:p>
        </p:txBody>
      </p:sp>
      <p:sp>
        <p:nvSpPr>
          <p:cNvPr id="34867" name="Rectangle 51"/>
          <p:cNvSpPr>
            <a:spLocks/>
          </p:cNvSpPr>
          <p:nvPr/>
        </p:nvSpPr>
        <p:spPr bwMode="auto">
          <a:xfrm>
            <a:off x="3675781" y="3901943"/>
            <a:ext cx="1380186" cy="259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1687">
                <a:latin typeface="Helvetica" charset="0"/>
                <a:ea typeface="ＭＳ Ｐゴシック" charset="0"/>
                <a:cs typeface="Helvetica" charset="0"/>
                <a:sym typeface="Helvetica" charset="0"/>
              </a:rPr>
              <a:t>2001:db8:4/48</a:t>
            </a:r>
          </a:p>
        </p:txBody>
      </p:sp>
      <p:sp>
        <p:nvSpPr>
          <p:cNvPr id="34868" name="Rectangle 52"/>
          <p:cNvSpPr>
            <a:spLocks/>
          </p:cNvSpPr>
          <p:nvPr/>
        </p:nvSpPr>
        <p:spPr bwMode="auto">
          <a:xfrm>
            <a:off x="5515296" y="3901943"/>
            <a:ext cx="1380186" cy="259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1687">
                <a:latin typeface="Helvetica" charset="0"/>
                <a:ea typeface="ＭＳ Ｐゴシック" charset="0"/>
                <a:cs typeface="Helvetica" charset="0"/>
                <a:sym typeface="Helvetica" charset="0"/>
              </a:rPr>
              <a:t>2001:db8:3/48</a:t>
            </a:r>
          </a:p>
        </p:txBody>
      </p:sp>
      <p:sp>
        <p:nvSpPr>
          <p:cNvPr id="34869" name="Rectangle 53"/>
          <p:cNvSpPr>
            <a:spLocks/>
          </p:cNvSpPr>
          <p:nvPr/>
        </p:nvSpPr>
        <p:spPr bwMode="auto">
          <a:xfrm>
            <a:off x="7265515" y="3794787"/>
            <a:ext cx="1380186" cy="259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1687">
                <a:latin typeface="Helvetica" charset="0"/>
                <a:ea typeface="ＭＳ Ｐゴシック" charset="0"/>
                <a:cs typeface="Helvetica" charset="0"/>
                <a:sym typeface="Helvetica" charset="0"/>
              </a:rPr>
              <a:t>2001:db8:2/48</a:t>
            </a:r>
          </a:p>
        </p:txBody>
      </p:sp>
    </p:spTree>
    <p:extLst>
      <p:ext uri="{BB962C8B-B14F-4D97-AF65-F5344CB8AC3E}">
        <p14:creationId xmlns:p14="http://schemas.microsoft.com/office/powerpoint/2010/main" val="6284881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5841" name="Rectangle 1"/>
          <p:cNvSpPr>
            <a:spLocks noGrp="1" noChangeArrowheads="1"/>
          </p:cNvSpPr>
          <p:nvPr>
            <p:ph type="title"/>
          </p:nvPr>
        </p:nvSpPr>
        <p:spPr>
          <a:xfrm>
            <a:off x="2450596" y="-5750"/>
            <a:ext cx="7358063" cy="1174551"/>
          </a:xfrm>
          <a:ln/>
        </p:spPr>
        <p:txBody>
          <a:bodyPr/>
          <a:lstStyle/>
          <a:p>
            <a:r>
              <a:rPr lang="en-US"/>
              <a:t>IPv6 Extension headers</a:t>
            </a:r>
          </a:p>
        </p:txBody>
      </p:sp>
      <p:sp>
        <p:nvSpPr>
          <p:cNvPr id="35842" name="Rectangle 2"/>
          <p:cNvSpPr>
            <a:spLocks noGrp="1" noChangeArrowheads="1"/>
          </p:cNvSpPr>
          <p:nvPr>
            <p:ph type="body" idx="1"/>
          </p:nvPr>
        </p:nvSpPr>
        <p:spPr>
          <a:xfrm>
            <a:off x="2443551" y="1556792"/>
            <a:ext cx="8071519" cy="4509492"/>
          </a:xfrm>
          <a:ln/>
        </p:spPr>
        <p:txBody>
          <a:bodyPr/>
          <a:lstStyle/>
          <a:p>
            <a:pPr marL="937584" lvl="1"/>
            <a:r>
              <a:rPr lang="en-US"/>
              <a:t>Hop-by-Hop Options</a:t>
            </a:r>
          </a:p>
          <a:p>
            <a:pPr marL="937584" lvl="1"/>
            <a:r>
              <a:rPr lang="en-US"/>
              <a:t>Routing (Type 0 and Type 2)</a:t>
            </a:r>
          </a:p>
          <a:p>
            <a:pPr marL="937584" lvl="1"/>
            <a:r>
              <a:rPr lang="en-US"/>
              <a:t>Fragment</a:t>
            </a:r>
          </a:p>
          <a:p>
            <a:pPr marL="937584" lvl="1"/>
            <a:r>
              <a:rPr lang="en-US"/>
              <a:t>Destination Options</a:t>
            </a:r>
          </a:p>
          <a:p>
            <a:pPr marL="937584" lvl="1"/>
            <a:r>
              <a:rPr lang="en-US"/>
              <a:t>Authentication</a:t>
            </a:r>
          </a:p>
          <a:p>
            <a:pPr marL="937584" lvl="1"/>
            <a:r>
              <a:rPr lang="en-US"/>
              <a:t>Encapsulating Security Payload</a:t>
            </a:r>
          </a:p>
          <a:p>
            <a:pPr marL="625056"/>
            <a:r>
              <a:rPr lang="en-US"/>
              <a:t>Each header must be encoded as n*64 bits</a:t>
            </a:r>
          </a:p>
        </p:txBody>
      </p:sp>
    </p:spTree>
    <p:extLst>
      <p:ext uri="{BB962C8B-B14F-4D97-AF65-F5344CB8AC3E}">
        <p14:creationId xmlns:p14="http://schemas.microsoft.com/office/powerpoint/2010/main" val="2636290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ln/>
        </p:spPr>
        <p:txBody>
          <a:bodyPr/>
          <a:lstStyle/>
          <a:p>
            <a:r>
              <a:rPr lang="en-US"/>
              <a:t>Packet fragmentation</a:t>
            </a:r>
          </a:p>
        </p:txBody>
      </p:sp>
      <p:sp>
        <p:nvSpPr>
          <p:cNvPr id="50178" name="Rectangle 2"/>
          <p:cNvSpPr>
            <a:spLocks noGrp="1" noChangeArrowheads="1"/>
          </p:cNvSpPr>
          <p:nvPr>
            <p:ph type="body" idx="1"/>
          </p:nvPr>
        </p:nvSpPr>
        <p:spPr>
          <a:xfrm>
            <a:off x="1203426" y="1690688"/>
            <a:ext cx="7813477" cy="5804297"/>
          </a:xfrm>
          <a:ln/>
        </p:spPr>
        <p:txBody>
          <a:bodyPr/>
          <a:lstStyle/>
          <a:p>
            <a:pPr marL="625056"/>
            <a:r>
              <a:rPr lang="en-US"/>
              <a:t>IPv4 used packet fragmentation on routers</a:t>
            </a:r>
          </a:p>
          <a:p>
            <a:pPr marL="937584" lvl="1"/>
            <a:r>
              <a:rPr lang="en-US"/>
              <a:t>All hosts must handle 576+ bytes packets</a:t>
            </a:r>
          </a:p>
          <a:p>
            <a:pPr marL="937584" lvl="1"/>
            <a:r>
              <a:rPr lang="en-US"/>
              <a:t>experience showed fragmentation is costly for routers and difficult to implement in hardware</a:t>
            </a:r>
          </a:p>
          <a:p>
            <a:pPr marL="937584" lvl="1"/>
            <a:r>
              <a:rPr lang="en-US"/>
              <a:t>Path MTU discovery </a:t>
            </a:r>
          </a:p>
          <a:p>
            <a:pPr marL="1250112" lvl="2"/>
            <a:r>
              <a:rPr lang="en-US"/>
              <a:t>widely implemented in TCP stacks</a:t>
            </a:r>
          </a:p>
        </p:txBody>
      </p:sp>
    </p:spTree>
    <p:extLst>
      <p:ext uri="{BB962C8B-B14F-4D97-AF65-F5344CB8AC3E}">
        <p14:creationId xmlns:p14="http://schemas.microsoft.com/office/powerpoint/2010/main" val="40662226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017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017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5017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5017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5017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9A3C-83DD-7F44-90BD-A5C8AB6820A3}"/>
              </a:ext>
            </a:extLst>
          </p:cNvPr>
          <p:cNvSpPr>
            <a:spLocks noGrp="1"/>
          </p:cNvSpPr>
          <p:nvPr>
            <p:ph type="title"/>
          </p:nvPr>
        </p:nvSpPr>
        <p:spPr/>
        <p:txBody>
          <a:bodyPr/>
          <a:lstStyle/>
          <a:p>
            <a:r>
              <a:rPr lang="en-BE"/>
              <a:t>Path MTU Discovery</a:t>
            </a:r>
          </a:p>
        </p:txBody>
      </p:sp>
      <p:sp>
        <p:nvSpPr>
          <p:cNvPr id="3" name="Content Placeholder 2">
            <a:extLst>
              <a:ext uri="{FF2B5EF4-FFF2-40B4-BE49-F238E27FC236}">
                <a16:creationId xmlns:a16="http://schemas.microsoft.com/office/drawing/2014/main" id="{873148C9-411E-9045-A0E5-8FD61428EF08}"/>
              </a:ext>
            </a:extLst>
          </p:cNvPr>
          <p:cNvSpPr>
            <a:spLocks noGrp="1"/>
          </p:cNvSpPr>
          <p:nvPr>
            <p:ph idx="1"/>
          </p:nvPr>
        </p:nvSpPr>
        <p:spPr>
          <a:xfrm>
            <a:off x="2142838" y="1419821"/>
            <a:ext cx="7971234" cy="4018359"/>
          </a:xfrm>
        </p:spPr>
        <p:txBody>
          <a:bodyPr/>
          <a:lstStyle/>
          <a:p>
            <a:r>
              <a:rPr lang="en-BE"/>
              <a:t>TCP stacks can dynamically adjust MSS</a:t>
            </a:r>
          </a:p>
          <a:p>
            <a:endParaRPr lang="en-BE"/>
          </a:p>
        </p:txBody>
      </p:sp>
      <p:grpSp>
        <p:nvGrpSpPr>
          <p:cNvPr id="4" name="Group 6">
            <a:extLst>
              <a:ext uri="{FF2B5EF4-FFF2-40B4-BE49-F238E27FC236}">
                <a16:creationId xmlns:a16="http://schemas.microsoft.com/office/drawing/2014/main" id="{D57B00E3-E0D8-3446-98A3-0A08EAE8B884}"/>
              </a:ext>
            </a:extLst>
          </p:cNvPr>
          <p:cNvGrpSpPr>
            <a:grpSpLocks/>
          </p:cNvGrpSpPr>
          <p:nvPr/>
        </p:nvGrpSpPr>
        <p:grpSpPr bwMode="auto">
          <a:xfrm>
            <a:off x="5221388" y="2045820"/>
            <a:ext cx="716607" cy="424160"/>
            <a:chOff x="0" y="0"/>
            <a:chExt cx="642" cy="379"/>
          </a:xfrm>
        </p:grpSpPr>
        <p:sp>
          <p:nvSpPr>
            <p:cNvPr id="5" name="AutoShape 7">
              <a:extLst>
                <a:ext uri="{FF2B5EF4-FFF2-40B4-BE49-F238E27FC236}">
                  <a16:creationId xmlns:a16="http://schemas.microsoft.com/office/drawing/2014/main" id="{8B8F8B7E-BA82-AC4E-958F-19FEF60F5817}"/>
                </a:ext>
              </a:extLst>
            </p:cNvPr>
            <p:cNvSpPr>
              <a:spLocks/>
            </p:cNvSpPr>
            <p:nvPr/>
          </p:nvSpPr>
          <p:spPr bwMode="auto">
            <a:xfrm>
              <a:off x="0" y="131"/>
              <a:ext cx="434" cy="246"/>
            </a:xfrm>
            <a:prstGeom prst="roundRect">
              <a:avLst>
                <a:gd name="adj" fmla="val 403"/>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 name="Line 8">
              <a:extLst>
                <a:ext uri="{FF2B5EF4-FFF2-40B4-BE49-F238E27FC236}">
                  <a16:creationId xmlns:a16="http://schemas.microsoft.com/office/drawing/2014/main" id="{EEF28042-1343-1640-B39F-C0F41941A36F}"/>
                </a:ext>
              </a:extLst>
            </p:cNvPr>
            <p:cNvSpPr>
              <a:spLocks noChangeShapeType="1"/>
            </p:cNvSpPr>
            <p:nvPr/>
          </p:nvSpPr>
          <p:spPr bwMode="auto">
            <a:xfrm rot="10800000" flipH="1">
              <a:off x="0" y="0"/>
              <a:ext cx="207" cy="132"/>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7" name="Line 9">
              <a:extLst>
                <a:ext uri="{FF2B5EF4-FFF2-40B4-BE49-F238E27FC236}">
                  <a16:creationId xmlns:a16="http://schemas.microsoft.com/office/drawing/2014/main" id="{E43A3BC1-3326-3E45-B1B4-76E686538EFA}"/>
                </a:ext>
              </a:extLst>
            </p:cNvPr>
            <p:cNvSpPr>
              <a:spLocks noChangeShapeType="1"/>
            </p:cNvSpPr>
            <p:nvPr/>
          </p:nvSpPr>
          <p:spPr bwMode="auto">
            <a:xfrm rot="10800000" flipH="1">
              <a:off x="434" y="0"/>
              <a:ext cx="208" cy="132"/>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8" name="Line 10">
              <a:extLst>
                <a:ext uri="{FF2B5EF4-FFF2-40B4-BE49-F238E27FC236}">
                  <a16:creationId xmlns:a16="http://schemas.microsoft.com/office/drawing/2014/main" id="{040783DB-6590-8E4A-BD1D-4175CC23F0AD}"/>
                </a:ext>
              </a:extLst>
            </p:cNvPr>
            <p:cNvSpPr>
              <a:spLocks noChangeShapeType="1"/>
            </p:cNvSpPr>
            <p:nvPr/>
          </p:nvSpPr>
          <p:spPr bwMode="auto">
            <a:xfrm rot="10800000" flipH="1">
              <a:off x="434" y="246"/>
              <a:ext cx="208" cy="133"/>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9" name="Line 11">
              <a:extLst>
                <a:ext uri="{FF2B5EF4-FFF2-40B4-BE49-F238E27FC236}">
                  <a16:creationId xmlns:a16="http://schemas.microsoft.com/office/drawing/2014/main" id="{1192F335-0B3E-9E40-B818-EBDEEDF9FCC2}"/>
                </a:ext>
              </a:extLst>
            </p:cNvPr>
            <p:cNvSpPr>
              <a:spLocks noChangeShapeType="1"/>
            </p:cNvSpPr>
            <p:nvPr/>
          </p:nvSpPr>
          <p:spPr bwMode="auto">
            <a:xfrm>
              <a:off x="207" y="1"/>
              <a:ext cx="435" cy="1"/>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0" name="Line 12">
              <a:extLst>
                <a:ext uri="{FF2B5EF4-FFF2-40B4-BE49-F238E27FC236}">
                  <a16:creationId xmlns:a16="http://schemas.microsoft.com/office/drawing/2014/main" id="{BF7A81ED-B90E-9D43-9573-DEC4C8DA4A78}"/>
                </a:ext>
              </a:extLst>
            </p:cNvPr>
            <p:cNvSpPr>
              <a:spLocks noChangeShapeType="1"/>
            </p:cNvSpPr>
            <p:nvPr/>
          </p:nvSpPr>
          <p:spPr bwMode="auto">
            <a:xfrm>
              <a:off x="641" y="1"/>
              <a:ext cx="1" cy="246"/>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1" name="Rectangle 13">
              <a:extLst>
                <a:ext uri="{FF2B5EF4-FFF2-40B4-BE49-F238E27FC236}">
                  <a16:creationId xmlns:a16="http://schemas.microsoft.com/office/drawing/2014/main" id="{EDCE319E-7890-4347-9DBE-782BE90EE9D3}"/>
                </a:ext>
              </a:extLst>
            </p:cNvPr>
            <p:cNvSpPr>
              <a:spLocks/>
            </p:cNvSpPr>
            <p:nvPr/>
          </p:nvSpPr>
          <p:spPr bwMode="auto">
            <a:xfrm>
              <a:off x="84" y="135"/>
              <a:ext cx="276" cy="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pPr>
              <a:r>
                <a:rPr lang="en-US" sz="1547">
                  <a:latin typeface="Helvetica" charset="0"/>
                  <a:ea typeface="ＭＳ Ｐゴシック" charset="0"/>
                  <a:cs typeface="Helvetica" charset="0"/>
                  <a:sym typeface="Helvetica" charset="0"/>
                </a:rPr>
                <a:t> R1</a:t>
              </a:r>
            </a:p>
          </p:txBody>
        </p:sp>
      </p:grpSp>
      <p:pic>
        <p:nvPicPr>
          <p:cNvPr id="12" name="Picture 14">
            <a:extLst>
              <a:ext uri="{FF2B5EF4-FFF2-40B4-BE49-F238E27FC236}">
                <a16:creationId xmlns:a16="http://schemas.microsoft.com/office/drawing/2014/main" id="{917568FA-BEE3-0346-834B-ACBC4ECB8A2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307" y="1904061"/>
            <a:ext cx="837158" cy="7411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grpSp>
        <p:nvGrpSpPr>
          <p:cNvPr id="13" name="Group 15">
            <a:extLst>
              <a:ext uri="{FF2B5EF4-FFF2-40B4-BE49-F238E27FC236}">
                <a16:creationId xmlns:a16="http://schemas.microsoft.com/office/drawing/2014/main" id="{9E16EFD7-119D-2C4A-BFBB-ABEBDC836FB5}"/>
              </a:ext>
            </a:extLst>
          </p:cNvPr>
          <p:cNvGrpSpPr>
            <a:grpSpLocks/>
          </p:cNvGrpSpPr>
          <p:nvPr/>
        </p:nvGrpSpPr>
        <p:grpSpPr bwMode="auto">
          <a:xfrm>
            <a:off x="6837661" y="2054749"/>
            <a:ext cx="721072" cy="423044"/>
            <a:chOff x="0" y="0"/>
            <a:chExt cx="646" cy="379"/>
          </a:xfrm>
        </p:grpSpPr>
        <p:sp>
          <p:nvSpPr>
            <p:cNvPr id="14" name="AutoShape 16">
              <a:extLst>
                <a:ext uri="{FF2B5EF4-FFF2-40B4-BE49-F238E27FC236}">
                  <a16:creationId xmlns:a16="http://schemas.microsoft.com/office/drawing/2014/main" id="{52D04CE8-DC8E-FF47-8CE4-1E5EFFA31CB2}"/>
                </a:ext>
              </a:extLst>
            </p:cNvPr>
            <p:cNvSpPr>
              <a:spLocks/>
            </p:cNvSpPr>
            <p:nvPr/>
          </p:nvSpPr>
          <p:spPr bwMode="auto">
            <a:xfrm>
              <a:off x="0" y="131"/>
              <a:ext cx="434" cy="246"/>
            </a:xfrm>
            <a:prstGeom prst="roundRect">
              <a:avLst>
                <a:gd name="adj" fmla="val 403"/>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15" name="Line 17">
              <a:extLst>
                <a:ext uri="{FF2B5EF4-FFF2-40B4-BE49-F238E27FC236}">
                  <a16:creationId xmlns:a16="http://schemas.microsoft.com/office/drawing/2014/main" id="{957051B9-DA0A-6A44-B0CA-2C6C4803628B}"/>
                </a:ext>
              </a:extLst>
            </p:cNvPr>
            <p:cNvSpPr>
              <a:spLocks noChangeShapeType="1"/>
            </p:cNvSpPr>
            <p:nvPr/>
          </p:nvSpPr>
          <p:spPr bwMode="auto">
            <a:xfrm rot="10800000" flipH="1">
              <a:off x="0" y="0"/>
              <a:ext cx="207" cy="132"/>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6" name="Line 18">
              <a:extLst>
                <a:ext uri="{FF2B5EF4-FFF2-40B4-BE49-F238E27FC236}">
                  <a16:creationId xmlns:a16="http://schemas.microsoft.com/office/drawing/2014/main" id="{7C4EF364-104F-5F41-9757-E4F07B8CBD1A}"/>
                </a:ext>
              </a:extLst>
            </p:cNvPr>
            <p:cNvSpPr>
              <a:spLocks noChangeShapeType="1"/>
            </p:cNvSpPr>
            <p:nvPr/>
          </p:nvSpPr>
          <p:spPr bwMode="auto">
            <a:xfrm rot="10800000" flipH="1">
              <a:off x="437" y="0"/>
              <a:ext cx="207" cy="132"/>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7" name="Line 19">
              <a:extLst>
                <a:ext uri="{FF2B5EF4-FFF2-40B4-BE49-F238E27FC236}">
                  <a16:creationId xmlns:a16="http://schemas.microsoft.com/office/drawing/2014/main" id="{1B36102B-D503-3942-8D5E-06E9FD31123D}"/>
                </a:ext>
              </a:extLst>
            </p:cNvPr>
            <p:cNvSpPr>
              <a:spLocks noChangeShapeType="1"/>
            </p:cNvSpPr>
            <p:nvPr/>
          </p:nvSpPr>
          <p:spPr bwMode="auto">
            <a:xfrm rot="10800000" flipH="1">
              <a:off x="437" y="246"/>
              <a:ext cx="207" cy="133"/>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8" name="Line 20">
              <a:extLst>
                <a:ext uri="{FF2B5EF4-FFF2-40B4-BE49-F238E27FC236}">
                  <a16:creationId xmlns:a16="http://schemas.microsoft.com/office/drawing/2014/main" id="{F66F0C03-5984-BA44-BFE7-DF28130E74CA}"/>
                </a:ext>
              </a:extLst>
            </p:cNvPr>
            <p:cNvSpPr>
              <a:spLocks noChangeShapeType="1"/>
            </p:cNvSpPr>
            <p:nvPr/>
          </p:nvSpPr>
          <p:spPr bwMode="auto">
            <a:xfrm>
              <a:off x="209" y="1"/>
              <a:ext cx="435" cy="1"/>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9" name="Line 21">
              <a:extLst>
                <a:ext uri="{FF2B5EF4-FFF2-40B4-BE49-F238E27FC236}">
                  <a16:creationId xmlns:a16="http://schemas.microsoft.com/office/drawing/2014/main" id="{52B7A6E1-7A37-D441-A392-B5E53565CC6F}"/>
                </a:ext>
              </a:extLst>
            </p:cNvPr>
            <p:cNvSpPr>
              <a:spLocks noChangeShapeType="1"/>
            </p:cNvSpPr>
            <p:nvPr/>
          </p:nvSpPr>
          <p:spPr bwMode="auto">
            <a:xfrm>
              <a:off x="644" y="1"/>
              <a:ext cx="2" cy="246"/>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0" name="Rectangle 22">
              <a:extLst>
                <a:ext uri="{FF2B5EF4-FFF2-40B4-BE49-F238E27FC236}">
                  <a16:creationId xmlns:a16="http://schemas.microsoft.com/office/drawing/2014/main" id="{26DCBF91-AB9A-9F4A-9316-79A96392A7A7}"/>
                </a:ext>
              </a:extLst>
            </p:cNvPr>
            <p:cNvSpPr>
              <a:spLocks/>
            </p:cNvSpPr>
            <p:nvPr/>
          </p:nvSpPr>
          <p:spPr bwMode="auto">
            <a:xfrm>
              <a:off x="86" y="134"/>
              <a:ext cx="276" cy="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pPr>
              <a:r>
                <a:rPr lang="en-US" sz="1547">
                  <a:latin typeface="Helvetica" charset="0"/>
                  <a:ea typeface="ＭＳ Ｐゴシック" charset="0"/>
                  <a:cs typeface="Helvetica" charset="0"/>
                  <a:sym typeface="Helvetica" charset="0"/>
                </a:rPr>
                <a:t> R2</a:t>
              </a:r>
            </a:p>
          </p:txBody>
        </p:sp>
      </p:grpSp>
      <p:pic>
        <p:nvPicPr>
          <p:cNvPr id="21" name="Picture 23">
            <a:extLst>
              <a:ext uri="{FF2B5EF4-FFF2-40B4-BE49-F238E27FC236}">
                <a16:creationId xmlns:a16="http://schemas.microsoft.com/office/drawing/2014/main" id="{77AB0ED6-8B62-D340-8A50-C5DD29C09DA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4012" y="1904061"/>
            <a:ext cx="837158" cy="7411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22" name="Line 24">
            <a:extLst>
              <a:ext uri="{FF2B5EF4-FFF2-40B4-BE49-F238E27FC236}">
                <a16:creationId xmlns:a16="http://schemas.microsoft.com/office/drawing/2014/main" id="{76C38768-2967-874F-AD0F-08CA4E0C1E81}"/>
              </a:ext>
            </a:extLst>
          </p:cNvPr>
          <p:cNvSpPr>
            <a:spLocks noChangeShapeType="1"/>
          </p:cNvSpPr>
          <p:nvPr/>
        </p:nvSpPr>
        <p:spPr bwMode="auto">
          <a:xfrm>
            <a:off x="4025926" y="2366173"/>
            <a:ext cx="1190997" cy="1117"/>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3" name="Line 25">
            <a:extLst>
              <a:ext uri="{FF2B5EF4-FFF2-40B4-BE49-F238E27FC236}">
                <a16:creationId xmlns:a16="http://schemas.microsoft.com/office/drawing/2014/main" id="{D5B90B80-53FB-8C4B-A4C2-C9F4799AE06B}"/>
              </a:ext>
            </a:extLst>
          </p:cNvPr>
          <p:cNvSpPr>
            <a:spLocks noChangeShapeType="1"/>
          </p:cNvSpPr>
          <p:nvPr/>
        </p:nvSpPr>
        <p:spPr bwMode="auto">
          <a:xfrm>
            <a:off x="5819677" y="2286921"/>
            <a:ext cx="1021333" cy="1116"/>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grpSp>
        <p:nvGrpSpPr>
          <p:cNvPr id="24" name="Group 26">
            <a:extLst>
              <a:ext uri="{FF2B5EF4-FFF2-40B4-BE49-F238E27FC236}">
                <a16:creationId xmlns:a16="http://schemas.microsoft.com/office/drawing/2014/main" id="{4EB8443A-1E59-0A4A-A722-C6DD4F5E28C7}"/>
              </a:ext>
            </a:extLst>
          </p:cNvPr>
          <p:cNvGrpSpPr>
            <a:grpSpLocks/>
          </p:cNvGrpSpPr>
          <p:nvPr/>
        </p:nvGrpSpPr>
        <p:grpSpPr bwMode="auto">
          <a:xfrm>
            <a:off x="3724549" y="1985544"/>
            <a:ext cx="142875" cy="241102"/>
            <a:chOff x="0" y="0"/>
            <a:chExt cx="127" cy="216"/>
          </a:xfrm>
        </p:grpSpPr>
        <p:sp>
          <p:nvSpPr>
            <p:cNvPr id="25" name="Rectangle 27">
              <a:extLst>
                <a:ext uri="{FF2B5EF4-FFF2-40B4-BE49-F238E27FC236}">
                  <a16:creationId xmlns:a16="http://schemas.microsoft.com/office/drawing/2014/main" id="{0C9051F7-A328-F04F-BB3C-52E745A78F1C}"/>
                </a:ext>
              </a:extLst>
            </p:cNvPr>
            <p:cNvSpPr>
              <a:spLocks/>
            </p:cNvSpPr>
            <p:nvPr/>
          </p:nvSpPr>
          <p:spPr bwMode="auto">
            <a:xfrm>
              <a:off x="0" y="0"/>
              <a:ext cx="127" cy="216"/>
            </a:xfrm>
            <a:prstGeom prst="rect">
              <a:avLst/>
            </a:prstGeom>
            <a:solidFill>
              <a:srgbClr val="FFFFFF"/>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2180"/>
            </a:p>
          </p:txBody>
        </p:sp>
        <p:sp>
          <p:nvSpPr>
            <p:cNvPr id="26" name="Rectangle 28">
              <a:extLst>
                <a:ext uri="{FF2B5EF4-FFF2-40B4-BE49-F238E27FC236}">
                  <a16:creationId xmlns:a16="http://schemas.microsoft.com/office/drawing/2014/main" id="{C1A0D29E-D5D7-A143-9C68-17F5DFFC5EC4}"/>
                </a:ext>
              </a:extLst>
            </p:cNvPr>
            <p:cNvSpPr>
              <a:spLocks/>
            </p:cNvSpPr>
            <p:nvPr/>
          </p:nvSpPr>
          <p:spPr bwMode="auto">
            <a:xfrm>
              <a:off x="0" y="0"/>
              <a:ext cx="118" cy="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gn="l">
                <a:lnSpc>
                  <a:spcPct val="84000"/>
                </a:lnSpc>
              </a:pPr>
              <a:r>
                <a:rPr lang="en-US" sz="1547">
                  <a:latin typeface="Helvetica" charset="0"/>
                  <a:ea typeface="ＭＳ Ｐゴシック" charset="0"/>
                  <a:cs typeface="Helvetica" charset="0"/>
                  <a:sym typeface="Helvetica" charset="0"/>
                </a:rPr>
                <a:t>A</a:t>
              </a:r>
            </a:p>
          </p:txBody>
        </p:sp>
      </p:grpSp>
      <p:grpSp>
        <p:nvGrpSpPr>
          <p:cNvPr id="27" name="Group 29">
            <a:extLst>
              <a:ext uri="{FF2B5EF4-FFF2-40B4-BE49-F238E27FC236}">
                <a16:creationId xmlns:a16="http://schemas.microsoft.com/office/drawing/2014/main" id="{CBA39A70-DACB-AE4B-8A61-5374A992B878}"/>
              </a:ext>
            </a:extLst>
          </p:cNvPr>
          <p:cNvGrpSpPr>
            <a:grpSpLocks/>
          </p:cNvGrpSpPr>
          <p:nvPr/>
        </p:nvGrpSpPr>
        <p:grpSpPr bwMode="auto">
          <a:xfrm>
            <a:off x="8976321" y="1973265"/>
            <a:ext cx="151805" cy="241102"/>
            <a:chOff x="0" y="0"/>
            <a:chExt cx="136" cy="216"/>
          </a:xfrm>
        </p:grpSpPr>
        <p:sp>
          <p:nvSpPr>
            <p:cNvPr id="28" name="Rectangle 30">
              <a:extLst>
                <a:ext uri="{FF2B5EF4-FFF2-40B4-BE49-F238E27FC236}">
                  <a16:creationId xmlns:a16="http://schemas.microsoft.com/office/drawing/2014/main" id="{42F8A4BE-B1D4-974A-8EC3-1F283995A11A}"/>
                </a:ext>
              </a:extLst>
            </p:cNvPr>
            <p:cNvSpPr>
              <a:spLocks/>
            </p:cNvSpPr>
            <p:nvPr/>
          </p:nvSpPr>
          <p:spPr bwMode="auto">
            <a:xfrm>
              <a:off x="0" y="0"/>
              <a:ext cx="136" cy="216"/>
            </a:xfrm>
            <a:prstGeom prst="rect">
              <a:avLst/>
            </a:prstGeom>
            <a:solidFill>
              <a:srgbClr val="FFFFFF"/>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2180"/>
            </a:p>
          </p:txBody>
        </p:sp>
        <p:sp>
          <p:nvSpPr>
            <p:cNvPr id="29" name="Rectangle 31">
              <a:extLst>
                <a:ext uri="{FF2B5EF4-FFF2-40B4-BE49-F238E27FC236}">
                  <a16:creationId xmlns:a16="http://schemas.microsoft.com/office/drawing/2014/main" id="{58832326-4A5F-3F4D-B579-4358AFE68162}"/>
                </a:ext>
              </a:extLst>
            </p:cNvPr>
            <p:cNvSpPr>
              <a:spLocks/>
            </p:cNvSpPr>
            <p:nvPr/>
          </p:nvSpPr>
          <p:spPr bwMode="auto">
            <a:xfrm>
              <a:off x="0" y="0"/>
              <a:ext cx="128" cy="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gn="l">
                <a:lnSpc>
                  <a:spcPct val="84000"/>
                </a:lnSpc>
              </a:pPr>
              <a:r>
                <a:rPr lang="en-US" sz="1547">
                  <a:latin typeface="Helvetica" charset="0"/>
                  <a:ea typeface="ＭＳ Ｐゴシック" charset="0"/>
                  <a:cs typeface="Helvetica" charset="0"/>
                  <a:sym typeface="Helvetica" charset="0"/>
                </a:rPr>
                <a:t>D</a:t>
              </a:r>
            </a:p>
          </p:txBody>
        </p:sp>
      </p:grpSp>
      <p:sp>
        <p:nvSpPr>
          <p:cNvPr id="30" name="Line 32">
            <a:extLst>
              <a:ext uri="{FF2B5EF4-FFF2-40B4-BE49-F238E27FC236}">
                <a16:creationId xmlns:a16="http://schemas.microsoft.com/office/drawing/2014/main" id="{FC31C118-8B76-8242-849D-B935E3320126}"/>
              </a:ext>
            </a:extLst>
          </p:cNvPr>
          <p:cNvSpPr>
            <a:spLocks noChangeShapeType="1"/>
          </p:cNvSpPr>
          <p:nvPr/>
        </p:nvSpPr>
        <p:spPr bwMode="auto">
          <a:xfrm>
            <a:off x="7416974" y="2270178"/>
            <a:ext cx="1375172" cy="1117"/>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1" name="AutoShape 36">
            <a:extLst>
              <a:ext uri="{FF2B5EF4-FFF2-40B4-BE49-F238E27FC236}">
                <a16:creationId xmlns:a16="http://schemas.microsoft.com/office/drawing/2014/main" id="{7069E412-7815-F448-92E9-331807118CEE}"/>
              </a:ext>
            </a:extLst>
          </p:cNvPr>
          <p:cNvSpPr>
            <a:spLocks/>
          </p:cNvSpPr>
          <p:nvPr/>
        </p:nvSpPr>
        <p:spPr bwMode="auto">
          <a:xfrm>
            <a:off x="4140895" y="1964336"/>
            <a:ext cx="4749478" cy="708794"/>
          </a:xfrm>
          <a:custGeom>
            <a:avLst/>
            <a:gdLst/>
            <a:ahLst/>
            <a:cxnLst/>
            <a:rect l="0" t="0" r="r" b="b"/>
            <a:pathLst>
              <a:path w="21490" h="20657">
                <a:moveTo>
                  <a:pt x="0" y="452"/>
                </a:moveTo>
                <a:cubicBezTo>
                  <a:pt x="591" y="443"/>
                  <a:pt x="1186" y="452"/>
                  <a:pt x="1778" y="452"/>
                </a:cubicBezTo>
                <a:cubicBezTo>
                  <a:pt x="2430" y="452"/>
                  <a:pt x="3081" y="196"/>
                  <a:pt x="3733" y="452"/>
                </a:cubicBezTo>
                <a:cubicBezTo>
                  <a:pt x="4352" y="690"/>
                  <a:pt x="4950" y="-308"/>
                  <a:pt x="5567" y="63"/>
                </a:cubicBezTo>
                <a:cubicBezTo>
                  <a:pt x="6185" y="433"/>
                  <a:pt x="6786" y="994"/>
                  <a:pt x="7405" y="833"/>
                </a:cubicBezTo>
                <a:cubicBezTo>
                  <a:pt x="8034" y="671"/>
                  <a:pt x="8669" y="661"/>
                  <a:pt x="9300" y="833"/>
                </a:cubicBezTo>
                <a:cubicBezTo>
                  <a:pt x="9923" y="994"/>
                  <a:pt x="10467" y="-641"/>
                  <a:pt x="11138" y="452"/>
                </a:cubicBezTo>
                <a:cubicBezTo>
                  <a:pt x="11786" y="1517"/>
                  <a:pt x="12480" y="652"/>
                  <a:pt x="13151" y="452"/>
                </a:cubicBezTo>
                <a:cubicBezTo>
                  <a:pt x="13821" y="253"/>
                  <a:pt x="14488" y="1032"/>
                  <a:pt x="15166" y="833"/>
                </a:cubicBezTo>
                <a:cubicBezTo>
                  <a:pt x="15814" y="633"/>
                  <a:pt x="16468" y="899"/>
                  <a:pt x="17118" y="833"/>
                </a:cubicBezTo>
                <a:cubicBezTo>
                  <a:pt x="17730" y="776"/>
                  <a:pt x="18340" y="842"/>
                  <a:pt x="18954" y="452"/>
                </a:cubicBezTo>
                <a:cubicBezTo>
                  <a:pt x="19591" y="53"/>
                  <a:pt x="20192" y="1926"/>
                  <a:pt x="20792" y="3114"/>
                </a:cubicBezTo>
                <a:cubicBezTo>
                  <a:pt x="21600" y="4711"/>
                  <a:pt x="21599" y="11167"/>
                  <a:pt x="21325" y="15302"/>
                </a:cubicBezTo>
                <a:cubicBezTo>
                  <a:pt x="20952" y="20959"/>
                  <a:pt x="20129" y="18373"/>
                  <a:pt x="19489" y="18734"/>
                </a:cubicBezTo>
                <a:cubicBezTo>
                  <a:pt x="18643" y="19210"/>
                  <a:pt x="17789" y="18734"/>
                  <a:pt x="16941" y="18734"/>
                </a:cubicBezTo>
                <a:cubicBezTo>
                  <a:pt x="16191" y="18734"/>
                  <a:pt x="15439" y="18944"/>
                  <a:pt x="14690" y="18734"/>
                </a:cubicBezTo>
                <a:cubicBezTo>
                  <a:pt x="14052" y="18563"/>
                  <a:pt x="13429" y="19580"/>
                  <a:pt x="12795" y="19115"/>
                </a:cubicBezTo>
                <a:cubicBezTo>
                  <a:pt x="12036" y="18554"/>
                  <a:pt x="11304" y="20294"/>
                  <a:pt x="10545" y="19875"/>
                </a:cubicBezTo>
                <a:cubicBezTo>
                  <a:pt x="9895" y="19523"/>
                  <a:pt x="9244" y="19657"/>
                  <a:pt x="8589" y="19495"/>
                </a:cubicBezTo>
                <a:cubicBezTo>
                  <a:pt x="7990" y="19352"/>
                  <a:pt x="7405" y="18544"/>
                  <a:pt x="6813" y="19115"/>
                </a:cubicBezTo>
                <a:cubicBezTo>
                  <a:pt x="6220" y="19685"/>
                  <a:pt x="5623" y="19866"/>
                  <a:pt x="5034" y="19495"/>
                </a:cubicBezTo>
                <a:cubicBezTo>
                  <a:pt x="4220" y="18982"/>
                  <a:pt x="3467" y="20598"/>
                  <a:pt x="2666" y="20255"/>
                </a:cubicBezTo>
                <a:cubicBezTo>
                  <a:pt x="2035" y="19989"/>
                  <a:pt x="1402" y="20246"/>
                  <a:pt x="770" y="20255"/>
                </a:cubicBezTo>
                <a:lnTo>
                  <a:pt x="415" y="20636"/>
                </a:lnTo>
              </a:path>
            </a:pathLst>
          </a:custGeom>
          <a:noFill/>
          <a:ln w="38100">
            <a:solidFill>
              <a:srgbClr val="FF0000"/>
            </a:solidFill>
            <a:prstDash val="sys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cxnSp>
        <p:nvCxnSpPr>
          <p:cNvPr id="34" name="Straight Connector 33">
            <a:extLst>
              <a:ext uri="{FF2B5EF4-FFF2-40B4-BE49-F238E27FC236}">
                <a16:creationId xmlns:a16="http://schemas.microsoft.com/office/drawing/2014/main" id="{5BD72431-C951-6F46-A5B8-18C2834D4D8D}"/>
              </a:ext>
            </a:extLst>
          </p:cNvPr>
          <p:cNvCxnSpPr>
            <a:cxnSpLocks/>
          </p:cNvCxnSpPr>
          <p:nvPr/>
        </p:nvCxnSpPr>
        <p:spPr bwMode="auto">
          <a:xfrm>
            <a:off x="3897391" y="3134320"/>
            <a:ext cx="0" cy="3888432"/>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a:extLst>
              <a:ext uri="{FF2B5EF4-FFF2-40B4-BE49-F238E27FC236}">
                <a16:creationId xmlns:a16="http://schemas.microsoft.com/office/drawing/2014/main" id="{6E6082E7-F1A4-A146-9E70-49F65BC9033F}"/>
              </a:ext>
            </a:extLst>
          </p:cNvPr>
          <p:cNvCxnSpPr>
            <a:cxnSpLocks/>
          </p:cNvCxnSpPr>
          <p:nvPr/>
        </p:nvCxnSpPr>
        <p:spPr bwMode="auto">
          <a:xfrm>
            <a:off x="8129119" y="3134320"/>
            <a:ext cx="16744" cy="3888432"/>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Arrow Connector 35">
            <a:extLst>
              <a:ext uri="{FF2B5EF4-FFF2-40B4-BE49-F238E27FC236}">
                <a16:creationId xmlns:a16="http://schemas.microsoft.com/office/drawing/2014/main" id="{5E9EC96B-E7CB-2343-8942-D3F5B012060A}"/>
              </a:ext>
            </a:extLst>
          </p:cNvPr>
          <p:cNvCxnSpPr/>
          <p:nvPr/>
        </p:nvCxnSpPr>
        <p:spPr bwMode="auto">
          <a:xfrm>
            <a:off x="3897391" y="3437514"/>
            <a:ext cx="4248472" cy="288032"/>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a:extLst>
              <a:ext uri="{FF2B5EF4-FFF2-40B4-BE49-F238E27FC236}">
                <a16:creationId xmlns:a16="http://schemas.microsoft.com/office/drawing/2014/main" id="{219ED7FB-73CD-7E43-AC0B-61C6D66BCD26}"/>
              </a:ext>
            </a:extLst>
          </p:cNvPr>
          <p:cNvSpPr txBox="1"/>
          <p:nvPr/>
        </p:nvSpPr>
        <p:spPr>
          <a:xfrm>
            <a:off x="5583342" y="3393151"/>
            <a:ext cx="1605889" cy="369332"/>
          </a:xfrm>
          <a:prstGeom prst="rect">
            <a:avLst/>
          </a:prstGeom>
          <a:solidFill>
            <a:schemeClr val="bg1"/>
          </a:solidFill>
        </p:spPr>
        <p:txBody>
          <a:bodyPr wrap="none" rtlCol="0">
            <a:spAutoFit/>
          </a:bodyPr>
          <a:lstStyle/>
          <a:p>
            <a:r>
              <a:rPr lang="en-BE"/>
              <a:t>SYN </a:t>
            </a:r>
            <a:r>
              <a:rPr lang="en-BE" b="1"/>
              <a:t>MSS=1000</a:t>
            </a:r>
          </a:p>
        </p:txBody>
      </p:sp>
      <p:cxnSp>
        <p:nvCxnSpPr>
          <p:cNvPr id="40" name="Straight Arrow Connector 39">
            <a:extLst>
              <a:ext uri="{FF2B5EF4-FFF2-40B4-BE49-F238E27FC236}">
                <a16:creationId xmlns:a16="http://schemas.microsoft.com/office/drawing/2014/main" id="{1EED5819-E981-2D41-84A4-8DAC2FE8FDE6}"/>
              </a:ext>
            </a:extLst>
          </p:cNvPr>
          <p:cNvCxnSpPr>
            <a:cxnSpLocks/>
          </p:cNvCxnSpPr>
          <p:nvPr/>
        </p:nvCxnSpPr>
        <p:spPr bwMode="auto">
          <a:xfrm flipH="1">
            <a:off x="3907962" y="3888377"/>
            <a:ext cx="4221159" cy="643403"/>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2" name="TextBox 41">
            <a:extLst>
              <a:ext uri="{FF2B5EF4-FFF2-40B4-BE49-F238E27FC236}">
                <a16:creationId xmlns:a16="http://schemas.microsoft.com/office/drawing/2014/main" id="{864A2AC7-E353-094F-9A29-FAD9A6CC16FE}"/>
              </a:ext>
            </a:extLst>
          </p:cNvPr>
          <p:cNvSpPr txBox="1"/>
          <p:nvPr/>
        </p:nvSpPr>
        <p:spPr>
          <a:xfrm>
            <a:off x="4261196" y="3980122"/>
            <a:ext cx="3204392" cy="369332"/>
          </a:xfrm>
          <a:prstGeom prst="rect">
            <a:avLst/>
          </a:prstGeom>
          <a:solidFill>
            <a:schemeClr val="bg1"/>
          </a:solidFill>
        </p:spPr>
        <p:txBody>
          <a:bodyPr wrap="square" rtlCol="0">
            <a:spAutoFit/>
          </a:bodyPr>
          <a:lstStyle/>
          <a:p>
            <a:r>
              <a:rPr lang="en-BE"/>
              <a:t>SYN+ACK(2000),</a:t>
            </a:r>
            <a:r>
              <a:rPr lang="en-BE" b="1"/>
              <a:t>MSS=1000</a:t>
            </a:r>
          </a:p>
        </p:txBody>
      </p:sp>
      <p:cxnSp>
        <p:nvCxnSpPr>
          <p:cNvPr id="45" name="Straight Arrow Connector 44">
            <a:extLst>
              <a:ext uri="{FF2B5EF4-FFF2-40B4-BE49-F238E27FC236}">
                <a16:creationId xmlns:a16="http://schemas.microsoft.com/office/drawing/2014/main" id="{48F10A0C-D987-AA48-8617-E49909F0D39A}"/>
              </a:ext>
            </a:extLst>
          </p:cNvPr>
          <p:cNvCxnSpPr/>
          <p:nvPr/>
        </p:nvCxnSpPr>
        <p:spPr bwMode="auto">
          <a:xfrm>
            <a:off x="3902757" y="4627221"/>
            <a:ext cx="4248472" cy="288032"/>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6" name="TextBox 45">
            <a:extLst>
              <a:ext uri="{FF2B5EF4-FFF2-40B4-BE49-F238E27FC236}">
                <a16:creationId xmlns:a16="http://schemas.microsoft.com/office/drawing/2014/main" id="{D5F9650C-7D3C-B844-8A6F-1F55593F5819}"/>
              </a:ext>
            </a:extLst>
          </p:cNvPr>
          <p:cNvSpPr txBox="1"/>
          <p:nvPr/>
        </p:nvSpPr>
        <p:spPr>
          <a:xfrm>
            <a:off x="6234578" y="4597440"/>
            <a:ext cx="559705" cy="369332"/>
          </a:xfrm>
          <a:prstGeom prst="rect">
            <a:avLst/>
          </a:prstGeom>
          <a:solidFill>
            <a:schemeClr val="bg1"/>
          </a:solidFill>
        </p:spPr>
        <p:txBody>
          <a:bodyPr wrap="none" rtlCol="0">
            <a:spAutoFit/>
          </a:bodyPr>
          <a:lstStyle/>
          <a:p>
            <a:r>
              <a:rPr lang="en-BE"/>
              <a:t>ACK</a:t>
            </a:r>
            <a:endParaRPr lang="en-BE" b="1">
              <a:solidFill>
                <a:srgbClr val="FF0000"/>
              </a:solidFill>
            </a:endParaRPr>
          </a:p>
        </p:txBody>
      </p:sp>
      <p:sp>
        <p:nvSpPr>
          <p:cNvPr id="50" name="TextBox 49">
            <a:extLst>
              <a:ext uri="{FF2B5EF4-FFF2-40B4-BE49-F238E27FC236}">
                <a16:creationId xmlns:a16="http://schemas.microsoft.com/office/drawing/2014/main" id="{45AF7871-5F67-9041-8DFD-FFF6AAF505A6}"/>
              </a:ext>
            </a:extLst>
          </p:cNvPr>
          <p:cNvSpPr txBox="1"/>
          <p:nvPr/>
        </p:nvSpPr>
        <p:spPr>
          <a:xfrm>
            <a:off x="2048289" y="5591815"/>
            <a:ext cx="1348446" cy="461665"/>
          </a:xfrm>
          <a:prstGeom prst="rect">
            <a:avLst/>
          </a:prstGeom>
          <a:noFill/>
        </p:spPr>
        <p:txBody>
          <a:bodyPr wrap="none" rtlCol="0">
            <a:spAutoFit/>
          </a:bodyPr>
          <a:lstStyle/>
          <a:p>
            <a:r>
              <a:rPr lang="en-BE" sz="2400"/>
              <a:t>MSS=500</a:t>
            </a:r>
          </a:p>
        </p:txBody>
      </p:sp>
      <p:cxnSp>
        <p:nvCxnSpPr>
          <p:cNvPr id="52" name="Straight Arrow Connector 51">
            <a:extLst>
              <a:ext uri="{FF2B5EF4-FFF2-40B4-BE49-F238E27FC236}">
                <a16:creationId xmlns:a16="http://schemas.microsoft.com/office/drawing/2014/main" id="{2F09189D-02EF-B04B-9998-AB14250213F5}"/>
              </a:ext>
            </a:extLst>
          </p:cNvPr>
          <p:cNvCxnSpPr>
            <a:cxnSpLocks/>
          </p:cNvCxnSpPr>
          <p:nvPr/>
        </p:nvCxnSpPr>
        <p:spPr bwMode="auto">
          <a:xfrm>
            <a:off x="3894896" y="4956379"/>
            <a:ext cx="1884464" cy="191197"/>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3" name="TextBox 52">
            <a:extLst>
              <a:ext uri="{FF2B5EF4-FFF2-40B4-BE49-F238E27FC236}">
                <a16:creationId xmlns:a16="http://schemas.microsoft.com/office/drawing/2014/main" id="{FB7CCA52-1267-1646-B9E4-83B12D0A12B6}"/>
              </a:ext>
            </a:extLst>
          </p:cNvPr>
          <p:cNvSpPr txBox="1"/>
          <p:nvPr/>
        </p:nvSpPr>
        <p:spPr>
          <a:xfrm>
            <a:off x="4399729" y="4727109"/>
            <a:ext cx="1445119" cy="369332"/>
          </a:xfrm>
          <a:prstGeom prst="rect">
            <a:avLst/>
          </a:prstGeom>
          <a:solidFill>
            <a:schemeClr val="bg1"/>
          </a:solidFill>
        </p:spPr>
        <p:txBody>
          <a:bodyPr wrap="square" rtlCol="0">
            <a:spAutoFit/>
          </a:bodyPr>
          <a:lstStyle/>
          <a:p>
            <a:r>
              <a:rPr lang="en-BE"/>
              <a:t>1000-1999</a:t>
            </a:r>
            <a:endParaRPr lang="en-BE" b="1">
              <a:solidFill>
                <a:srgbClr val="FF0000"/>
              </a:solidFill>
            </a:endParaRPr>
          </a:p>
        </p:txBody>
      </p:sp>
      <p:sp>
        <p:nvSpPr>
          <p:cNvPr id="55" name="TextBox 54">
            <a:extLst>
              <a:ext uri="{FF2B5EF4-FFF2-40B4-BE49-F238E27FC236}">
                <a16:creationId xmlns:a16="http://schemas.microsoft.com/office/drawing/2014/main" id="{43AC0053-52DB-E840-8C91-9F249E18B148}"/>
              </a:ext>
            </a:extLst>
          </p:cNvPr>
          <p:cNvSpPr txBox="1"/>
          <p:nvPr/>
        </p:nvSpPr>
        <p:spPr>
          <a:xfrm>
            <a:off x="2000984" y="4164789"/>
            <a:ext cx="1502334" cy="461665"/>
          </a:xfrm>
          <a:prstGeom prst="rect">
            <a:avLst/>
          </a:prstGeom>
          <a:noFill/>
        </p:spPr>
        <p:txBody>
          <a:bodyPr wrap="none" rtlCol="0">
            <a:spAutoFit/>
          </a:bodyPr>
          <a:lstStyle/>
          <a:p>
            <a:r>
              <a:rPr lang="en-BE" sz="2400"/>
              <a:t>MSS=1000</a:t>
            </a:r>
          </a:p>
        </p:txBody>
      </p:sp>
      <p:sp>
        <p:nvSpPr>
          <p:cNvPr id="56" name="Oval 55">
            <a:extLst>
              <a:ext uri="{FF2B5EF4-FFF2-40B4-BE49-F238E27FC236}">
                <a16:creationId xmlns:a16="http://schemas.microsoft.com/office/drawing/2014/main" id="{E2FF3828-D1D6-E245-A0AC-524F83363D70}"/>
              </a:ext>
            </a:extLst>
          </p:cNvPr>
          <p:cNvSpPr/>
          <p:nvPr/>
        </p:nvSpPr>
        <p:spPr bwMode="auto">
          <a:xfrm>
            <a:off x="5623223" y="4945035"/>
            <a:ext cx="363478" cy="411499"/>
          </a:xfrm>
          <a:prstGeom prst="ellipse">
            <a:avLst/>
          </a:prstGeom>
          <a:solidFill>
            <a:srgbClr val="FF0000"/>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BE" sz="4200">
              <a:solidFill>
                <a:srgbClr val="000000"/>
              </a:solidFill>
              <a:latin typeface="Gill Sans" charset="0"/>
              <a:ea typeface="Heiti SC Light" charset="0"/>
              <a:cs typeface="Heiti SC Light" charset="0"/>
              <a:sym typeface="Gill Sans" charset="0"/>
            </a:endParaRPr>
          </a:p>
        </p:txBody>
      </p:sp>
      <p:cxnSp>
        <p:nvCxnSpPr>
          <p:cNvPr id="57" name="Straight Arrow Connector 56">
            <a:extLst>
              <a:ext uri="{FF2B5EF4-FFF2-40B4-BE49-F238E27FC236}">
                <a16:creationId xmlns:a16="http://schemas.microsoft.com/office/drawing/2014/main" id="{0A70631B-F748-C140-8DBD-12BB6B79F870}"/>
              </a:ext>
            </a:extLst>
          </p:cNvPr>
          <p:cNvCxnSpPr>
            <a:cxnSpLocks/>
          </p:cNvCxnSpPr>
          <p:nvPr/>
        </p:nvCxnSpPr>
        <p:spPr bwMode="auto">
          <a:xfrm flipH="1">
            <a:off x="3870838" y="5455867"/>
            <a:ext cx="1992555" cy="276026"/>
          </a:xfrm>
          <a:prstGeom prst="straightConnector1">
            <a:avLst/>
          </a:prstGeom>
          <a:blipFill dpi="0" rotWithShape="0">
            <a:blip r:embed="rId3"/>
            <a:srcRect/>
            <a:tile tx="0" ty="0" sx="100000" sy="100000" flip="none" algn="tl"/>
          </a:blipFill>
          <a:ln w="254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9" name="TextBox 58">
            <a:extLst>
              <a:ext uri="{FF2B5EF4-FFF2-40B4-BE49-F238E27FC236}">
                <a16:creationId xmlns:a16="http://schemas.microsoft.com/office/drawing/2014/main" id="{4A13FA74-1179-D048-97C5-8AB3DDB37787}"/>
              </a:ext>
            </a:extLst>
          </p:cNvPr>
          <p:cNvSpPr txBox="1"/>
          <p:nvPr/>
        </p:nvSpPr>
        <p:spPr>
          <a:xfrm>
            <a:off x="4456846" y="5403226"/>
            <a:ext cx="873252" cy="369332"/>
          </a:xfrm>
          <a:prstGeom prst="rect">
            <a:avLst/>
          </a:prstGeom>
          <a:solidFill>
            <a:schemeClr val="bg1"/>
          </a:solidFill>
        </p:spPr>
        <p:txBody>
          <a:bodyPr wrap="none" rtlCol="0">
            <a:spAutoFit/>
          </a:bodyPr>
          <a:lstStyle/>
          <a:p>
            <a:r>
              <a:rPr lang="en-BE" b="1">
                <a:solidFill>
                  <a:srgbClr val="FF0000"/>
                </a:solidFill>
              </a:rPr>
              <a:t>Too Big</a:t>
            </a:r>
          </a:p>
        </p:txBody>
      </p:sp>
      <p:cxnSp>
        <p:nvCxnSpPr>
          <p:cNvPr id="60" name="Straight Arrow Connector 59">
            <a:extLst>
              <a:ext uri="{FF2B5EF4-FFF2-40B4-BE49-F238E27FC236}">
                <a16:creationId xmlns:a16="http://schemas.microsoft.com/office/drawing/2014/main" id="{B6066FEB-88CE-BD4E-99B7-48DA83DAC887}"/>
              </a:ext>
            </a:extLst>
          </p:cNvPr>
          <p:cNvCxnSpPr>
            <a:cxnSpLocks/>
          </p:cNvCxnSpPr>
          <p:nvPr/>
        </p:nvCxnSpPr>
        <p:spPr bwMode="auto">
          <a:xfrm>
            <a:off x="3960383" y="5889028"/>
            <a:ext cx="4151992" cy="348648"/>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1" name="TextBox 60">
            <a:extLst>
              <a:ext uri="{FF2B5EF4-FFF2-40B4-BE49-F238E27FC236}">
                <a16:creationId xmlns:a16="http://schemas.microsoft.com/office/drawing/2014/main" id="{36660955-0C04-2341-98BA-FC499A36495A}"/>
              </a:ext>
            </a:extLst>
          </p:cNvPr>
          <p:cNvSpPr txBox="1"/>
          <p:nvPr/>
        </p:nvSpPr>
        <p:spPr>
          <a:xfrm>
            <a:off x="4795390" y="5749581"/>
            <a:ext cx="1445119" cy="369332"/>
          </a:xfrm>
          <a:prstGeom prst="rect">
            <a:avLst/>
          </a:prstGeom>
          <a:solidFill>
            <a:schemeClr val="bg1"/>
          </a:solidFill>
        </p:spPr>
        <p:txBody>
          <a:bodyPr wrap="square" rtlCol="0">
            <a:spAutoFit/>
          </a:bodyPr>
          <a:lstStyle/>
          <a:p>
            <a:r>
              <a:rPr lang="en-BE"/>
              <a:t>1000-1499</a:t>
            </a:r>
            <a:endParaRPr lang="en-BE" b="1">
              <a:solidFill>
                <a:srgbClr val="FF0000"/>
              </a:solidFill>
            </a:endParaRPr>
          </a:p>
        </p:txBody>
      </p:sp>
      <p:cxnSp>
        <p:nvCxnSpPr>
          <p:cNvPr id="64" name="Straight Arrow Connector 63">
            <a:extLst>
              <a:ext uri="{FF2B5EF4-FFF2-40B4-BE49-F238E27FC236}">
                <a16:creationId xmlns:a16="http://schemas.microsoft.com/office/drawing/2014/main" id="{525E6475-EC7D-D742-99FD-61ADCA53CDEC}"/>
              </a:ext>
            </a:extLst>
          </p:cNvPr>
          <p:cNvCxnSpPr>
            <a:cxnSpLocks/>
          </p:cNvCxnSpPr>
          <p:nvPr/>
        </p:nvCxnSpPr>
        <p:spPr bwMode="auto">
          <a:xfrm>
            <a:off x="3916996" y="6237676"/>
            <a:ext cx="4151992" cy="348648"/>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5" name="TextBox 64">
            <a:extLst>
              <a:ext uri="{FF2B5EF4-FFF2-40B4-BE49-F238E27FC236}">
                <a16:creationId xmlns:a16="http://schemas.microsoft.com/office/drawing/2014/main" id="{4C435592-D4E1-244D-B7D4-9DB0FE0559F2}"/>
              </a:ext>
            </a:extLst>
          </p:cNvPr>
          <p:cNvSpPr txBox="1"/>
          <p:nvPr/>
        </p:nvSpPr>
        <p:spPr>
          <a:xfrm>
            <a:off x="4752003" y="6098229"/>
            <a:ext cx="1445119" cy="369332"/>
          </a:xfrm>
          <a:prstGeom prst="rect">
            <a:avLst/>
          </a:prstGeom>
          <a:solidFill>
            <a:schemeClr val="bg1"/>
          </a:solidFill>
        </p:spPr>
        <p:txBody>
          <a:bodyPr wrap="square" rtlCol="0">
            <a:spAutoFit/>
          </a:bodyPr>
          <a:lstStyle/>
          <a:p>
            <a:r>
              <a:rPr lang="en-BE"/>
              <a:t>1500-1999</a:t>
            </a:r>
            <a:endParaRPr lang="en-BE" b="1">
              <a:solidFill>
                <a:srgbClr val="FF0000"/>
              </a:solidFill>
            </a:endParaRPr>
          </a:p>
        </p:txBody>
      </p:sp>
      <p:sp>
        <p:nvSpPr>
          <p:cNvPr id="66" name="TextBox 65">
            <a:extLst>
              <a:ext uri="{FF2B5EF4-FFF2-40B4-BE49-F238E27FC236}">
                <a16:creationId xmlns:a16="http://schemas.microsoft.com/office/drawing/2014/main" id="{BF047339-11D8-E24C-A947-82B21928DA82}"/>
              </a:ext>
            </a:extLst>
          </p:cNvPr>
          <p:cNvSpPr txBox="1"/>
          <p:nvPr/>
        </p:nvSpPr>
        <p:spPr>
          <a:xfrm>
            <a:off x="5527941" y="1512555"/>
            <a:ext cx="1993046" cy="461665"/>
          </a:xfrm>
          <a:prstGeom prst="rect">
            <a:avLst/>
          </a:prstGeom>
          <a:noFill/>
        </p:spPr>
        <p:txBody>
          <a:bodyPr wrap="none" rtlCol="0">
            <a:spAutoFit/>
          </a:bodyPr>
          <a:lstStyle/>
          <a:p>
            <a:r>
              <a:rPr lang="en-BE" sz="2400"/>
              <a:t>560 bytes max</a:t>
            </a:r>
          </a:p>
        </p:txBody>
      </p:sp>
    </p:spTree>
    <p:extLst>
      <p:ext uri="{BB962C8B-B14F-4D97-AF65-F5344CB8AC3E}">
        <p14:creationId xmlns:p14="http://schemas.microsoft.com/office/powerpoint/2010/main" val="2247077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wipe(right)">
                                      <p:cBhvr>
                                        <p:cTn id="14" dur="500"/>
                                        <p:tgtEl>
                                          <p:spTgt spid="42"/>
                                        </p:tgtEl>
                                      </p:cBhvr>
                                    </p:animEffect>
                                  </p:childTnLst>
                                </p:cTn>
                              </p:par>
                              <p:par>
                                <p:cTn id="15" presetID="22" presetClass="entr" presetSubtype="2"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right)">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wipe(left)">
                                      <p:cBhvr>
                                        <p:cTn id="26" dur="500"/>
                                        <p:tgtEl>
                                          <p:spTgt spid="4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wipe(left)">
                                      <p:cBhvr>
                                        <p:cTn id="29" dur="500"/>
                                        <p:tgtEl>
                                          <p:spTgt spid="4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wipe(left)">
                                      <p:cBhvr>
                                        <p:cTn id="34" dur="500"/>
                                        <p:tgtEl>
                                          <p:spTgt spid="5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left)">
                                      <p:cBhvr>
                                        <p:cTn id="37" dur="500"/>
                                        <p:tgtEl>
                                          <p:spTgt spid="53"/>
                                        </p:tgtEl>
                                      </p:cBhvr>
                                    </p:animEffec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wipe(right)">
                                      <p:cBhvr>
                                        <p:cTn id="45" dur="500"/>
                                        <p:tgtEl>
                                          <p:spTgt spid="57"/>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wipe(right)">
                                      <p:cBhvr>
                                        <p:cTn id="48" dur="500"/>
                                        <p:tgtEl>
                                          <p:spTgt spid="59"/>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par>
                          <p:cTn id="53" fill="hold">
                            <p:stCondLst>
                              <p:cond delay="0"/>
                            </p:stCondLst>
                            <p:childTnLst>
                              <p:par>
                                <p:cTn id="54" presetID="22" presetClass="entr" presetSubtype="8" fill="hold" nodeType="afterEffect">
                                  <p:stCondLst>
                                    <p:cond delay="0"/>
                                  </p:stCondLst>
                                  <p:childTnLst>
                                    <p:set>
                                      <p:cBhvr>
                                        <p:cTn id="55" dur="1" fill="hold">
                                          <p:stCondLst>
                                            <p:cond delay="0"/>
                                          </p:stCondLst>
                                        </p:cTn>
                                        <p:tgtEl>
                                          <p:spTgt spid="60"/>
                                        </p:tgtEl>
                                        <p:attrNameLst>
                                          <p:attrName>style.visibility</p:attrName>
                                        </p:attrNameLst>
                                      </p:cBhvr>
                                      <p:to>
                                        <p:strVal val="visible"/>
                                      </p:to>
                                    </p:set>
                                    <p:animEffect transition="in" filter="wipe(left)">
                                      <p:cBhvr>
                                        <p:cTn id="56" dur="500"/>
                                        <p:tgtEl>
                                          <p:spTgt spid="60"/>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wipe(left)">
                                      <p:cBhvr>
                                        <p:cTn id="59" dur="500"/>
                                        <p:tgtEl>
                                          <p:spTgt spid="61"/>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wipe(left)">
                                      <p:cBhvr>
                                        <p:cTn id="63" dur="500"/>
                                        <p:tgtEl>
                                          <p:spTgt spid="64"/>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65"/>
                                        </p:tgtEl>
                                        <p:attrNameLst>
                                          <p:attrName>style.visibility</p:attrName>
                                        </p:attrNameLst>
                                      </p:cBhvr>
                                      <p:to>
                                        <p:strVal val="visible"/>
                                      </p:to>
                                    </p:set>
                                    <p:animEffect transition="in" filter="wipe(left)">
                                      <p:cBhvr>
                                        <p:cTn id="6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2" grpId="0" animBg="1"/>
      <p:bldP spid="46" grpId="0" animBg="1"/>
      <p:bldP spid="50" grpId="0"/>
      <p:bldP spid="53" grpId="0" animBg="1"/>
      <p:bldP spid="55" grpId="0"/>
      <p:bldP spid="56" grpId="0" animBg="1"/>
      <p:bldP spid="59" grpId="0" animBg="1"/>
      <p:bldP spid="61" grpId="0" animBg="1"/>
      <p:bldP spid="65"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a:t>Packet fragmentation</a:t>
            </a:r>
          </a:p>
        </p:txBody>
      </p:sp>
      <p:sp>
        <p:nvSpPr>
          <p:cNvPr id="3" name="Espace réservé du contenu 2"/>
          <p:cNvSpPr>
            <a:spLocks noGrp="1"/>
          </p:cNvSpPr>
          <p:nvPr>
            <p:ph idx="1"/>
          </p:nvPr>
        </p:nvSpPr>
        <p:spPr>
          <a:xfrm>
            <a:off x="2416970" y="2245957"/>
            <a:ext cx="8033265" cy="4018359"/>
          </a:xfrm>
        </p:spPr>
        <p:txBody>
          <a:bodyPr/>
          <a:lstStyle/>
          <a:p>
            <a:pPr marL="625056"/>
            <a:r>
              <a:rPr lang="en-US"/>
              <a:t>IPv6 requires that every link in the internet have an MTU of 1280 octets or more  </a:t>
            </a:r>
          </a:p>
          <a:p>
            <a:pPr marL="937584" lvl="1"/>
            <a:r>
              <a:rPr lang="en-US" b="1">
                <a:solidFill>
                  <a:srgbClr val="FF0000"/>
                </a:solidFill>
              </a:rPr>
              <a:t>IPv6 routers do not perform fragmentation</a:t>
            </a:r>
          </a:p>
          <a:p>
            <a:pPr marL="1250112" lvl="2"/>
            <a:r>
              <a:rPr lang="en-US"/>
              <a:t>Only end hosts perform fragmentation and reassembly by using the fragmentation header</a:t>
            </a:r>
          </a:p>
          <a:p>
            <a:pPr marL="1250112" lvl="2"/>
            <a:r>
              <a:rPr lang="en-US"/>
              <a:t>But Path MTU discovery should avoid fragmentation most of the time</a:t>
            </a:r>
          </a:p>
          <a:p>
            <a:endParaRPr lang="en-GB"/>
          </a:p>
        </p:txBody>
      </p:sp>
    </p:spTree>
    <p:extLst>
      <p:ext uri="{BB962C8B-B14F-4D97-AF65-F5344CB8AC3E}">
        <p14:creationId xmlns:p14="http://schemas.microsoft.com/office/powerpoint/2010/main" val="24280132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1" name="Rectangle 1"/>
          <p:cNvSpPr>
            <a:spLocks noGrp="1" noChangeArrowheads="1"/>
          </p:cNvSpPr>
          <p:nvPr>
            <p:ph type="title"/>
          </p:nvPr>
        </p:nvSpPr>
        <p:spPr>
          <a:xfrm>
            <a:off x="2230101" y="255885"/>
            <a:ext cx="7849195" cy="1205508"/>
          </a:xfrm>
          <a:ln/>
        </p:spPr>
        <p:txBody>
          <a:bodyPr>
            <a:normAutofit fontScale="90000"/>
          </a:bodyPr>
          <a:lstStyle/>
          <a:p>
            <a:pPr>
              <a:lnSpc>
                <a:spcPct val="84000"/>
              </a:lnSpc>
              <a:tabLst>
                <a:tab pos="660773" algn="l"/>
                <a:tab pos="1312617" algn="l"/>
                <a:tab pos="1973391" algn="l"/>
                <a:tab pos="2625235" algn="l"/>
                <a:tab pos="3286008" algn="l"/>
                <a:tab pos="3937852" algn="l"/>
                <a:tab pos="4598626" algn="l"/>
                <a:tab pos="5250470" algn="l"/>
                <a:tab pos="5875525" algn="l"/>
              </a:tabLst>
            </a:pPr>
            <a:r>
              <a:rPr lang="en-US"/>
              <a:t>Fragmenting a </a:t>
            </a:r>
            <a:br>
              <a:rPr lang="en-US"/>
            </a:br>
            <a:r>
              <a:rPr lang="en-US"/>
              <a:t>1200 bytes UDP packet</a:t>
            </a:r>
          </a:p>
        </p:txBody>
      </p:sp>
      <p:sp>
        <p:nvSpPr>
          <p:cNvPr id="66562" name="Rectangle 2"/>
          <p:cNvSpPr>
            <a:spLocks/>
          </p:cNvSpPr>
          <p:nvPr/>
        </p:nvSpPr>
        <p:spPr bwMode="auto">
          <a:xfrm>
            <a:off x="4054433" y="2151499"/>
            <a:ext cx="477695"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266">
                <a:latin typeface="Helvetica" charset="0"/>
                <a:ea typeface="ＭＳ Ｐゴシック" charset="0"/>
                <a:cs typeface="Helvetica" charset="0"/>
                <a:sym typeface="Helvetica" charset="0"/>
              </a:rPr>
              <a:t>32 bits</a:t>
            </a:r>
          </a:p>
        </p:txBody>
      </p:sp>
      <p:grpSp>
        <p:nvGrpSpPr>
          <p:cNvPr id="66563" name="Group 3"/>
          <p:cNvGrpSpPr>
            <a:grpSpLocks/>
          </p:cNvGrpSpPr>
          <p:nvPr/>
        </p:nvGrpSpPr>
        <p:grpSpPr bwMode="auto">
          <a:xfrm>
            <a:off x="2692655" y="2494202"/>
            <a:ext cx="3210223" cy="2220143"/>
            <a:chOff x="0" y="0"/>
            <a:chExt cx="2875" cy="1989"/>
          </a:xfrm>
        </p:grpSpPr>
        <p:sp>
          <p:nvSpPr>
            <p:cNvPr id="66564" name="AutoShape 4"/>
            <p:cNvSpPr>
              <a:spLocks/>
            </p:cNvSpPr>
            <p:nvPr/>
          </p:nvSpPr>
          <p:spPr bwMode="auto">
            <a:xfrm>
              <a:off x="0" y="0"/>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6565" name="AutoShape 5"/>
            <p:cNvSpPr>
              <a:spLocks/>
            </p:cNvSpPr>
            <p:nvPr/>
          </p:nvSpPr>
          <p:spPr bwMode="auto">
            <a:xfrm>
              <a:off x="0" y="283"/>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6566" name="AutoShape 6"/>
            <p:cNvSpPr>
              <a:spLocks/>
            </p:cNvSpPr>
            <p:nvPr/>
          </p:nvSpPr>
          <p:spPr bwMode="auto">
            <a:xfrm>
              <a:off x="0" y="572"/>
              <a:ext cx="2875" cy="709"/>
            </a:xfrm>
            <a:prstGeom prst="roundRect">
              <a:avLst>
                <a:gd name="adj" fmla="val 13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6567" name="AutoShape 7"/>
            <p:cNvSpPr>
              <a:spLocks/>
            </p:cNvSpPr>
            <p:nvPr/>
          </p:nvSpPr>
          <p:spPr bwMode="auto">
            <a:xfrm>
              <a:off x="0" y="1280"/>
              <a:ext cx="2875" cy="709"/>
            </a:xfrm>
            <a:prstGeom prst="roundRect">
              <a:avLst>
                <a:gd name="adj" fmla="val 13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grpSp>
      <p:sp>
        <p:nvSpPr>
          <p:cNvPr id="66568" name="Rectangle 8"/>
          <p:cNvSpPr>
            <a:spLocks/>
          </p:cNvSpPr>
          <p:nvPr/>
        </p:nvSpPr>
        <p:spPr bwMode="auto">
          <a:xfrm>
            <a:off x="2729489" y="2544721"/>
            <a:ext cx="1337482" cy="2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547">
                <a:latin typeface="Helvetica" charset="0"/>
                <a:ea typeface="ＭＳ Ｐゴシック" charset="0"/>
                <a:cs typeface="Helvetica" charset="0"/>
                <a:sym typeface="Helvetica" charset="0"/>
              </a:rPr>
              <a:t>Ver   Tclass      </a:t>
            </a:r>
          </a:p>
        </p:txBody>
      </p:sp>
      <p:sp>
        <p:nvSpPr>
          <p:cNvPr id="66569" name="Rectangle 9"/>
          <p:cNvSpPr>
            <a:spLocks/>
          </p:cNvSpPr>
          <p:nvPr/>
        </p:nvSpPr>
        <p:spPr bwMode="auto">
          <a:xfrm>
            <a:off x="4330137" y="2534372"/>
            <a:ext cx="1043555"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687">
                <a:latin typeface="Helvetica" charset="0"/>
                <a:ea typeface="ＭＳ Ｐゴシック" charset="0"/>
                <a:cs typeface="Helvetica" charset="0"/>
                <a:sym typeface="Helvetica" charset="0"/>
              </a:rPr>
              <a:t>Flow Label</a:t>
            </a:r>
          </a:p>
        </p:txBody>
      </p:sp>
      <p:sp>
        <p:nvSpPr>
          <p:cNvPr id="66570" name="Line 10"/>
          <p:cNvSpPr>
            <a:spLocks noChangeShapeType="1"/>
          </p:cNvSpPr>
          <p:nvPr/>
        </p:nvSpPr>
        <p:spPr bwMode="auto">
          <a:xfrm>
            <a:off x="2660284" y="2382580"/>
            <a:ext cx="3262684" cy="2232"/>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66571" name="Rectangle 11"/>
          <p:cNvSpPr>
            <a:spLocks/>
          </p:cNvSpPr>
          <p:nvPr/>
        </p:nvSpPr>
        <p:spPr bwMode="auto">
          <a:xfrm>
            <a:off x="4351345" y="2864390"/>
            <a:ext cx="1471557" cy="186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406">
                <a:latin typeface="Helvetica" charset="0"/>
                <a:ea typeface="ＭＳ Ｐゴシック" charset="0"/>
                <a:cs typeface="Helvetica" charset="0"/>
                <a:sym typeface="Helvetica" charset="0"/>
              </a:rPr>
              <a:t>NxtHdr   Hop Limit</a:t>
            </a:r>
          </a:p>
        </p:txBody>
      </p:sp>
      <p:sp>
        <p:nvSpPr>
          <p:cNvPr id="66572" name="Rectangle 12"/>
          <p:cNvSpPr>
            <a:spLocks/>
          </p:cNvSpPr>
          <p:nvPr/>
        </p:nvSpPr>
        <p:spPr bwMode="auto">
          <a:xfrm>
            <a:off x="3090026" y="3261379"/>
            <a:ext cx="2117453" cy="441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spAutoFit/>
          </a:bodyPr>
          <a:lstStyle/>
          <a:p>
            <a:pPr>
              <a:lnSpc>
                <a:spcPct val="84000"/>
              </a:lnSpc>
              <a:tabLst>
                <a:tab pos="660773" algn="l"/>
                <a:tab pos="1312617" algn="l"/>
                <a:tab pos="1973391" algn="l"/>
                <a:tab pos="2616305" algn="l"/>
                <a:tab pos="660773" algn="l"/>
                <a:tab pos="1312617" algn="l"/>
                <a:tab pos="1973391" algn="l"/>
                <a:tab pos="2616305" algn="l"/>
              </a:tabLst>
            </a:pPr>
            <a:r>
              <a:rPr lang="en-US" sz="1687" b="1" i="1">
                <a:solidFill>
                  <a:srgbClr val="FF0000"/>
                </a:solidFill>
                <a:latin typeface="Helvetica" charset="0"/>
                <a:ea typeface="ＭＳ Ｐゴシック" charset="0"/>
                <a:cs typeface="Helvetica" charset="0"/>
                <a:sym typeface="Helvetica" charset="0"/>
              </a:rPr>
              <a:t>Source IPv6 address</a:t>
            </a:r>
          </a:p>
          <a:p>
            <a:pPr>
              <a:lnSpc>
                <a:spcPct val="84000"/>
              </a:lnSpc>
              <a:tabLst>
                <a:tab pos="660773" algn="l"/>
                <a:tab pos="1312617" algn="l"/>
                <a:tab pos="1973391" algn="l"/>
                <a:tab pos="2616305" algn="l"/>
                <a:tab pos="660773" algn="l"/>
                <a:tab pos="1312617" algn="l"/>
                <a:tab pos="1973391" algn="l"/>
                <a:tab pos="2616305" algn="l"/>
              </a:tabLst>
            </a:pPr>
            <a:r>
              <a:rPr lang="en-US" sz="1687" b="1" i="1">
                <a:solidFill>
                  <a:srgbClr val="FF0000"/>
                </a:solidFill>
                <a:latin typeface="Helvetica" charset="0"/>
                <a:ea typeface="ＭＳ Ｐゴシック" charset="0"/>
                <a:cs typeface="Helvetica" charset="0"/>
                <a:sym typeface="Helvetica" charset="0"/>
              </a:rPr>
              <a:t>(128 bits) </a:t>
            </a:r>
          </a:p>
        </p:txBody>
      </p:sp>
      <p:sp>
        <p:nvSpPr>
          <p:cNvPr id="66573" name="Rectangle 13"/>
          <p:cNvSpPr>
            <a:spLocks/>
          </p:cNvSpPr>
          <p:nvPr/>
        </p:nvSpPr>
        <p:spPr bwMode="auto">
          <a:xfrm>
            <a:off x="2759627" y="2863957"/>
            <a:ext cx="1380186" cy="2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547">
                <a:latin typeface="Helvetica" charset="0"/>
                <a:ea typeface="ＭＳ Ｐゴシック" charset="0"/>
                <a:cs typeface="Helvetica" charset="0"/>
                <a:sym typeface="Helvetica" charset="0"/>
              </a:rPr>
              <a:t>Payload Length</a:t>
            </a:r>
          </a:p>
        </p:txBody>
      </p:sp>
      <p:sp>
        <p:nvSpPr>
          <p:cNvPr id="66574" name="Line 14"/>
          <p:cNvSpPr>
            <a:spLocks noChangeShapeType="1"/>
          </p:cNvSpPr>
          <p:nvPr/>
        </p:nvSpPr>
        <p:spPr bwMode="auto">
          <a:xfrm>
            <a:off x="3090026" y="2504246"/>
            <a:ext cx="2232" cy="302494"/>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6575" name="Line 15"/>
          <p:cNvSpPr>
            <a:spLocks noChangeShapeType="1"/>
          </p:cNvSpPr>
          <p:nvPr/>
        </p:nvSpPr>
        <p:spPr bwMode="auto">
          <a:xfrm>
            <a:off x="3871374" y="2504246"/>
            <a:ext cx="1117" cy="302494"/>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6576" name="Line 16"/>
          <p:cNvSpPr>
            <a:spLocks noChangeShapeType="1"/>
          </p:cNvSpPr>
          <p:nvPr/>
        </p:nvSpPr>
        <p:spPr bwMode="auto">
          <a:xfrm>
            <a:off x="4314509" y="2825715"/>
            <a:ext cx="1116" cy="302494"/>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6577" name="Line 17"/>
          <p:cNvSpPr>
            <a:spLocks noChangeShapeType="1"/>
          </p:cNvSpPr>
          <p:nvPr/>
        </p:nvSpPr>
        <p:spPr bwMode="auto">
          <a:xfrm>
            <a:off x="5004327" y="2816786"/>
            <a:ext cx="1116"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6578" name="Rectangle 18"/>
          <p:cNvSpPr>
            <a:spLocks/>
          </p:cNvSpPr>
          <p:nvPr/>
        </p:nvSpPr>
        <p:spPr bwMode="auto">
          <a:xfrm>
            <a:off x="2894689" y="4027099"/>
            <a:ext cx="2557239" cy="441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spAutoFit/>
          </a:bodyPr>
          <a:lstStyle/>
          <a:p>
            <a:pPr>
              <a:lnSpc>
                <a:spcPct val="84000"/>
              </a:lnSpc>
              <a:tabLst>
                <a:tab pos="660773" algn="l"/>
                <a:tab pos="1312617" algn="l"/>
                <a:tab pos="1973391" algn="l"/>
                <a:tab pos="2625235" algn="l"/>
                <a:tab pos="3259220" algn="l"/>
                <a:tab pos="660773" algn="l"/>
                <a:tab pos="1312617" algn="l"/>
                <a:tab pos="1973391" algn="l"/>
                <a:tab pos="2625235" algn="l"/>
                <a:tab pos="3259220" algn="l"/>
              </a:tabLst>
            </a:pPr>
            <a:r>
              <a:rPr lang="en-US" sz="1687" b="1" i="1">
                <a:solidFill>
                  <a:srgbClr val="FF0000"/>
                </a:solidFill>
                <a:latin typeface="Helvetica" charset="0"/>
                <a:ea typeface="ＭＳ Ｐゴシック" charset="0"/>
                <a:cs typeface="Helvetica" charset="0"/>
                <a:sym typeface="Helvetica" charset="0"/>
              </a:rPr>
              <a:t>Destination IPv6 address</a:t>
            </a:r>
          </a:p>
          <a:p>
            <a:pPr>
              <a:lnSpc>
                <a:spcPct val="84000"/>
              </a:lnSpc>
              <a:tabLst>
                <a:tab pos="660773" algn="l"/>
                <a:tab pos="1312617" algn="l"/>
                <a:tab pos="1973391" algn="l"/>
                <a:tab pos="2625235" algn="l"/>
                <a:tab pos="3259220" algn="l"/>
                <a:tab pos="660773" algn="l"/>
                <a:tab pos="1312617" algn="l"/>
                <a:tab pos="1973391" algn="l"/>
                <a:tab pos="2625235" algn="l"/>
                <a:tab pos="3259220" algn="l"/>
              </a:tabLst>
            </a:pPr>
            <a:r>
              <a:rPr lang="en-US" sz="1687" b="1" i="1">
                <a:solidFill>
                  <a:srgbClr val="FF0000"/>
                </a:solidFill>
                <a:latin typeface="Helvetica" charset="0"/>
                <a:ea typeface="ＭＳ Ｐゴシック" charset="0"/>
                <a:cs typeface="Helvetica" charset="0"/>
                <a:sym typeface="Helvetica" charset="0"/>
              </a:rPr>
              <a:t>(128 bits) </a:t>
            </a:r>
          </a:p>
        </p:txBody>
      </p:sp>
      <p:sp>
        <p:nvSpPr>
          <p:cNvPr id="66579" name="AutoShape 19"/>
          <p:cNvSpPr>
            <a:spLocks/>
          </p:cNvSpPr>
          <p:nvPr/>
        </p:nvSpPr>
        <p:spPr bwMode="auto">
          <a:xfrm>
            <a:off x="2688190" y="5352816"/>
            <a:ext cx="3209107" cy="318120"/>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6580" name="AutoShape 20"/>
          <p:cNvSpPr>
            <a:spLocks/>
          </p:cNvSpPr>
          <p:nvPr/>
        </p:nvSpPr>
        <p:spPr bwMode="auto">
          <a:xfrm>
            <a:off x="2688190" y="5669820"/>
            <a:ext cx="3209107" cy="318120"/>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6581" name="Rectangle 21"/>
          <p:cNvSpPr>
            <a:spLocks/>
          </p:cNvSpPr>
          <p:nvPr/>
        </p:nvSpPr>
        <p:spPr bwMode="auto">
          <a:xfrm>
            <a:off x="2991798" y="5418648"/>
            <a:ext cx="910506"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b="1" i="1">
                <a:solidFill>
                  <a:srgbClr val="0000FF"/>
                </a:solidFill>
                <a:latin typeface="Helvetica" charset="0"/>
                <a:ea typeface="ＭＳ Ｐゴシック" charset="0"/>
                <a:cs typeface="Helvetica" charset="0"/>
                <a:sym typeface="Helvetica" charset="0"/>
              </a:rPr>
              <a:t>Source port</a:t>
            </a:r>
          </a:p>
        </p:txBody>
      </p:sp>
      <p:sp>
        <p:nvSpPr>
          <p:cNvPr id="66582" name="Rectangle 22"/>
          <p:cNvSpPr>
            <a:spLocks/>
          </p:cNvSpPr>
          <p:nvPr/>
        </p:nvSpPr>
        <p:spPr bwMode="auto">
          <a:xfrm>
            <a:off x="4509846" y="5420880"/>
            <a:ext cx="1243930"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b="1" i="1">
                <a:solidFill>
                  <a:srgbClr val="0000FF"/>
                </a:solidFill>
                <a:latin typeface="Helvetica" charset="0"/>
                <a:ea typeface="ＭＳ Ｐゴシック" charset="0"/>
                <a:cs typeface="Helvetica" charset="0"/>
                <a:sym typeface="Helvetica" charset="0"/>
              </a:rPr>
              <a:t>Destination port</a:t>
            </a:r>
          </a:p>
        </p:txBody>
      </p:sp>
      <p:sp>
        <p:nvSpPr>
          <p:cNvPr id="66583" name="Line 23"/>
          <p:cNvSpPr>
            <a:spLocks noChangeShapeType="1"/>
          </p:cNvSpPr>
          <p:nvPr/>
        </p:nvSpPr>
        <p:spPr bwMode="auto">
          <a:xfrm>
            <a:off x="4331252" y="5369561"/>
            <a:ext cx="2232"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6584" name="Rectangle 24"/>
          <p:cNvSpPr>
            <a:spLocks/>
          </p:cNvSpPr>
          <p:nvPr/>
        </p:nvSpPr>
        <p:spPr bwMode="auto">
          <a:xfrm>
            <a:off x="3192718" y="5741233"/>
            <a:ext cx="493725"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266">
                <a:latin typeface="Helvetica" charset="0"/>
                <a:ea typeface="ＭＳ Ｐゴシック" charset="0"/>
                <a:cs typeface="Helvetica" charset="0"/>
                <a:sym typeface="Helvetica" charset="0"/>
              </a:rPr>
              <a:t>Length</a:t>
            </a:r>
          </a:p>
        </p:txBody>
      </p:sp>
      <p:sp>
        <p:nvSpPr>
          <p:cNvPr id="66585" name="Line 25"/>
          <p:cNvSpPr>
            <a:spLocks noChangeShapeType="1"/>
          </p:cNvSpPr>
          <p:nvPr/>
        </p:nvSpPr>
        <p:spPr bwMode="auto">
          <a:xfrm>
            <a:off x="4321207" y="5682100"/>
            <a:ext cx="2232"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6586" name="Rectangle 26"/>
          <p:cNvSpPr>
            <a:spLocks/>
          </p:cNvSpPr>
          <p:nvPr/>
        </p:nvSpPr>
        <p:spPr bwMode="auto">
          <a:xfrm>
            <a:off x="4749832" y="5751279"/>
            <a:ext cx="766235"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a:latin typeface="Helvetica" charset="0"/>
                <a:ea typeface="ＭＳ Ｐゴシック" charset="0"/>
                <a:cs typeface="Helvetica" charset="0"/>
                <a:sym typeface="Helvetica" charset="0"/>
              </a:rPr>
              <a:t>Checksum</a:t>
            </a:r>
          </a:p>
        </p:txBody>
      </p:sp>
      <p:sp>
        <p:nvSpPr>
          <p:cNvPr id="66587" name="Line 27"/>
          <p:cNvSpPr>
            <a:spLocks noChangeShapeType="1"/>
          </p:cNvSpPr>
          <p:nvPr/>
        </p:nvSpPr>
        <p:spPr bwMode="auto">
          <a:xfrm>
            <a:off x="2696003" y="5966734"/>
            <a:ext cx="1116" cy="449833"/>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6588" name="Line 28"/>
          <p:cNvSpPr>
            <a:spLocks noChangeShapeType="1"/>
          </p:cNvSpPr>
          <p:nvPr/>
        </p:nvSpPr>
        <p:spPr bwMode="auto">
          <a:xfrm>
            <a:off x="5902877" y="5977896"/>
            <a:ext cx="1117" cy="449833"/>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6589" name="Rectangle 29"/>
          <p:cNvSpPr>
            <a:spLocks/>
          </p:cNvSpPr>
          <p:nvPr/>
        </p:nvSpPr>
        <p:spPr bwMode="auto">
          <a:xfrm>
            <a:off x="4019062" y="6105112"/>
            <a:ext cx="1798634" cy="279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2109">
                <a:solidFill>
                  <a:srgbClr val="0000FF"/>
                </a:solidFill>
                <a:latin typeface="Helvetica" charset="0"/>
                <a:ea typeface="ＭＳ Ｐゴシック" charset="0"/>
                <a:cs typeface="Helvetica" charset="0"/>
                <a:sym typeface="Helvetica" charset="0"/>
              </a:rPr>
              <a:t>UDP (first part)</a:t>
            </a:r>
          </a:p>
        </p:txBody>
      </p:sp>
      <p:sp>
        <p:nvSpPr>
          <p:cNvPr id="66590" name="Line 30"/>
          <p:cNvSpPr>
            <a:spLocks noChangeShapeType="1"/>
          </p:cNvSpPr>
          <p:nvPr/>
        </p:nvSpPr>
        <p:spPr bwMode="auto">
          <a:xfrm flipH="1">
            <a:off x="2385697" y="3016587"/>
            <a:ext cx="1980158" cy="54136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grpSp>
        <p:nvGrpSpPr>
          <p:cNvPr id="66591" name="Group 31"/>
          <p:cNvGrpSpPr>
            <a:grpSpLocks/>
          </p:cNvGrpSpPr>
          <p:nvPr/>
        </p:nvGrpSpPr>
        <p:grpSpPr bwMode="auto">
          <a:xfrm>
            <a:off x="2001721" y="3608180"/>
            <a:ext cx="1232297" cy="321469"/>
            <a:chOff x="0" y="0"/>
            <a:chExt cx="1104" cy="287"/>
          </a:xfrm>
        </p:grpSpPr>
        <p:sp>
          <p:nvSpPr>
            <p:cNvPr id="66592" name="Rectangle 32"/>
            <p:cNvSpPr>
              <a:spLocks/>
            </p:cNvSpPr>
            <p:nvPr/>
          </p:nvSpPr>
          <p:spPr bwMode="auto">
            <a:xfrm>
              <a:off x="0" y="0"/>
              <a:ext cx="1104" cy="287"/>
            </a:xfrm>
            <a:prstGeom prst="rect">
              <a:avLst/>
            </a:prstGeom>
            <a:solidFill>
              <a:schemeClr val="bg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2180"/>
            </a:p>
          </p:txBody>
        </p:sp>
        <p:sp>
          <p:nvSpPr>
            <p:cNvPr id="66593" name="Rectangle 33"/>
            <p:cNvSpPr>
              <a:spLocks/>
            </p:cNvSpPr>
            <p:nvPr/>
          </p:nvSpPr>
          <p:spPr bwMode="auto">
            <a:xfrm>
              <a:off x="0" y="16"/>
              <a:ext cx="1031" cy="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687">
                  <a:latin typeface="Helvetica" charset="0"/>
                  <a:ea typeface="ＭＳ Ｐゴシック" charset="0"/>
                  <a:cs typeface="Helvetica" charset="0"/>
                  <a:sym typeface="Helvetica" charset="0"/>
                </a:rPr>
                <a:t>44:fragment</a:t>
              </a:r>
            </a:p>
          </p:txBody>
        </p:sp>
      </p:grpSp>
      <p:sp>
        <p:nvSpPr>
          <p:cNvPr id="66594" name="AutoShape 34"/>
          <p:cNvSpPr>
            <a:spLocks/>
          </p:cNvSpPr>
          <p:nvPr/>
        </p:nvSpPr>
        <p:spPr bwMode="auto">
          <a:xfrm>
            <a:off x="2692655" y="4709879"/>
            <a:ext cx="3210223" cy="318120"/>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6595" name="AutoShape 35"/>
          <p:cNvSpPr>
            <a:spLocks/>
          </p:cNvSpPr>
          <p:nvPr/>
        </p:nvSpPr>
        <p:spPr bwMode="auto">
          <a:xfrm>
            <a:off x="2692655" y="5025767"/>
            <a:ext cx="3210223" cy="318120"/>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6596" name="Rectangle 36"/>
          <p:cNvSpPr>
            <a:spLocks/>
          </p:cNvSpPr>
          <p:nvPr/>
        </p:nvSpPr>
        <p:spPr bwMode="auto">
          <a:xfrm>
            <a:off x="2786415" y="4803616"/>
            <a:ext cx="1160574"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b="1">
                <a:latin typeface="Helvetica" charset="0"/>
                <a:ea typeface="ＭＳ Ｐゴシック" charset="0"/>
                <a:cs typeface="Helvetica" charset="0"/>
                <a:sym typeface="Helvetica" charset="0"/>
              </a:rPr>
              <a:t>Nxt Hdr     Zero</a:t>
            </a:r>
          </a:p>
        </p:txBody>
      </p:sp>
      <p:sp>
        <p:nvSpPr>
          <p:cNvPr id="66597" name="Rectangle 37"/>
          <p:cNvSpPr>
            <a:spLocks/>
          </p:cNvSpPr>
          <p:nvPr/>
        </p:nvSpPr>
        <p:spPr bwMode="auto">
          <a:xfrm>
            <a:off x="4509845" y="4790221"/>
            <a:ext cx="1314462"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Frag. Offset  0  M</a:t>
            </a:r>
          </a:p>
        </p:txBody>
      </p:sp>
      <p:sp>
        <p:nvSpPr>
          <p:cNvPr id="66598" name="Line 38"/>
          <p:cNvSpPr>
            <a:spLocks noChangeShapeType="1"/>
          </p:cNvSpPr>
          <p:nvPr/>
        </p:nvSpPr>
        <p:spPr bwMode="auto">
          <a:xfrm>
            <a:off x="4331252" y="4724391"/>
            <a:ext cx="2232"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6599" name="Rectangle 39"/>
          <p:cNvSpPr>
            <a:spLocks/>
          </p:cNvSpPr>
          <p:nvPr/>
        </p:nvSpPr>
        <p:spPr bwMode="auto">
          <a:xfrm>
            <a:off x="3328894" y="5103876"/>
            <a:ext cx="2337178"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16305" algn="l"/>
              </a:tabLst>
            </a:pPr>
            <a:r>
              <a:rPr lang="en-US" sz="1266" b="1">
                <a:latin typeface="Helvetica" charset="0"/>
                <a:ea typeface="ＭＳ Ｐゴシック" charset="0"/>
                <a:cs typeface="Helvetica" charset="0"/>
                <a:sym typeface="Helvetica" charset="0"/>
              </a:rPr>
              <a:t>Fragment identification = 1234</a:t>
            </a:r>
          </a:p>
        </p:txBody>
      </p:sp>
      <p:sp>
        <p:nvSpPr>
          <p:cNvPr id="66600" name="Line 40"/>
          <p:cNvSpPr>
            <a:spLocks noChangeShapeType="1"/>
          </p:cNvSpPr>
          <p:nvPr/>
        </p:nvSpPr>
        <p:spPr bwMode="auto">
          <a:xfrm>
            <a:off x="3439400" y="4741134"/>
            <a:ext cx="1116"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grpSp>
        <p:nvGrpSpPr>
          <p:cNvPr id="66601" name="Group 41"/>
          <p:cNvGrpSpPr>
            <a:grpSpLocks/>
          </p:cNvGrpSpPr>
          <p:nvPr/>
        </p:nvGrpSpPr>
        <p:grpSpPr bwMode="auto">
          <a:xfrm>
            <a:off x="2001721" y="5245661"/>
            <a:ext cx="584895" cy="320353"/>
            <a:chOff x="0" y="0"/>
            <a:chExt cx="523" cy="287"/>
          </a:xfrm>
        </p:grpSpPr>
        <p:sp>
          <p:nvSpPr>
            <p:cNvPr id="66602" name="Rectangle 42"/>
            <p:cNvSpPr>
              <a:spLocks/>
            </p:cNvSpPr>
            <p:nvPr/>
          </p:nvSpPr>
          <p:spPr bwMode="auto">
            <a:xfrm>
              <a:off x="0" y="0"/>
              <a:ext cx="523" cy="287"/>
            </a:xfrm>
            <a:prstGeom prst="rect">
              <a:avLst/>
            </a:prstGeom>
            <a:solidFill>
              <a:schemeClr val="bg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2180"/>
            </a:p>
          </p:txBody>
        </p:sp>
        <p:sp>
          <p:nvSpPr>
            <p:cNvPr id="66603" name="Rectangle 43"/>
            <p:cNvSpPr>
              <a:spLocks/>
            </p:cNvSpPr>
            <p:nvPr/>
          </p:nvSpPr>
          <p:spPr bwMode="auto">
            <a:xfrm>
              <a:off x="2" y="16"/>
              <a:ext cx="407" cy="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1687">
                  <a:solidFill>
                    <a:srgbClr val="0000FF"/>
                  </a:solidFill>
                  <a:latin typeface="Helvetica" charset="0"/>
                  <a:ea typeface="ＭＳ Ｐゴシック" charset="0"/>
                  <a:cs typeface="Helvetica" charset="0"/>
                  <a:sym typeface="Helvetica" charset="0"/>
                </a:rPr>
                <a:t>UDP</a:t>
              </a:r>
            </a:p>
          </p:txBody>
        </p:sp>
      </p:grpSp>
      <p:sp>
        <p:nvSpPr>
          <p:cNvPr id="66604" name="Line 44"/>
          <p:cNvSpPr>
            <a:spLocks noChangeShapeType="1"/>
          </p:cNvSpPr>
          <p:nvPr/>
        </p:nvSpPr>
        <p:spPr bwMode="auto">
          <a:xfrm flipH="1">
            <a:off x="2444856" y="4992280"/>
            <a:ext cx="544711" cy="23552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66605" name="Line 45"/>
          <p:cNvSpPr>
            <a:spLocks noChangeShapeType="1"/>
          </p:cNvSpPr>
          <p:nvPr/>
        </p:nvSpPr>
        <p:spPr bwMode="auto">
          <a:xfrm>
            <a:off x="2696004" y="6457866"/>
            <a:ext cx="3221385" cy="111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6606" name="Line 46"/>
          <p:cNvSpPr>
            <a:spLocks noChangeShapeType="1"/>
          </p:cNvSpPr>
          <p:nvPr/>
        </p:nvSpPr>
        <p:spPr bwMode="auto">
          <a:xfrm>
            <a:off x="5448580" y="4714345"/>
            <a:ext cx="2232" cy="29244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6607" name="Line 47"/>
          <p:cNvSpPr>
            <a:spLocks noChangeShapeType="1"/>
          </p:cNvSpPr>
          <p:nvPr/>
        </p:nvSpPr>
        <p:spPr bwMode="auto">
          <a:xfrm>
            <a:off x="5639452" y="4714345"/>
            <a:ext cx="1117" cy="29244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6608" name="Rectangle 48"/>
          <p:cNvSpPr>
            <a:spLocks/>
          </p:cNvSpPr>
          <p:nvPr/>
        </p:nvSpPr>
        <p:spPr bwMode="auto">
          <a:xfrm>
            <a:off x="8223481" y="2208425"/>
            <a:ext cx="477695"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266">
                <a:latin typeface="Helvetica" charset="0"/>
                <a:ea typeface="ＭＳ Ｐゴシック" charset="0"/>
                <a:cs typeface="Helvetica" charset="0"/>
                <a:sym typeface="Helvetica" charset="0"/>
              </a:rPr>
              <a:t>32 bits</a:t>
            </a:r>
          </a:p>
        </p:txBody>
      </p:sp>
      <p:grpSp>
        <p:nvGrpSpPr>
          <p:cNvPr id="66609" name="Group 49"/>
          <p:cNvGrpSpPr>
            <a:grpSpLocks/>
          </p:cNvGrpSpPr>
          <p:nvPr/>
        </p:nvGrpSpPr>
        <p:grpSpPr bwMode="auto">
          <a:xfrm>
            <a:off x="6866168" y="2557825"/>
            <a:ext cx="3210223" cy="2215679"/>
            <a:chOff x="0" y="0"/>
            <a:chExt cx="2875" cy="1985"/>
          </a:xfrm>
        </p:grpSpPr>
        <p:sp>
          <p:nvSpPr>
            <p:cNvPr id="66610" name="AutoShape 50"/>
            <p:cNvSpPr>
              <a:spLocks/>
            </p:cNvSpPr>
            <p:nvPr/>
          </p:nvSpPr>
          <p:spPr bwMode="auto">
            <a:xfrm>
              <a:off x="0" y="0"/>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6611" name="AutoShape 51"/>
            <p:cNvSpPr>
              <a:spLocks/>
            </p:cNvSpPr>
            <p:nvPr/>
          </p:nvSpPr>
          <p:spPr bwMode="auto">
            <a:xfrm>
              <a:off x="0" y="279"/>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6612" name="AutoShape 52"/>
            <p:cNvSpPr>
              <a:spLocks/>
            </p:cNvSpPr>
            <p:nvPr/>
          </p:nvSpPr>
          <p:spPr bwMode="auto">
            <a:xfrm>
              <a:off x="0" y="568"/>
              <a:ext cx="2875" cy="709"/>
            </a:xfrm>
            <a:prstGeom prst="roundRect">
              <a:avLst>
                <a:gd name="adj" fmla="val 13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6613" name="AutoShape 53"/>
            <p:cNvSpPr>
              <a:spLocks/>
            </p:cNvSpPr>
            <p:nvPr/>
          </p:nvSpPr>
          <p:spPr bwMode="auto">
            <a:xfrm>
              <a:off x="0" y="1277"/>
              <a:ext cx="2875" cy="708"/>
            </a:xfrm>
            <a:prstGeom prst="roundRect">
              <a:avLst>
                <a:gd name="adj" fmla="val 13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grpSp>
      <p:sp>
        <p:nvSpPr>
          <p:cNvPr id="66614" name="Rectangle 54"/>
          <p:cNvSpPr>
            <a:spLocks/>
          </p:cNvSpPr>
          <p:nvPr/>
        </p:nvSpPr>
        <p:spPr bwMode="auto">
          <a:xfrm>
            <a:off x="6903002" y="2603880"/>
            <a:ext cx="1337482" cy="2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547">
                <a:latin typeface="Helvetica" charset="0"/>
                <a:ea typeface="ＭＳ Ｐゴシック" charset="0"/>
                <a:cs typeface="Helvetica" charset="0"/>
                <a:sym typeface="Helvetica" charset="0"/>
              </a:rPr>
              <a:t>Ver   Tclass      </a:t>
            </a:r>
          </a:p>
        </p:txBody>
      </p:sp>
      <p:sp>
        <p:nvSpPr>
          <p:cNvPr id="66615" name="Rectangle 55"/>
          <p:cNvSpPr>
            <a:spLocks/>
          </p:cNvSpPr>
          <p:nvPr/>
        </p:nvSpPr>
        <p:spPr bwMode="auto">
          <a:xfrm>
            <a:off x="8503649" y="2593531"/>
            <a:ext cx="1043555"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687">
                <a:latin typeface="Helvetica" charset="0"/>
                <a:ea typeface="ＭＳ Ｐゴシック" charset="0"/>
                <a:cs typeface="Helvetica" charset="0"/>
                <a:sym typeface="Helvetica" charset="0"/>
              </a:rPr>
              <a:t>Flow Label</a:t>
            </a:r>
          </a:p>
        </p:txBody>
      </p:sp>
      <p:sp>
        <p:nvSpPr>
          <p:cNvPr id="66616" name="Line 56"/>
          <p:cNvSpPr>
            <a:spLocks noChangeShapeType="1"/>
          </p:cNvSpPr>
          <p:nvPr/>
        </p:nvSpPr>
        <p:spPr bwMode="auto">
          <a:xfrm>
            <a:off x="6830449" y="2441739"/>
            <a:ext cx="3261568" cy="2232"/>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66617" name="Rectangle 57"/>
          <p:cNvSpPr>
            <a:spLocks/>
          </p:cNvSpPr>
          <p:nvPr/>
        </p:nvSpPr>
        <p:spPr bwMode="auto">
          <a:xfrm>
            <a:off x="8525973" y="2922433"/>
            <a:ext cx="1471557" cy="186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406">
                <a:latin typeface="Helvetica" charset="0"/>
                <a:ea typeface="ＭＳ Ｐゴシック" charset="0"/>
                <a:cs typeface="Helvetica" charset="0"/>
                <a:sym typeface="Helvetica" charset="0"/>
              </a:rPr>
              <a:t>NxtHdr   Hop Limit</a:t>
            </a:r>
          </a:p>
        </p:txBody>
      </p:sp>
      <p:sp>
        <p:nvSpPr>
          <p:cNvPr id="66618" name="Rectangle 58"/>
          <p:cNvSpPr>
            <a:spLocks/>
          </p:cNvSpPr>
          <p:nvPr/>
        </p:nvSpPr>
        <p:spPr bwMode="auto">
          <a:xfrm>
            <a:off x="7269119" y="3320538"/>
            <a:ext cx="2116336" cy="441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spAutoFit/>
          </a:bodyPr>
          <a:lstStyle/>
          <a:p>
            <a:pPr>
              <a:lnSpc>
                <a:spcPct val="84000"/>
              </a:lnSpc>
              <a:tabLst>
                <a:tab pos="660773" algn="l"/>
                <a:tab pos="1312617" algn="l"/>
                <a:tab pos="1973391" algn="l"/>
                <a:tab pos="2616305" algn="l"/>
                <a:tab pos="660773" algn="l"/>
                <a:tab pos="1312617" algn="l"/>
                <a:tab pos="1973391" algn="l"/>
                <a:tab pos="2616305" algn="l"/>
              </a:tabLst>
            </a:pPr>
            <a:r>
              <a:rPr lang="en-US" sz="1687" b="1" i="1">
                <a:solidFill>
                  <a:srgbClr val="FF0000"/>
                </a:solidFill>
                <a:latin typeface="Helvetica" charset="0"/>
                <a:ea typeface="ＭＳ Ｐゴシック" charset="0"/>
                <a:cs typeface="Helvetica" charset="0"/>
                <a:sym typeface="Helvetica" charset="0"/>
              </a:rPr>
              <a:t>Source IPv6 address</a:t>
            </a:r>
          </a:p>
          <a:p>
            <a:pPr>
              <a:lnSpc>
                <a:spcPct val="84000"/>
              </a:lnSpc>
              <a:tabLst>
                <a:tab pos="660773" algn="l"/>
                <a:tab pos="1312617" algn="l"/>
                <a:tab pos="1973391" algn="l"/>
                <a:tab pos="2616305" algn="l"/>
                <a:tab pos="660773" algn="l"/>
                <a:tab pos="1312617" algn="l"/>
                <a:tab pos="1973391" algn="l"/>
                <a:tab pos="2616305" algn="l"/>
              </a:tabLst>
            </a:pPr>
            <a:r>
              <a:rPr lang="en-US" sz="1687" b="1" i="1">
                <a:solidFill>
                  <a:srgbClr val="FF0000"/>
                </a:solidFill>
                <a:latin typeface="Helvetica" charset="0"/>
                <a:ea typeface="ＭＳ Ｐゴシック" charset="0"/>
                <a:cs typeface="Helvetica" charset="0"/>
                <a:sym typeface="Helvetica" charset="0"/>
              </a:rPr>
              <a:t>(128 bits) </a:t>
            </a:r>
          </a:p>
        </p:txBody>
      </p:sp>
      <p:sp>
        <p:nvSpPr>
          <p:cNvPr id="66619" name="Rectangle 59"/>
          <p:cNvSpPr>
            <a:spLocks/>
          </p:cNvSpPr>
          <p:nvPr/>
        </p:nvSpPr>
        <p:spPr bwMode="auto">
          <a:xfrm>
            <a:off x="6934256" y="2922000"/>
            <a:ext cx="1380186" cy="2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547">
                <a:latin typeface="Helvetica" charset="0"/>
                <a:ea typeface="ＭＳ Ｐゴシック" charset="0"/>
                <a:cs typeface="Helvetica" charset="0"/>
                <a:sym typeface="Helvetica" charset="0"/>
              </a:rPr>
              <a:t>Payload Length</a:t>
            </a:r>
          </a:p>
        </p:txBody>
      </p:sp>
      <p:sp>
        <p:nvSpPr>
          <p:cNvPr id="66620" name="Line 60"/>
          <p:cNvSpPr>
            <a:spLocks noChangeShapeType="1"/>
          </p:cNvSpPr>
          <p:nvPr/>
        </p:nvSpPr>
        <p:spPr bwMode="auto">
          <a:xfrm>
            <a:off x="7263538" y="2565639"/>
            <a:ext cx="1116"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6621" name="Line 61"/>
          <p:cNvSpPr>
            <a:spLocks noChangeShapeType="1"/>
          </p:cNvSpPr>
          <p:nvPr/>
        </p:nvSpPr>
        <p:spPr bwMode="auto">
          <a:xfrm>
            <a:off x="8044886" y="2565639"/>
            <a:ext cx="2232"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6622" name="Line 62"/>
          <p:cNvSpPr>
            <a:spLocks noChangeShapeType="1"/>
          </p:cNvSpPr>
          <p:nvPr/>
        </p:nvSpPr>
        <p:spPr bwMode="auto">
          <a:xfrm>
            <a:off x="8489138" y="2888224"/>
            <a:ext cx="1116"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6623" name="Line 63"/>
          <p:cNvSpPr>
            <a:spLocks noChangeShapeType="1"/>
          </p:cNvSpPr>
          <p:nvPr/>
        </p:nvSpPr>
        <p:spPr bwMode="auto">
          <a:xfrm>
            <a:off x="9180073" y="2879293"/>
            <a:ext cx="1117" cy="302494"/>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6624" name="Rectangle 64"/>
          <p:cNvSpPr>
            <a:spLocks/>
          </p:cNvSpPr>
          <p:nvPr/>
        </p:nvSpPr>
        <p:spPr bwMode="auto">
          <a:xfrm>
            <a:off x="7068201" y="4084026"/>
            <a:ext cx="2557240" cy="441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spAutoFit/>
          </a:bodyPr>
          <a:lstStyle/>
          <a:p>
            <a:pPr>
              <a:lnSpc>
                <a:spcPct val="84000"/>
              </a:lnSpc>
              <a:tabLst>
                <a:tab pos="660773" algn="l"/>
                <a:tab pos="1312617" algn="l"/>
                <a:tab pos="1973391" algn="l"/>
                <a:tab pos="2625235" algn="l"/>
                <a:tab pos="3259220" algn="l"/>
                <a:tab pos="660773" algn="l"/>
                <a:tab pos="1312617" algn="l"/>
                <a:tab pos="1973391" algn="l"/>
                <a:tab pos="2625235" algn="l"/>
                <a:tab pos="3259220" algn="l"/>
              </a:tabLst>
            </a:pPr>
            <a:r>
              <a:rPr lang="en-US" sz="1687" b="1" i="1">
                <a:solidFill>
                  <a:srgbClr val="FF0000"/>
                </a:solidFill>
                <a:latin typeface="Helvetica" charset="0"/>
                <a:ea typeface="ＭＳ Ｐゴシック" charset="0"/>
                <a:cs typeface="Helvetica" charset="0"/>
                <a:sym typeface="Helvetica" charset="0"/>
              </a:rPr>
              <a:t>Destination IPv6 address</a:t>
            </a:r>
          </a:p>
          <a:p>
            <a:pPr>
              <a:lnSpc>
                <a:spcPct val="84000"/>
              </a:lnSpc>
              <a:tabLst>
                <a:tab pos="660773" algn="l"/>
                <a:tab pos="1312617" algn="l"/>
                <a:tab pos="1973391" algn="l"/>
                <a:tab pos="2625235" algn="l"/>
                <a:tab pos="3259220" algn="l"/>
                <a:tab pos="660773" algn="l"/>
                <a:tab pos="1312617" algn="l"/>
                <a:tab pos="1973391" algn="l"/>
                <a:tab pos="2625235" algn="l"/>
                <a:tab pos="3259220" algn="l"/>
              </a:tabLst>
            </a:pPr>
            <a:r>
              <a:rPr lang="en-US" sz="1687" b="1" i="1">
                <a:solidFill>
                  <a:srgbClr val="FF0000"/>
                </a:solidFill>
                <a:latin typeface="Helvetica" charset="0"/>
                <a:ea typeface="ＭＳ Ｐゴシック" charset="0"/>
                <a:cs typeface="Helvetica" charset="0"/>
                <a:sym typeface="Helvetica" charset="0"/>
              </a:rPr>
              <a:t>(128 bits) </a:t>
            </a:r>
          </a:p>
        </p:txBody>
      </p:sp>
      <p:sp>
        <p:nvSpPr>
          <p:cNvPr id="66625" name="Line 65"/>
          <p:cNvSpPr>
            <a:spLocks noChangeShapeType="1"/>
          </p:cNvSpPr>
          <p:nvPr/>
        </p:nvSpPr>
        <p:spPr bwMode="auto">
          <a:xfrm>
            <a:off x="6869516" y="5403046"/>
            <a:ext cx="1117" cy="1072678"/>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6626" name="Line 66"/>
          <p:cNvSpPr>
            <a:spLocks noChangeShapeType="1"/>
          </p:cNvSpPr>
          <p:nvPr/>
        </p:nvSpPr>
        <p:spPr bwMode="auto">
          <a:xfrm>
            <a:off x="10077506" y="5417556"/>
            <a:ext cx="1117" cy="1067098"/>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6627" name="Line 67"/>
          <p:cNvSpPr>
            <a:spLocks noChangeShapeType="1"/>
          </p:cNvSpPr>
          <p:nvPr/>
        </p:nvSpPr>
        <p:spPr bwMode="auto">
          <a:xfrm flipH="1">
            <a:off x="6560326" y="3075747"/>
            <a:ext cx="1980158" cy="541363"/>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grpSp>
        <p:nvGrpSpPr>
          <p:cNvPr id="66628" name="Group 68"/>
          <p:cNvGrpSpPr>
            <a:grpSpLocks/>
          </p:cNvGrpSpPr>
          <p:nvPr/>
        </p:nvGrpSpPr>
        <p:grpSpPr bwMode="auto">
          <a:xfrm>
            <a:off x="6176350" y="3667338"/>
            <a:ext cx="1232297" cy="321469"/>
            <a:chOff x="0" y="0"/>
            <a:chExt cx="1104" cy="287"/>
          </a:xfrm>
        </p:grpSpPr>
        <p:sp>
          <p:nvSpPr>
            <p:cNvPr id="66629" name="Rectangle 69"/>
            <p:cNvSpPr>
              <a:spLocks/>
            </p:cNvSpPr>
            <p:nvPr/>
          </p:nvSpPr>
          <p:spPr bwMode="auto">
            <a:xfrm>
              <a:off x="0" y="0"/>
              <a:ext cx="1104" cy="287"/>
            </a:xfrm>
            <a:prstGeom prst="rect">
              <a:avLst/>
            </a:prstGeom>
            <a:solidFill>
              <a:schemeClr val="bg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2180"/>
            </a:p>
          </p:txBody>
        </p:sp>
        <p:sp>
          <p:nvSpPr>
            <p:cNvPr id="66630" name="Rectangle 70"/>
            <p:cNvSpPr>
              <a:spLocks/>
            </p:cNvSpPr>
            <p:nvPr/>
          </p:nvSpPr>
          <p:spPr bwMode="auto">
            <a:xfrm>
              <a:off x="0" y="16"/>
              <a:ext cx="1031" cy="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687">
                  <a:latin typeface="Helvetica" charset="0"/>
                  <a:ea typeface="ＭＳ Ｐゴシック" charset="0"/>
                  <a:cs typeface="Helvetica" charset="0"/>
                  <a:sym typeface="Helvetica" charset="0"/>
                </a:rPr>
                <a:t>44:fragment</a:t>
              </a:r>
            </a:p>
          </p:txBody>
        </p:sp>
      </p:grpSp>
      <p:sp>
        <p:nvSpPr>
          <p:cNvPr id="66631" name="AutoShape 71"/>
          <p:cNvSpPr>
            <a:spLocks/>
          </p:cNvSpPr>
          <p:nvPr/>
        </p:nvSpPr>
        <p:spPr bwMode="auto">
          <a:xfrm>
            <a:off x="6866168" y="4766806"/>
            <a:ext cx="3210223" cy="318120"/>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6632" name="AutoShape 72"/>
          <p:cNvSpPr>
            <a:spLocks/>
          </p:cNvSpPr>
          <p:nvPr/>
        </p:nvSpPr>
        <p:spPr bwMode="auto">
          <a:xfrm>
            <a:off x="6866168" y="5083810"/>
            <a:ext cx="3210223" cy="318120"/>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6633" name="Rectangle 73"/>
          <p:cNvSpPr>
            <a:spLocks/>
          </p:cNvSpPr>
          <p:nvPr/>
        </p:nvSpPr>
        <p:spPr bwMode="auto">
          <a:xfrm>
            <a:off x="6961044" y="4862775"/>
            <a:ext cx="1160574"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b="1">
                <a:latin typeface="Helvetica" charset="0"/>
                <a:ea typeface="ＭＳ Ｐゴシック" charset="0"/>
                <a:cs typeface="Helvetica" charset="0"/>
                <a:sym typeface="Helvetica" charset="0"/>
              </a:rPr>
              <a:t>Nxt Hdr     Zero</a:t>
            </a:r>
          </a:p>
        </p:txBody>
      </p:sp>
      <p:sp>
        <p:nvSpPr>
          <p:cNvPr id="66634" name="Rectangle 74"/>
          <p:cNvSpPr>
            <a:spLocks/>
          </p:cNvSpPr>
          <p:nvPr/>
        </p:nvSpPr>
        <p:spPr bwMode="auto">
          <a:xfrm>
            <a:off x="8686707" y="4849380"/>
            <a:ext cx="1314462"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Frag. Offset  0  M</a:t>
            </a:r>
          </a:p>
        </p:txBody>
      </p:sp>
      <p:sp>
        <p:nvSpPr>
          <p:cNvPr id="66635" name="Line 75"/>
          <p:cNvSpPr>
            <a:spLocks noChangeShapeType="1"/>
          </p:cNvSpPr>
          <p:nvPr/>
        </p:nvSpPr>
        <p:spPr bwMode="auto">
          <a:xfrm>
            <a:off x="8504765" y="4783550"/>
            <a:ext cx="1116"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6636" name="Rectangle 76"/>
          <p:cNvSpPr>
            <a:spLocks/>
          </p:cNvSpPr>
          <p:nvPr/>
        </p:nvSpPr>
        <p:spPr bwMode="auto">
          <a:xfrm>
            <a:off x="7502407" y="5160803"/>
            <a:ext cx="2337178"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16305" algn="l"/>
              </a:tabLst>
            </a:pPr>
            <a:r>
              <a:rPr lang="en-US" sz="1266" b="1">
                <a:latin typeface="Helvetica" charset="0"/>
                <a:ea typeface="ＭＳ Ｐゴシック" charset="0"/>
                <a:cs typeface="Helvetica" charset="0"/>
                <a:sym typeface="Helvetica" charset="0"/>
              </a:rPr>
              <a:t>Fragment identification = 1234</a:t>
            </a:r>
          </a:p>
        </p:txBody>
      </p:sp>
      <p:sp>
        <p:nvSpPr>
          <p:cNvPr id="66637" name="Line 77"/>
          <p:cNvSpPr>
            <a:spLocks noChangeShapeType="1"/>
          </p:cNvSpPr>
          <p:nvPr/>
        </p:nvSpPr>
        <p:spPr bwMode="auto">
          <a:xfrm>
            <a:off x="7611796" y="4798061"/>
            <a:ext cx="1116"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6638" name="Line 78"/>
          <p:cNvSpPr>
            <a:spLocks noChangeShapeType="1"/>
          </p:cNvSpPr>
          <p:nvPr/>
        </p:nvSpPr>
        <p:spPr bwMode="auto">
          <a:xfrm flipH="1">
            <a:off x="6617253" y="5051440"/>
            <a:ext cx="543595" cy="23552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66639" name="Line 79"/>
          <p:cNvSpPr>
            <a:spLocks noChangeShapeType="1"/>
          </p:cNvSpPr>
          <p:nvPr/>
        </p:nvSpPr>
        <p:spPr bwMode="auto">
          <a:xfrm>
            <a:off x="6869516" y="6513676"/>
            <a:ext cx="3220269" cy="111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6640" name="Line 80"/>
          <p:cNvSpPr>
            <a:spLocks noChangeShapeType="1"/>
          </p:cNvSpPr>
          <p:nvPr/>
        </p:nvSpPr>
        <p:spPr bwMode="auto">
          <a:xfrm>
            <a:off x="9622092" y="4773504"/>
            <a:ext cx="1117" cy="29244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6641" name="Line 81"/>
          <p:cNvSpPr>
            <a:spLocks noChangeShapeType="1"/>
          </p:cNvSpPr>
          <p:nvPr/>
        </p:nvSpPr>
        <p:spPr bwMode="auto">
          <a:xfrm>
            <a:off x="9811848" y="4773504"/>
            <a:ext cx="2232" cy="29244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grpSp>
        <p:nvGrpSpPr>
          <p:cNvPr id="66642" name="Group 82"/>
          <p:cNvGrpSpPr>
            <a:grpSpLocks/>
          </p:cNvGrpSpPr>
          <p:nvPr/>
        </p:nvGrpSpPr>
        <p:grpSpPr bwMode="auto">
          <a:xfrm>
            <a:off x="6176349" y="5321563"/>
            <a:ext cx="584895" cy="321469"/>
            <a:chOff x="0" y="0"/>
            <a:chExt cx="523" cy="287"/>
          </a:xfrm>
        </p:grpSpPr>
        <p:sp>
          <p:nvSpPr>
            <p:cNvPr id="66643" name="Rectangle 83"/>
            <p:cNvSpPr>
              <a:spLocks/>
            </p:cNvSpPr>
            <p:nvPr/>
          </p:nvSpPr>
          <p:spPr bwMode="auto">
            <a:xfrm>
              <a:off x="0" y="0"/>
              <a:ext cx="523" cy="287"/>
            </a:xfrm>
            <a:prstGeom prst="rect">
              <a:avLst/>
            </a:prstGeom>
            <a:solidFill>
              <a:schemeClr val="bg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2180"/>
            </a:p>
          </p:txBody>
        </p:sp>
        <p:sp>
          <p:nvSpPr>
            <p:cNvPr id="66644" name="Rectangle 84"/>
            <p:cNvSpPr>
              <a:spLocks/>
            </p:cNvSpPr>
            <p:nvPr/>
          </p:nvSpPr>
          <p:spPr bwMode="auto">
            <a:xfrm>
              <a:off x="3" y="16"/>
              <a:ext cx="462" cy="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1687">
                  <a:latin typeface="Helvetica" charset="0"/>
                  <a:ea typeface="ＭＳ Ｐゴシック" charset="0"/>
                  <a:cs typeface="Helvetica" charset="0"/>
                  <a:sym typeface="Helvetica" charset="0"/>
                </a:rPr>
                <a:t>None</a:t>
              </a:r>
            </a:p>
          </p:txBody>
        </p:sp>
      </p:grpSp>
      <p:grpSp>
        <p:nvGrpSpPr>
          <p:cNvPr id="66645" name="Group 85"/>
          <p:cNvGrpSpPr>
            <a:grpSpLocks/>
          </p:cNvGrpSpPr>
          <p:nvPr/>
        </p:nvGrpSpPr>
        <p:grpSpPr bwMode="auto">
          <a:xfrm>
            <a:off x="6190860" y="4590445"/>
            <a:ext cx="584895" cy="321469"/>
            <a:chOff x="0" y="0"/>
            <a:chExt cx="523" cy="287"/>
          </a:xfrm>
        </p:grpSpPr>
        <p:sp>
          <p:nvSpPr>
            <p:cNvPr id="66646" name="Rectangle 86"/>
            <p:cNvSpPr>
              <a:spLocks/>
            </p:cNvSpPr>
            <p:nvPr/>
          </p:nvSpPr>
          <p:spPr bwMode="auto">
            <a:xfrm>
              <a:off x="0" y="0"/>
              <a:ext cx="523" cy="287"/>
            </a:xfrm>
            <a:prstGeom prst="rect">
              <a:avLst/>
            </a:prstGeom>
            <a:solidFill>
              <a:schemeClr val="bg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2180"/>
            </a:p>
          </p:txBody>
        </p:sp>
        <p:sp>
          <p:nvSpPr>
            <p:cNvPr id="66647" name="Rectangle 87"/>
            <p:cNvSpPr>
              <a:spLocks/>
            </p:cNvSpPr>
            <p:nvPr/>
          </p:nvSpPr>
          <p:spPr bwMode="auto">
            <a:xfrm>
              <a:off x="2" y="16"/>
              <a:ext cx="390" cy="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1687">
                  <a:latin typeface="Helvetica" charset="0"/>
                  <a:ea typeface="ＭＳ Ｐゴシック" charset="0"/>
                  <a:cs typeface="Helvetica" charset="0"/>
                  <a:sym typeface="Helvetica" charset="0"/>
                </a:rPr>
                <a:t>True</a:t>
              </a:r>
            </a:p>
          </p:txBody>
        </p:sp>
      </p:grpSp>
      <p:sp>
        <p:nvSpPr>
          <p:cNvPr id="66648" name="Line 88"/>
          <p:cNvSpPr>
            <a:spLocks noChangeShapeType="1"/>
          </p:cNvSpPr>
          <p:nvPr/>
        </p:nvSpPr>
        <p:spPr bwMode="auto">
          <a:xfrm rot="10800000" flipH="1">
            <a:off x="5873855" y="4772387"/>
            <a:ext cx="308074" cy="7590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grpSp>
        <p:nvGrpSpPr>
          <p:cNvPr id="66649" name="Group 89"/>
          <p:cNvGrpSpPr>
            <a:grpSpLocks/>
          </p:cNvGrpSpPr>
          <p:nvPr/>
        </p:nvGrpSpPr>
        <p:grpSpPr bwMode="auto">
          <a:xfrm>
            <a:off x="10260565" y="5060370"/>
            <a:ext cx="583779" cy="320353"/>
            <a:chOff x="0" y="0"/>
            <a:chExt cx="523" cy="287"/>
          </a:xfrm>
        </p:grpSpPr>
        <p:sp>
          <p:nvSpPr>
            <p:cNvPr id="66650" name="Rectangle 90"/>
            <p:cNvSpPr>
              <a:spLocks/>
            </p:cNvSpPr>
            <p:nvPr/>
          </p:nvSpPr>
          <p:spPr bwMode="auto">
            <a:xfrm>
              <a:off x="0" y="0"/>
              <a:ext cx="523" cy="287"/>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2180"/>
            </a:p>
          </p:txBody>
        </p:sp>
        <p:sp>
          <p:nvSpPr>
            <p:cNvPr id="66651" name="Rectangle 91"/>
            <p:cNvSpPr>
              <a:spLocks/>
            </p:cNvSpPr>
            <p:nvPr/>
          </p:nvSpPr>
          <p:spPr bwMode="auto">
            <a:xfrm>
              <a:off x="2" y="16"/>
              <a:ext cx="472" cy="200"/>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1687">
                  <a:latin typeface="Helvetica" charset="0"/>
                  <a:ea typeface="ＭＳ Ｐゴシック" charset="0"/>
                  <a:cs typeface="Helvetica" charset="0"/>
                  <a:sym typeface="Helvetica" charset="0"/>
                </a:rPr>
                <a:t>False</a:t>
              </a:r>
            </a:p>
          </p:txBody>
        </p:sp>
      </p:grpSp>
      <p:sp>
        <p:nvSpPr>
          <p:cNvPr id="66652" name="Line 92"/>
          <p:cNvSpPr>
            <a:spLocks noChangeShapeType="1"/>
          </p:cNvSpPr>
          <p:nvPr/>
        </p:nvSpPr>
        <p:spPr bwMode="auto">
          <a:xfrm>
            <a:off x="10032858" y="4964375"/>
            <a:ext cx="234404" cy="87064"/>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66653" name="Rectangle 93"/>
          <p:cNvSpPr>
            <a:spLocks/>
          </p:cNvSpPr>
          <p:nvPr/>
        </p:nvSpPr>
        <p:spPr bwMode="auto">
          <a:xfrm>
            <a:off x="3031212" y="1725936"/>
            <a:ext cx="1721625" cy="2886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2180">
                <a:latin typeface="Helvetica" charset="0"/>
                <a:ea typeface="ＭＳ Ｐゴシック" charset="0"/>
                <a:cs typeface="Helvetica" charset="0"/>
                <a:sym typeface="Helvetica" charset="0"/>
              </a:rPr>
              <a:t>First fragment</a:t>
            </a:r>
          </a:p>
        </p:txBody>
      </p:sp>
      <p:sp>
        <p:nvSpPr>
          <p:cNvPr id="66654" name="Rectangle 94"/>
          <p:cNvSpPr>
            <a:spLocks/>
          </p:cNvSpPr>
          <p:nvPr/>
        </p:nvSpPr>
        <p:spPr bwMode="auto">
          <a:xfrm>
            <a:off x="6528049" y="1772817"/>
            <a:ext cx="3366307" cy="2886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25235" algn="l"/>
                <a:tab pos="3286008" algn="l"/>
                <a:tab pos="3919993" algn="l"/>
              </a:tabLst>
            </a:pPr>
            <a:r>
              <a:rPr lang="en-US" sz="2180">
                <a:latin typeface="Helvetica" charset="0"/>
                <a:ea typeface="ＭＳ Ｐゴシック" charset="0"/>
                <a:cs typeface="Helvetica" charset="0"/>
                <a:sym typeface="Helvetica" charset="0"/>
              </a:rPr>
              <a:t>Second (and last) fragment</a:t>
            </a:r>
          </a:p>
        </p:txBody>
      </p:sp>
      <p:sp>
        <p:nvSpPr>
          <p:cNvPr id="66655" name="Rectangle 95"/>
          <p:cNvSpPr>
            <a:spLocks/>
          </p:cNvSpPr>
          <p:nvPr/>
        </p:nvSpPr>
        <p:spPr bwMode="auto">
          <a:xfrm>
            <a:off x="7064100" y="5820478"/>
            <a:ext cx="2765245" cy="279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25235" algn="l"/>
                <a:tab pos="3259220" algn="l"/>
              </a:tabLst>
            </a:pPr>
            <a:r>
              <a:rPr lang="en-US" sz="2109">
                <a:solidFill>
                  <a:srgbClr val="0000FF"/>
                </a:solidFill>
                <a:latin typeface="Helvetica" charset="0"/>
                <a:ea typeface="ＭＳ Ｐゴシック" charset="0"/>
                <a:cs typeface="Helvetica" charset="0"/>
                <a:sym typeface="Helvetica" charset="0"/>
              </a:rPr>
              <a:t> (end of UDP segment)</a:t>
            </a:r>
          </a:p>
        </p:txBody>
      </p:sp>
      <p:sp>
        <p:nvSpPr>
          <p:cNvPr id="97" name="Line 30">
            <a:extLst>
              <a:ext uri="{FF2B5EF4-FFF2-40B4-BE49-F238E27FC236}">
                <a16:creationId xmlns:a16="http://schemas.microsoft.com/office/drawing/2014/main" id="{6F8E072A-775F-C047-BE24-CDF8A0401A2A}"/>
              </a:ext>
            </a:extLst>
          </p:cNvPr>
          <p:cNvSpPr>
            <a:spLocks noChangeShapeType="1"/>
          </p:cNvSpPr>
          <p:nvPr/>
        </p:nvSpPr>
        <p:spPr bwMode="auto">
          <a:xfrm flipH="1" flipV="1">
            <a:off x="1875196" y="2068617"/>
            <a:ext cx="804063" cy="930109"/>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grpSp>
        <p:nvGrpSpPr>
          <p:cNvPr id="98" name="Group 31">
            <a:extLst>
              <a:ext uri="{FF2B5EF4-FFF2-40B4-BE49-F238E27FC236}">
                <a16:creationId xmlns:a16="http://schemas.microsoft.com/office/drawing/2014/main" id="{48329093-AD87-CD4C-A544-3BEE0E4EB803}"/>
              </a:ext>
            </a:extLst>
          </p:cNvPr>
          <p:cNvGrpSpPr>
            <a:grpSpLocks/>
          </p:cNvGrpSpPr>
          <p:nvPr/>
        </p:nvGrpSpPr>
        <p:grpSpPr bwMode="auto">
          <a:xfrm>
            <a:off x="1385572" y="1809937"/>
            <a:ext cx="1232297" cy="321469"/>
            <a:chOff x="0" y="0"/>
            <a:chExt cx="1104" cy="287"/>
          </a:xfrm>
        </p:grpSpPr>
        <p:sp>
          <p:nvSpPr>
            <p:cNvPr id="99" name="Rectangle 32">
              <a:extLst>
                <a:ext uri="{FF2B5EF4-FFF2-40B4-BE49-F238E27FC236}">
                  <a16:creationId xmlns:a16="http://schemas.microsoft.com/office/drawing/2014/main" id="{25900CE9-85D5-8947-823D-6335EE5AE67E}"/>
                </a:ext>
              </a:extLst>
            </p:cNvPr>
            <p:cNvSpPr>
              <a:spLocks/>
            </p:cNvSpPr>
            <p:nvPr/>
          </p:nvSpPr>
          <p:spPr bwMode="auto">
            <a:xfrm>
              <a:off x="0" y="0"/>
              <a:ext cx="1104" cy="287"/>
            </a:xfrm>
            <a:prstGeom prst="rect">
              <a:avLst/>
            </a:prstGeom>
            <a:solidFill>
              <a:schemeClr val="bg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2180"/>
            </a:p>
          </p:txBody>
        </p:sp>
        <p:sp>
          <p:nvSpPr>
            <p:cNvPr id="100" name="Rectangle 33">
              <a:extLst>
                <a:ext uri="{FF2B5EF4-FFF2-40B4-BE49-F238E27FC236}">
                  <a16:creationId xmlns:a16="http://schemas.microsoft.com/office/drawing/2014/main" id="{BFFBB6A5-6610-6845-8181-C208A055F5F5}"/>
                </a:ext>
              </a:extLst>
            </p:cNvPr>
            <p:cNvSpPr>
              <a:spLocks/>
            </p:cNvSpPr>
            <p:nvPr/>
          </p:nvSpPr>
          <p:spPr bwMode="auto">
            <a:xfrm>
              <a:off x="300" y="16"/>
              <a:ext cx="431" cy="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687">
                  <a:latin typeface="Helvetica" charset="0"/>
                  <a:ea typeface="ＭＳ Ｐゴシック" charset="0"/>
                  <a:cs typeface="Helvetica" charset="0"/>
                  <a:sym typeface="Helvetica" charset="0"/>
                </a:rPr>
                <a:t>1000</a:t>
              </a:r>
            </a:p>
          </p:txBody>
        </p:sp>
      </p:grpSp>
      <p:sp>
        <p:nvSpPr>
          <p:cNvPr id="105" name="Line 30">
            <a:extLst>
              <a:ext uri="{FF2B5EF4-FFF2-40B4-BE49-F238E27FC236}">
                <a16:creationId xmlns:a16="http://schemas.microsoft.com/office/drawing/2014/main" id="{83D84D63-6013-854C-ACFC-10257C6F5DF2}"/>
              </a:ext>
            </a:extLst>
          </p:cNvPr>
          <p:cNvSpPr>
            <a:spLocks noChangeShapeType="1"/>
          </p:cNvSpPr>
          <p:nvPr/>
        </p:nvSpPr>
        <p:spPr bwMode="auto">
          <a:xfrm flipH="1" flipV="1">
            <a:off x="6446472" y="2494200"/>
            <a:ext cx="371697" cy="52241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108" name="Rectangle 33">
            <a:extLst>
              <a:ext uri="{FF2B5EF4-FFF2-40B4-BE49-F238E27FC236}">
                <a16:creationId xmlns:a16="http://schemas.microsoft.com/office/drawing/2014/main" id="{DFF46717-D05E-824A-8CF2-432D7DAFB9A3}"/>
              </a:ext>
            </a:extLst>
          </p:cNvPr>
          <p:cNvSpPr>
            <a:spLocks/>
          </p:cNvSpPr>
          <p:nvPr/>
        </p:nvSpPr>
        <p:spPr bwMode="auto">
          <a:xfrm>
            <a:off x="6281683" y="2326371"/>
            <a:ext cx="360536" cy="22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687">
                <a:latin typeface="Helvetica" charset="0"/>
                <a:ea typeface="ＭＳ Ｐゴシック" charset="0"/>
                <a:cs typeface="Helvetica" charset="0"/>
                <a:sym typeface="Helvetica" charset="0"/>
              </a:rPr>
              <a:t>200</a:t>
            </a:r>
          </a:p>
        </p:txBody>
      </p:sp>
      <p:sp>
        <p:nvSpPr>
          <p:cNvPr id="113" name="Line 30">
            <a:extLst>
              <a:ext uri="{FF2B5EF4-FFF2-40B4-BE49-F238E27FC236}">
                <a16:creationId xmlns:a16="http://schemas.microsoft.com/office/drawing/2014/main" id="{51D02AF9-4805-B946-8071-52E33AE07A5E}"/>
              </a:ext>
            </a:extLst>
          </p:cNvPr>
          <p:cNvSpPr>
            <a:spLocks noChangeShapeType="1"/>
          </p:cNvSpPr>
          <p:nvPr/>
        </p:nvSpPr>
        <p:spPr bwMode="auto">
          <a:xfrm flipV="1">
            <a:off x="4872728" y="4421896"/>
            <a:ext cx="396734" cy="29076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116" name="Rectangle 33">
            <a:extLst>
              <a:ext uri="{FF2B5EF4-FFF2-40B4-BE49-F238E27FC236}">
                <a16:creationId xmlns:a16="http://schemas.microsoft.com/office/drawing/2014/main" id="{3E66B422-6E7B-0348-816C-3878AA4A4BF7}"/>
              </a:ext>
            </a:extLst>
          </p:cNvPr>
          <p:cNvSpPr>
            <a:spLocks/>
          </p:cNvSpPr>
          <p:nvPr/>
        </p:nvSpPr>
        <p:spPr bwMode="auto">
          <a:xfrm>
            <a:off x="5299602" y="4320032"/>
            <a:ext cx="120551" cy="22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687">
                <a:latin typeface="Helvetica" charset="0"/>
                <a:ea typeface="ＭＳ Ｐゴシック" charset="0"/>
                <a:cs typeface="Helvetica" charset="0"/>
                <a:sym typeface="Helvetica" charset="0"/>
              </a:rPr>
              <a:t>0</a:t>
            </a:r>
          </a:p>
        </p:txBody>
      </p:sp>
      <p:sp>
        <p:nvSpPr>
          <p:cNvPr id="117" name="Line 30">
            <a:extLst>
              <a:ext uri="{FF2B5EF4-FFF2-40B4-BE49-F238E27FC236}">
                <a16:creationId xmlns:a16="http://schemas.microsoft.com/office/drawing/2014/main" id="{C967DE1D-E538-A44D-B095-1E3FB9741861}"/>
              </a:ext>
            </a:extLst>
          </p:cNvPr>
          <p:cNvSpPr>
            <a:spLocks noChangeShapeType="1"/>
          </p:cNvSpPr>
          <p:nvPr/>
        </p:nvSpPr>
        <p:spPr bwMode="auto">
          <a:xfrm flipV="1">
            <a:off x="9344586" y="4453627"/>
            <a:ext cx="396734" cy="29076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118" name="Rectangle 33">
            <a:extLst>
              <a:ext uri="{FF2B5EF4-FFF2-40B4-BE49-F238E27FC236}">
                <a16:creationId xmlns:a16="http://schemas.microsoft.com/office/drawing/2014/main" id="{56D832A7-1555-4343-84D6-8B4F1BF303EA}"/>
              </a:ext>
            </a:extLst>
          </p:cNvPr>
          <p:cNvSpPr>
            <a:spLocks/>
          </p:cNvSpPr>
          <p:nvPr/>
        </p:nvSpPr>
        <p:spPr bwMode="auto">
          <a:xfrm>
            <a:off x="9741321" y="4367178"/>
            <a:ext cx="480901" cy="223266"/>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687">
                <a:latin typeface="Helvetica" charset="0"/>
                <a:ea typeface="ＭＳ Ｐゴシック" charset="0"/>
                <a:cs typeface="Helvetica" charset="0"/>
                <a:sym typeface="Helvetica" charset="0"/>
              </a:rPr>
              <a:t>1000</a:t>
            </a:r>
          </a:p>
        </p:txBody>
      </p:sp>
    </p:spTree>
    <p:extLst>
      <p:ext uri="{BB962C8B-B14F-4D97-AF65-F5344CB8AC3E}">
        <p14:creationId xmlns:p14="http://schemas.microsoft.com/office/powerpoint/2010/main" val="26229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6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6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60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66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66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6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66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66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66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66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66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66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66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6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66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66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6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66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6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66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66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6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66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66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66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66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66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6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664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664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664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65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665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66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66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08" grpId="0"/>
      <p:bldP spid="66614" grpId="0"/>
      <p:bldP spid="66615" grpId="0"/>
      <p:bldP spid="66616" grpId="0" animBg="1"/>
      <p:bldP spid="66617" grpId="0"/>
      <p:bldP spid="66618" grpId="0"/>
      <p:bldP spid="66619" grpId="0"/>
      <p:bldP spid="66620" grpId="0" animBg="1"/>
      <p:bldP spid="66621" grpId="0" animBg="1"/>
      <p:bldP spid="66622" grpId="0" animBg="1"/>
      <p:bldP spid="66623" grpId="0" animBg="1"/>
      <p:bldP spid="66624" grpId="0"/>
      <p:bldP spid="66625" grpId="0" animBg="1"/>
      <p:bldP spid="66626" grpId="0" animBg="1"/>
      <p:bldP spid="66627" grpId="0" animBg="1"/>
      <p:bldP spid="66631" grpId="0" animBg="1"/>
      <p:bldP spid="66632" grpId="0" animBg="1"/>
      <p:bldP spid="66633" grpId="0"/>
      <p:bldP spid="66634" grpId="0"/>
      <p:bldP spid="66635" grpId="0" animBg="1"/>
      <p:bldP spid="66636" grpId="0"/>
      <p:bldP spid="66637" grpId="0" animBg="1"/>
      <p:bldP spid="66638" grpId="0" animBg="1"/>
      <p:bldP spid="66639" grpId="0" animBg="1"/>
      <p:bldP spid="66640" grpId="0" animBg="1"/>
      <p:bldP spid="66641" grpId="0" animBg="1"/>
      <p:bldP spid="66648" grpId="0" animBg="1"/>
      <p:bldP spid="66652" grpId="0" animBg="1"/>
      <p:bldP spid="66654" grpId="0"/>
      <p:bldP spid="66655" grpId="0"/>
      <p:bldP spid="97" grpId="0" animBg="1"/>
      <p:bldP spid="105" grpId="0" animBg="1"/>
      <p:bldP spid="108" grpId="0"/>
      <p:bldP spid="113" grpId="0" animBg="1"/>
      <p:bldP spid="116" grpId="0"/>
      <p:bldP spid="117" grpId="0" animBg="1"/>
      <p:bldP spid="118"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52225" name="Rectangle 1"/>
          <p:cNvSpPr>
            <a:spLocks noGrp="1" noChangeArrowheads="1"/>
          </p:cNvSpPr>
          <p:nvPr>
            <p:ph type="title"/>
          </p:nvPr>
        </p:nvSpPr>
        <p:spPr>
          <a:xfrm>
            <a:off x="4614788" y="0"/>
            <a:ext cx="5469434" cy="1207740"/>
          </a:xfrm>
          <a:ln/>
        </p:spPr>
        <p:txBody>
          <a:bodyPr/>
          <a:lstStyle/>
          <a:p>
            <a:pPr>
              <a:lnSpc>
                <a:spcPct val="84000"/>
              </a:lnSpc>
              <a:tabLst>
                <a:tab pos="660773" algn="l"/>
                <a:tab pos="1312617" algn="l"/>
                <a:tab pos="1973391" algn="l"/>
                <a:tab pos="2625235" algn="l"/>
                <a:tab pos="3286008" algn="l"/>
                <a:tab pos="3937852" algn="l"/>
                <a:tab pos="4598626" algn="l"/>
                <a:tab pos="5250470" algn="l"/>
                <a:tab pos="5875525" algn="l"/>
              </a:tabLst>
            </a:pPr>
            <a:r>
              <a:rPr lang="en-US"/>
              <a:t>Sample packets</a:t>
            </a:r>
          </a:p>
        </p:txBody>
      </p:sp>
      <p:sp>
        <p:nvSpPr>
          <p:cNvPr id="52226" name="Rectangle 2"/>
          <p:cNvSpPr>
            <a:spLocks noGrp="1" noChangeArrowheads="1"/>
          </p:cNvSpPr>
          <p:nvPr>
            <p:ph type="body" idx="1"/>
          </p:nvPr>
        </p:nvSpPr>
        <p:spPr>
          <a:xfrm>
            <a:off x="1859980" y="5784206"/>
            <a:ext cx="8498830" cy="1073795"/>
          </a:xfrm>
          <a:ln/>
        </p:spPr>
        <p:txBody>
          <a:bodyPr/>
          <a:lstStyle/>
          <a:p>
            <a:pPr marL="555853" lvl="1" indent="-303599">
              <a:lnSpc>
                <a:spcPct val="84000"/>
              </a:lnSpc>
              <a:buClr>
                <a:srgbClr val="000000"/>
              </a:buClr>
              <a:buSzPct val="75000"/>
              <a:buFont typeface="Helvetica" charset="0"/>
              <a:buChar char="l"/>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Lst>
            </a:pPr>
            <a:r>
              <a:rPr lang="en-US"/>
              <a:t>Identification of a TCP connection</a:t>
            </a:r>
          </a:p>
          <a:p>
            <a:pPr marL="758996" lvl="2" indent="-303599">
              <a:lnSpc>
                <a:spcPct val="84000"/>
              </a:lnSpc>
              <a:buClr>
                <a:srgbClr val="000000"/>
              </a:buClr>
              <a:buSzPct val="75000"/>
              <a:buFont typeface="Helvetica" charset="0"/>
              <a:buChar char="u"/>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Lst>
            </a:pPr>
            <a:r>
              <a:rPr lang="en-US"/>
              <a:t>IPv6 src, IPv6 dest, Source and Destination ports</a:t>
            </a:r>
          </a:p>
        </p:txBody>
      </p:sp>
      <p:sp>
        <p:nvSpPr>
          <p:cNvPr id="52227" name="Rectangle 3"/>
          <p:cNvSpPr>
            <a:spLocks/>
          </p:cNvSpPr>
          <p:nvPr/>
        </p:nvSpPr>
        <p:spPr bwMode="auto">
          <a:xfrm>
            <a:off x="3658197" y="1682105"/>
            <a:ext cx="477695"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266">
                <a:latin typeface="Helvetica" charset="0"/>
                <a:ea typeface="ＭＳ Ｐゴシック" charset="0"/>
                <a:cs typeface="Helvetica" charset="0"/>
                <a:sym typeface="Helvetica" charset="0"/>
              </a:rPr>
              <a:t>32 bits</a:t>
            </a:r>
          </a:p>
        </p:txBody>
      </p:sp>
      <p:grpSp>
        <p:nvGrpSpPr>
          <p:cNvPr id="52228" name="Group 4"/>
          <p:cNvGrpSpPr>
            <a:grpSpLocks/>
          </p:cNvGrpSpPr>
          <p:nvPr/>
        </p:nvGrpSpPr>
        <p:grpSpPr bwMode="auto">
          <a:xfrm>
            <a:off x="2296419" y="2025925"/>
            <a:ext cx="3210223" cy="2220143"/>
            <a:chOff x="0" y="0"/>
            <a:chExt cx="2875" cy="1989"/>
          </a:xfrm>
        </p:grpSpPr>
        <p:sp>
          <p:nvSpPr>
            <p:cNvPr id="52229" name="AutoShape 5"/>
            <p:cNvSpPr>
              <a:spLocks/>
            </p:cNvSpPr>
            <p:nvPr/>
          </p:nvSpPr>
          <p:spPr bwMode="auto">
            <a:xfrm>
              <a:off x="0" y="0"/>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52230" name="AutoShape 6"/>
            <p:cNvSpPr>
              <a:spLocks/>
            </p:cNvSpPr>
            <p:nvPr/>
          </p:nvSpPr>
          <p:spPr bwMode="auto">
            <a:xfrm>
              <a:off x="0" y="283"/>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52231" name="AutoShape 7"/>
            <p:cNvSpPr>
              <a:spLocks/>
            </p:cNvSpPr>
            <p:nvPr/>
          </p:nvSpPr>
          <p:spPr bwMode="auto">
            <a:xfrm>
              <a:off x="0" y="572"/>
              <a:ext cx="2875" cy="709"/>
            </a:xfrm>
            <a:prstGeom prst="roundRect">
              <a:avLst>
                <a:gd name="adj" fmla="val 13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52232" name="AutoShape 8"/>
            <p:cNvSpPr>
              <a:spLocks/>
            </p:cNvSpPr>
            <p:nvPr/>
          </p:nvSpPr>
          <p:spPr bwMode="auto">
            <a:xfrm>
              <a:off x="0" y="1280"/>
              <a:ext cx="2875" cy="709"/>
            </a:xfrm>
            <a:prstGeom prst="roundRect">
              <a:avLst>
                <a:gd name="adj" fmla="val 13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grpSp>
      <p:sp>
        <p:nvSpPr>
          <p:cNvPr id="52233" name="Rectangle 9"/>
          <p:cNvSpPr>
            <a:spLocks/>
          </p:cNvSpPr>
          <p:nvPr/>
        </p:nvSpPr>
        <p:spPr bwMode="auto">
          <a:xfrm>
            <a:off x="2333253" y="2076444"/>
            <a:ext cx="1337482" cy="2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547">
                <a:latin typeface="Helvetica" charset="0"/>
                <a:ea typeface="ＭＳ Ｐゴシック" charset="0"/>
                <a:cs typeface="Helvetica" charset="0"/>
                <a:sym typeface="Helvetica" charset="0"/>
              </a:rPr>
              <a:t>Ver   Tclass      </a:t>
            </a:r>
          </a:p>
        </p:txBody>
      </p:sp>
      <p:sp>
        <p:nvSpPr>
          <p:cNvPr id="52234" name="Rectangle 10"/>
          <p:cNvSpPr>
            <a:spLocks/>
          </p:cNvSpPr>
          <p:nvPr/>
        </p:nvSpPr>
        <p:spPr bwMode="auto">
          <a:xfrm>
            <a:off x="3933901" y="2066095"/>
            <a:ext cx="1043555"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687">
                <a:latin typeface="Helvetica" charset="0"/>
                <a:ea typeface="ＭＳ Ｐゴシック" charset="0"/>
                <a:cs typeface="Helvetica" charset="0"/>
                <a:sym typeface="Helvetica" charset="0"/>
              </a:rPr>
              <a:t>Flow Label</a:t>
            </a:r>
          </a:p>
        </p:txBody>
      </p:sp>
      <p:sp>
        <p:nvSpPr>
          <p:cNvPr id="52235" name="Line 11"/>
          <p:cNvSpPr>
            <a:spLocks noChangeShapeType="1"/>
          </p:cNvSpPr>
          <p:nvPr/>
        </p:nvSpPr>
        <p:spPr bwMode="auto">
          <a:xfrm>
            <a:off x="2264048" y="1914303"/>
            <a:ext cx="3262684" cy="2232"/>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52236" name="Rectangle 12"/>
          <p:cNvSpPr>
            <a:spLocks/>
          </p:cNvSpPr>
          <p:nvPr/>
        </p:nvSpPr>
        <p:spPr bwMode="auto">
          <a:xfrm>
            <a:off x="3955109" y="2396113"/>
            <a:ext cx="1471557" cy="186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406">
                <a:latin typeface="Helvetica" charset="0"/>
                <a:ea typeface="ＭＳ Ｐゴシック" charset="0"/>
                <a:cs typeface="Helvetica" charset="0"/>
                <a:sym typeface="Helvetica" charset="0"/>
              </a:rPr>
              <a:t>NxtHdr   Hop Limit</a:t>
            </a:r>
          </a:p>
        </p:txBody>
      </p:sp>
      <p:sp>
        <p:nvSpPr>
          <p:cNvPr id="52237" name="Rectangle 13"/>
          <p:cNvSpPr>
            <a:spLocks/>
          </p:cNvSpPr>
          <p:nvPr/>
        </p:nvSpPr>
        <p:spPr bwMode="auto">
          <a:xfrm>
            <a:off x="2693790" y="2793102"/>
            <a:ext cx="2117453" cy="441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spAutoFit/>
          </a:bodyPr>
          <a:lstStyle/>
          <a:p>
            <a:pPr>
              <a:lnSpc>
                <a:spcPct val="84000"/>
              </a:lnSpc>
              <a:tabLst>
                <a:tab pos="660773" algn="l"/>
                <a:tab pos="1312617" algn="l"/>
                <a:tab pos="1973391" algn="l"/>
                <a:tab pos="2616305" algn="l"/>
                <a:tab pos="660773" algn="l"/>
                <a:tab pos="1312617" algn="l"/>
                <a:tab pos="1973391" algn="l"/>
                <a:tab pos="2616305" algn="l"/>
              </a:tabLst>
            </a:pPr>
            <a:r>
              <a:rPr lang="en-US" sz="1687" b="1" i="1">
                <a:solidFill>
                  <a:srgbClr val="FF0000"/>
                </a:solidFill>
                <a:latin typeface="Helvetica" charset="0"/>
                <a:ea typeface="ＭＳ Ｐゴシック" charset="0"/>
                <a:cs typeface="Helvetica" charset="0"/>
                <a:sym typeface="Helvetica" charset="0"/>
              </a:rPr>
              <a:t>Source IPv6 address</a:t>
            </a:r>
          </a:p>
          <a:p>
            <a:pPr>
              <a:lnSpc>
                <a:spcPct val="84000"/>
              </a:lnSpc>
              <a:tabLst>
                <a:tab pos="660773" algn="l"/>
                <a:tab pos="1312617" algn="l"/>
                <a:tab pos="1973391" algn="l"/>
                <a:tab pos="2616305" algn="l"/>
                <a:tab pos="660773" algn="l"/>
                <a:tab pos="1312617" algn="l"/>
                <a:tab pos="1973391" algn="l"/>
                <a:tab pos="2616305" algn="l"/>
              </a:tabLst>
            </a:pPr>
            <a:r>
              <a:rPr lang="en-US" sz="1687" b="1" i="1">
                <a:solidFill>
                  <a:srgbClr val="FF0000"/>
                </a:solidFill>
                <a:latin typeface="Helvetica" charset="0"/>
                <a:ea typeface="ＭＳ Ｐゴシック" charset="0"/>
                <a:cs typeface="Helvetica" charset="0"/>
                <a:sym typeface="Helvetica" charset="0"/>
              </a:rPr>
              <a:t>(128 bits) </a:t>
            </a:r>
          </a:p>
        </p:txBody>
      </p:sp>
      <p:sp>
        <p:nvSpPr>
          <p:cNvPr id="52238" name="Rectangle 14"/>
          <p:cNvSpPr>
            <a:spLocks/>
          </p:cNvSpPr>
          <p:nvPr/>
        </p:nvSpPr>
        <p:spPr bwMode="auto">
          <a:xfrm>
            <a:off x="2363391" y="2395680"/>
            <a:ext cx="1380186" cy="2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547">
                <a:latin typeface="Helvetica" charset="0"/>
                <a:ea typeface="ＭＳ Ｐゴシック" charset="0"/>
                <a:cs typeface="Helvetica" charset="0"/>
                <a:sym typeface="Helvetica" charset="0"/>
              </a:rPr>
              <a:t>Payload Length</a:t>
            </a:r>
          </a:p>
        </p:txBody>
      </p:sp>
      <p:sp>
        <p:nvSpPr>
          <p:cNvPr id="52239" name="Line 15"/>
          <p:cNvSpPr>
            <a:spLocks noChangeShapeType="1"/>
          </p:cNvSpPr>
          <p:nvPr/>
        </p:nvSpPr>
        <p:spPr bwMode="auto">
          <a:xfrm>
            <a:off x="2693790" y="2035969"/>
            <a:ext cx="2232" cy="302494"/>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52240" name="Line 16"/>
          <p:cNvSpPr>
            <a:spLocks noChangeShapeType="1"/>
          </p:cNvSpPr>
          <p:nvPr/>
        </p:nvSpPr>
        <p:spPr bwMode="auto">
          <a:xfrm>
            <a:off x="3475138" y="2035969"/>
            <a:ext cx="1117" cy="302494"/>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52241" name="Line 17"/>
          <p:cNvSpPr>
            <a:spLocks noChangeShapeType="1"/>
          </p:cNvSpPr>
          <p:nvPr/>
        </p:nvSpPr>
        <p:spPr bwMode="auto">
          <a:xfrm>
            <a:off x="3918273" y="2357438"/>
            <a:ext cx="1116" cy="302494"/>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52242" name="Line 18"/>
          <p:cNvSpPr>
            <a:spLocks noChangeShapeType="1"/>
          </p:cNvSpPr>
          <p:nvPr/>
        </p:nvSpPr>
        <p:spPr bwMode="auto">
          <a:xfrm>
            <a:off x="4608091" y="2348509"/>
            <a:ext cx="1116"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52243" name="Rectangle 19"/>
          <p:cNvSpPr>
            <a:spLocks/>
          </p:cNvSpPr>
          <p:nvPr/>
        </p:nvSpPr>
        <p:spPr bwMode="auto">
          <a:xfrm>
            <a:off x="2498453" y="3556590"/>
            <a:ext cx="2557239" cy="441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spAutoFit/>
          </a:bodyPr>
          <a:lstStyle/>
          <a:p>
            <a:pPr>
              <a:lnSpc>
                <a:spcPct val="84000"/>
              </a:lnSpc>
              <a:tabLst>
                <a:tab pos="660773" algn="l"/>
                <a:tab pos="1312617" algn="l"/>
                <a:tab pos="1973391" algn="l"/>
                <a:tab pos="2625235" algn="l"/>
                <a:tab pos="3259220" algn="l"/>
                <a:tab pos="660773" algn="l"/>
                <a:tab pos="1312617" algn="l"/>
                <a:tab pos="1973391" algn="l"/>
                <a:tab pos="2625235" algn="l"/>
                <a:tab pos="3259220" algn="l"/>
              </a:tabLst>
            </a:pPr>
            <a:r>
              <a:rPr lang="en-US" sz="1687" b="1" i="1">
                <a:solidFill>
                  <a:srgbClr val="FF0000"/>
                </a:solidFill>
                <a:latin typeface="Helvetica" charset="0"/>
                <a:ea typeface="ＭＳ Ｐゴシック" charset="0"/>
                <a:cs typeface="Helvetica" charset="0"/>
                <a:sym typeface="Helvetica" charset="0"/>
              </a:rPr>
              <a:t>Destination IPv6 address</a:t>
            </a:r>
          </a:p>
          <a:p>
            <a:pPr>
              <a:lnSpc>
                <a:spcPct val="84000"/>
              </a:lnSpc>
              <a:tabLst>
                <a:tab pos="660773" algn="l"/>
                <a:tab pos="1312617" algn="l"/>
                <a:tab pos="1973391" algn="l"/>
                <a:tab pos="2625235" algn="l"/>
                <a:tab pos="3259220" algn="l"/>
                <a:tab pos="660773" algn="l"/>
                <a:tab pos="1312617" algn="l"/>
                <a:tab pos="1973391" algn="l"/>
                <a:tab pos="2625235" algn="l"/>
                <a:tab pos="3259220" algn="l"/>
              </a:tabLst>
            </a:pPr>
            <a:r>
              <a:rPr lang="en-US" sz="1687" b="1" i="1">
                <a:solidFill>
                  <a:srgbClr val="FF0000"/>
                </a:solidFill>
                <a:latin typeface="Helvetica" charset="0"/>
                <a:ea typeface="ＭＳ Ｐゴシック" charset="0"/>
                <a:cs typeface="Helvetica" charset="0"/>
                <a:sym typeface="Helvetica" charset="0"/>
              </a:rPr>
              <a:t>(128 bits) </a:t>
            </a:r>
          </a:p>
        </p:txBody>
      </p:sp>
      <p:sp>
        <p:nvSpPr>
          <p:cNvPr id="52244" name="AutoShape 20"/>
          <p:cNvSpPr>
            <a:spLocks/>
          </p:cNvSpPr>
          <p:nvPr/>
        </p:nvSpPr>
        <p:spPr bwMode="auto">
          <a:xfrm>
            <a:off x="2291954" y="4253880"/>
            <a:ext cx="3209107" cy="318120"/>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52245" name="AutoShape 21"/>
          <p:cNvSpPr>
            <a:spLocks/>
          </p:cNvSpPr>
          <p:nvPr/>
        </p:nvSpPr>
        <p:spPr bwMode="auto">
          <a:xfrm>
            <a:off x="2291954" y="4572000"/>
            <a:ext cx="3209107" cy="318120"/>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52246" name="Rectangle 22"/>
          <p:cNvSpPr>
            <a:spLocks/>
          </p:cNvSpPr>
          <p:nvPr/>
        </p:nvSpPr>
        <p:spPr bwMode="auto">
          <a:xfrm>
            <a:off x="2595562" y="4321944"/>
            <a:ext cx="910506"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b="1" i="1">
                <a:solidFill>
                  <a:srgbClr val="0000FF"/>
                </a:solidFill>
                <a:latin typeface="Helvetica" charset="0"/>
                <a:ea typeface="ＭＳ Ｐゴシック" charset="0"/>
                <a:cs typeface="Helvetica" charset="0"/>
                <a:sym typeface="Helvetica" charset="0"/>
              </a:rPr>
              <a:t>Source port</a:t>
            </a:r>
          </a:p>
        </p:txBody>
      </p:sp>
      <p:sp>
        <p:nvSpPr>
          <p:cNvPr id="52247" name="Rectangle 23"/>
          <p:cNvSpPr>
            <a:spLocks/>
          </p:cNvSpPr>
          <p:nvPr/>
        </p:nvSpPr>
        <p:spPr bwMode="auto">
          <a:xfrm>
            <a:off x="4113610" y="4321944"/>
            <a:ext cx="1243930"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b="1" i="1">
                <a:solidFill>
                  <a:srgbClr val="0000FF"/>
                </a:solidFill>
                <a:latin typeface="Helvetica" charset="0"/>
                <a:ea typeface="ＭＳ Ｐゴシック" charset="0"/>
                <a:cs typeface="Helvetica" charset="0"/>
                <a:sym typeface="Helvetica" charset="0"/>
              </a:rPr>
              <a:t>Destination port</a:t>
            </a:r>
          </a:p>
        </p:txBody>
      </p:sp>
      <p:sp>
        <p:nvSpPr>
          <p:cNvPr id="52248" name="Line 24"/>
          <p:cNvSpPr>
            <a:spLocks noChangeShapeType="1"/>
          </p:cNvSpPr>
          <p:nvPr/>
        </p:nvSpPr>
        <p:spPr bwMode="auto">
          <a:xfrm>
            <a:off x="3935016" y="4270624"/>
            <a:ext cx="2232"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52249" name="Rectangle 25"/>
          <p:cNvSpPr>
            <a:spLocks/>
          </p:cNvSpPr>
          <p:nvPr/>
        </p:nvSpPr>
        <p:spPr bwMode="auto">
          <a:xfrm>
            <a:off x="2796482" y="4642297"/>
            <a:ext cx="493725"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266">
                <a:latin typeface="Helvetica" charset="0"/>
                <a:ea typeface="ＭＳ Ｐゴシック" charset="0"/>
                <a:cs typeface="Helvetica" charset="0"/>
                <a:sym typeface="Helvetica" charset="0"/>
              </a:rPr>
              <a:t>Length</a:t>
            </a:r>
          </a:p>
        </p:txBody>
      </p:sp>
      <p:sp>
        <p:nvSpPr>
          <p:cNvPr id="52250" name="Line 26"/>
          <p:cNvSpPr>
            <a:spLocks noChangeShapeType="1"/>
          </p:cNvSpPr>
          <p:nvPr/>
        </p:nvSpPr>
        <p:spPr bwMode="auto">
          <a:xfrm>
            <a:off x="3924971" y="4583163"/>
            <a:ext cx="2232"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52251" name="Rectangle 27"/>
          <p:cNvSpPr>
            <a:spLocks/>
          </p:cNvSpPr>
          <p:nvPr/>
        </p:nvSpPr>
        <p:spPr bwMode="auto">
          <a:xfrm>
            <a:off x="4353596" y="4650110"/>
            <a:ext cx="766235"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a:latin typeface="Helvetica" charset="0"/>
                <a:ea typeface="ＭＳ Ｐゴシック" charset="0"/>
                <a:cs typeface="Helvetica" charset="0"/>
                <a:sym typeface="Helvetica" charset="0"/>
              </a:rPr>
              <a:t>Checksum</a:t>
            </a:r>
          </a:p>
        </p:txBody>
      </p:sp>
      <p:sp>
        <p:nvSpPr>
          <p:cNvPr id="52252" name="Line 28"/>
          <p:cNvSpPr>
            <a:spLocks noChangeShapeType="1"/>
          </p:cNvSpPr>
          <p:nvPr/>
        </p:nvSpPr>
        <p:spPr bwMode="auto">
          <a:xfrm>
            <a:off x="2299767" y="4866681"/>
            <a:ext cx="1116" cy="450949"/>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52253" name="Line 29"/>
          <p:cNvSpPr>
            <a:spLocks noChangeShapeType="1"/>
          </p:cNvSpPr>
          <p:nvPr/>
        </p:nvSpPr>
        <p:spPr bwMode="auto">
          <a:xfrm>
            <a:off x="5506641" y="4876727"/>
            <a:ext cx="1117" cy="450949"/>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52254" name="Rectangle 30"/>
          <p:cNvSpPr>
            <a:spLocks/>
          </p:cNvSpPr>
          <p:nvPr/>
        </p:nvSpPr>
        <p:spPr bwMode="auto">
          <a:xfrm>
            <a:off x="3657252" y="5139005"/>
            <a:ext cx="572273" cy="2791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109">
                <a:solidFill>
                  <a:srgbClr val="0000FF"/>
                </a:solidFill>
                <a:latin typeface="Helvetica" charset="0"/>
                <a:ea typeface="ＭＳ Ｐゴシック" charset="0"/>
                <a:cs typeface="Helvetica" charset="0"/>
                <a:sym typeface="Helvetica" charset="0"/>
              </a:rPr>
              <a:t>UDP</a:t>
            </a:r>
          </a:p>
        </p:txBody>
      </p:sp>
      <p:grpSp>
        <p:nvGrpSpPr>
          <p:cNvPr id="52255" name="Group 31"/>
          <p:cNvGrpSpPr>
            <a:grpSpLocks/>
          </p:cNvGrpSpPr>
          <p:nvPr/>
        </p:nvGrpSpPr>
        <p:grpSpPr bwMode="auto">
          <a:xfrm>
            <a:off x="6481094" y="1184301"/>
            <a:ext cx="3261568" cy="4624463"/>
            <a:chOff x="0" y="13"/>
            <a:chExt cx="2922" cy="4143"/>
          </a:xfrm>
        </p:grpSpPr>
        <p:sp>
          <p:nvSpPr>
            <p:cNvPr id="52256" name="Rectangle 32"/>
            <p:cNvSpPr>
              <a:spLocks/>
            </p:cNvSpPr>
            <p:nvPr/>
          </p:nvSpPr>
          <p:spPr bwMode="auto">
            <a:xfrm>
              <a:off x="1248" y="13"/>
              <a:ext cx="428" cy="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266">
                  <a:latin typeface="Helvetica" charset="0"/>
                  <a:ea typeface="ＭＳ Ｐゴシック" charset="0"/>
                  <a:cs typeface="Helvetica" charset="0"/>
                  <a:sym typeface="Helvetica" charset="0"/>
                </a:rPr>
                <a:t>32 bits</a:t>
              </a:r>
            </a:p>
          </p:txBody>
        </p:sp>
        <p:grpSp>
          <p:nvGrpSpPr>
            <p:cNvPr id="52257" name="Group 33"/>
            <p:cNvGrpSpPr>
              <a:grpSpLocks/>
            </p:cNvGrpSpPr>
            <p:nvPr/>
          </p:nvGrpSpPr>
          <p:grpSpPr bwMode="auto">
            <a:xfrm>
              <a:off x="30" y="319"/>
              <a:ext cx="2877" cy="1991"/>
              <a:chOff x="0" y="0"/>
              <a:chExt cx="2876" cy="1990"/>
            </a:xfrm>
          </p:grpSpPr>
          <p:sp>
            <p:nvSpPr>
              <p:cNvPr id="52258" name="AutoShape 34"/>
              <p:cNvSpPr>
                <a:spLocks/>
              </p:cNvSpPr>
              <p:nvPr/>
            </p:nvSpPr>
            <p:spPr bwMode="auto">
              <a:xfrm>
                <a:off x="0" y="0"/>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52259" name="AutoShape 35"/>
              <p:cNvSpPr>
                <a:spLocks/>
              </p:cNvSpPr>
              <p:nvPr/>
            </p:nvSpPr>
            <p:spPr bwMode="auto">
              <a:xfrm>
                <a:off x="0" y="285"/>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52260" name="AutoShape 36"/>
              <p:cNvSpPr>
                <a:spLocks/>
              </p:cNvSpPr>
              <p:nvPr/>
            </p:nvSpPr>
            <p:spPr bwMode="auto">
              <a:xfrm>
                <a:off x="0" y="572"/>
                <a:ext cx="2875" cy="709"/>
              </a:xfrm>
              <a:prstGeom prst="roundRect">
                <a:avLst>
                  <a:gd name="adj" fmla="val 13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52261" name="AutoShape 37"/>
              <p:cNvSpPr>
                <a:spLocks/>
              </p:cNvSpPr>
              <p:nvPr/>
            </p:nvSpPr>
            <p:spPr bwMode="auto">
              <a:xfrm>
                <a:off x="1" y="1282"/>
                <a:ext cx="2875" cy="708"/>
              </a:xfrm>
              <a:prstGeom prst="roundRect">
                <a:avLst>
                  <a:gd name="adj" fmla="val 13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grpSp>
        <p:sp>
          <p:nvSpPr>
            <p:cNvPr id="52262" name="Rectangle 38"/>
            <p:cNvSpPr>
              <a:spLocks/>
            </p:cNvSpPr>
            <p:nvPr/>
          </p:nvSpPr>
          <p:spPr bwMode="auto">
            <a:xfrm>
              <a:off x="64" y="363"/>
              <a:ext cx="1198" cy="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547">
                  <a:latin typeface="Helvetica" charset="0"/>
                  <a:ea typeface="ＭＳ Ｐゴシック" charset="0"/>
                  <a:cs typeface="Helvetica" charset="0"/>
                  <a:sym typeface="Helvetica" charset="0"/>
                </a:rPr>
                <a:t>Ver   Tclass      </a:t>
              </a:r>
            </a:p>
          </p:txBody>
        </p:sp>
        <p:sp>
          <p:nvSpPr>
            <p:cNvPr id="52263" name="Rectangle 39"/>
            <p:cNvSpPr>
              <a:spLocks/>
            </p:cNvSpPr>
            <p:nvPr/>
          </p:nvSpPr>
          <p:spPr bwMode="auto">
            <a:xfrm>
              <a:off x="1499" y="357"/>
              <a:ext cx="935" cy="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687">
                  <a:latin typeface="Helvetica" charset="0"/>
                  <a:ea typeface="ＭＳ Ｐゴシック" charset="0"/>
                  <a:cs typeface="Helvetica" charset="0"/>
                  <a:sym typeface="Helvetica" charset="0"/>
                </a:rPr>
                <a:t>Flow Label</a:t>
              </a:r>
            </a:p>
          </p:txBody>
        </p:sp>
        <p:sp>
          <p:nvSpPr>
            <p:cNvPr id="52264" name="Line 40"/>
            <p:cNvSpPr>
              <a:spLocks noChangeShapeType="1"/>
            </p:cNvSpPr>
            <p:nvPr/>
          </p:nvSpPr>
          <p:spPr bwMode="auto">
            <a:xfrm>
              <a:off x="0" y="223"/>
              <a:ext cx="2922" cy="1"/>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52265" name="Rectangle 41"/>
            <p:cNvSpPr>
              <a:spLocks/>
            </p:cNvSpPr>
            <p:nvPr/>
          </p:nvSpPr>
          <p:spPr bwMode="auto">
            <a:xfrm>
              <a:off x="1518" y="650"/>
              <a:ext cx="1318" cy="1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406">
                  <a:latin typeface="Helvetica" charset="0"/>
                  <a:ea typeface="ＭＳ Ｐゴシック" charset="0"/>
                  <a:cs typeface="Helvetica" charset="0"/>
                  <a:sym typeface="Helvetica" charset="0"/>
                </a:rPr>
                <a:t>NxtHdr   Hop Limit</a:t>
              </a:r>
            </a:p>
          </p:txBody>
        </p:sp>
        <p:sp>
          <p:nvSpPr>
            <p:cNvPr id="52266" name="Rectangle 42"/>
            <p:cNvSpPr>
              <a:spLocks/>
            </p:cNvSpPr>
            <p:nvPr/>
          </p:nvSpPr>
          <p:spPr bwMode="auto">
            <a:xfrm>
              <a:off x="390" y="1008"/>
              <a:ext cx="1897" cy="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spAutoFit/>
            </a:bodyPr>
            <a:lstStyle/>
            <a:p>
              <a:pPr>
                <a:lnSpc>
                  <a:spcPct val="84000"/>
                </a:lnSpc>
                <a:tabLst>
                  <a:tab pos="660773" algn="l"/>
                  <a:tab pos="1312617" algn="l"/>
                  <a:tab pos="1973391" algn="l"/>
                  <a:tab pos="2616305" algn="l"/>
                  <a:tab pos="660773" algn="l"/>
                  <a:tab pos="1312617" algn="l"/>
                  <a:tab pos="1973391" algn="l"/>
                  <a:tab pos="2616305" algn="l"/>
                </a:tabLst>
              </a:pPr>
              <a:r>
                <a:rPr lang="en-US" sz="1687" b="1" i="1">
                  <a:solidFill>
                    <a:srgbClr val="FF0000"/>
                  </a:solidFill>
                  <a:latin typeface="Helvetica" charset="0"/>
                  <a:ea typeface="ＭＳ Ｐゴシック" charset="0"/>
                  <a:cs typeface="Helvetica" charset="0"/>
                  <a:sym typeface="Helvetica" charset="0"/>
                </a:rPr>
                <a:t>Source IPv6 address</a:t>
              </a:r>
            </a:p>
            <a:p>
              <a:pPr>
                <a:lnSpc>
                  <a:spcPct val="84000"/>
                </a:lnSpc>
                <a:tabLst>
                  <a:tab pos="660773" algn="l"/>
                  <a:tab pos="1312617" algn="l"/>
                  <a:tab pos="1973391" algn="l"/>
                  <a:tab pos="2616305" algn="l"/>
                  <a:tab pos="660773" algn="l"/>
                  <a:tab pos="1312617" algn="l"/>
                  <a:tab pos="1973391" algn="l"/>
                  <a:tab pos="2616305" algn="l"/>
                </a:tabLst>
              </a:pPr>
              <a:r>
                <a:rPr lang="en-US" sz="1687" b="1" i="1">
                  <a:solidFill>
                    <a:srgbClr val="FF0000"/>
                  </a:solidFill>
                  <a:latin typeface="Helvetica" charset="0"/>
                  <a:ea typeface="ＭＳ Ｐゴシック" charset="0"/>
                  <a:cs typeface="Helvetica" charset="0"/>
                  <a:sym typeface="Helvetica" charset="0"/>
                </a:rPr>
                <a:t>(128 bits) </a:t>
              </a:r>
            </a:p>
          </p:txBody>
        </p:sp>
        <p:sp>
          <p:nvSpPr>
            <p:cNvPr id="52267" name="Rectangle 43"/>
            <p:cNvSpPr>
              <a:spLocks/>
            </p:cNvSpPr>
            <p:nvPr/>
          </p:nvSpPr>
          <p:spPr bwMode="auto">
            <a:xfrm>
              <a:off x="92" y="650"/>
              <a:ext cx="1236" cy="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547">
                  <a:latin typeface="Helvetica" charset="0"/>
                  <a:ea typeface="ＭＳ Ｐゴシック" charset="0"/>
                  <a:cs typeface="Helvetica" charset="0"/>
                  <a:sym typeface="Helvetica" charset="0"/>
                </a:rPr>
                <a:t>Payload Length</a:t>
              </a:r>
            </a:p>
          </p:txBody>
        </p:sp>
        <p:sp>
          <p:nvSpPr>
            <p:cNvPr id="52268" name="Line 44"/>
            <p:cNvSpPr>
              <a:spLocks noChangeShapeType="1"/>
            </p:cNvSpPr>
            <p:nvPr/>
          </p:nvSpPr>
          <p:spPr bwMode="auto">
            <a:xfrm>
              <a:off x="387" y="332"/>
              <a:ext cx="1" cy="27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52269" name="Line 45"/>
            <p:cNvSpPr>
              <a:spLocks noChangeShapeType="1"/>
            </p:cNvSpPr>
            <p:nvPr/>
          </p:nvSpPr>
          <p:spPr bwMode="auto">
            <a:xfrm>
              <a:off x="1087" y="332"/>
              <a:ext cx="1" cy="27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52270" name="Line 46"/>
            <p:cNvSpPr>
              <a:spLocks noChangeShapeType="1"/>
            </p:cNvSpPr>
            <p:nvPr/>
          </p:nvSpPr>
          <p:spPr bwMode="auto">
            <a:xfrm>
              <a:off x="1484" y="621"/>
              <a:ext cx="2" cy="27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52271" name="Line 47"/>
            <p:cNvSpPr>
              <a:spLocks noChangeShapeType="1"/>
            </p:cNvSpPr>
            <p:nvPr/>
          </p:nvSpPr>
          <p:spPr bwMode="auto">
            <a:xfrm>
              <a:off x="2102" y="610"/>
              <a:ext cx="2" cy="27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52272" name="Rectangle 48"/>
            <p:cNvSpPr>
              <a:spLocks/>
            </p:cNvSpPr>
            <p:nvPr/>
          </p:nvSpPr>
          <p:spPr bwMode="auto">
            <a:xfrm>
              <a:off x="211" y="1692"/>
              <a:ext cx="2292" cy="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spAutoFit/>
            </a:bodyPr>
            <a:lstStyle/>
            <a:p>
              <a:pPr>
                <a:lnSpc>
                  <a:spcPct val="84000"/>
                </a:lnSpc>
                <a:tabLst>
                  <a:tab pos="660773" algn="l"/>
                  <a:tab pos="1312617" algn="l"/>
                  <a:tab pos="1973391" algn="l"/>
                  <a:tab pos="2625235" algn="l"/>
                  <a:tab pos="3259220" algn="l"/>
                  <a:tab pos="660773" algn="l"/>
                  <a:tab pos="1312617" algn="l"/>
                  <a:tab pos="1973391" algn="l"/>
                  <a:tab pos="2625235" algn="l"/>
                  <a:tab pos="3259220" algn="l"/>
                </a:tabLst>
              </a:pPr>
              <a:r>
                <a:rPr lang="en-US" sz="1687" b="1" i="1">
                  <a:solidFill>
                    <a:srgbClr val="FF0000"/>
                  </a:solidFill>
                  <a:latin typeface="Helvetica" charset="0"/>
                  <a:ea typeface="ＭＳ Ｐゴシック" charset="0"/>
                  <a:cs typeface="Helvetica" charset="0"/>
                  <a:sym typeface="Helvetica" charset="0"/>
                </a:rPr>
                <a:t>Destination IPv6 address</a:t>
              </a:r>
            </a:p>
            <a:p>
              <a:pPr>
                <a:lnSpc>
                  <a:spcPct val="84000"/>
                </a:lnSpc>
                <a:tabLst>
                  <a:tab pos="660773" algn="l"/>
                  <a:tab pos="1312617" algn="l"/>
                  <a:tab pos="1973391" algn="l"/>
                  <a:tab pos="2625235" algn="l"/>
                  <a:tab pos="3259220" algn="l"/>
                  <a:tab pos="660773" algn="l"/>
                  <a:tab pos="1312617" algn="l"/>
                  <a:tab pos="1973391" algn="l"/>
                  <a:tab pos="2625235" algn="l"/>
                  <a:tab pos="3259220" algn="l"/>
                </a:tabLst>
              </a:pPr>
              <a:r>
                <a:rPr lang="en-US" sz="1687" b="1" i="1">
                  <a:solidFill>
                    <a:srgbClr val="FF0000"/>
                  </a:solidFill>
                  <a:latin typeface="Helvetica" charset="0"/>
                  <a:ea typeface="ＭＳ Ｐゴシック" charset="0"/>
                  <a:cs typeface="Helvetica" charset="0"/>
                  <a:sym typeface="Helvetica" charset="0"/>
                </a:rPr>
                <a:t>(128 bits) </a:t>
              </a:r>
            </a:p>
          </p:txBody>
        </p:sp>
        <p:grpSp>
          <p:nvGrpSpPr>
            <p:cNvPr id="52273" name="Group 49"/>
            <p:cNvGrpSpPr>
              <a:grpSpLocks/>
            </p:cNvGrpSpPr>
            <p:nvPr/>
          </p:nvGrpSpPr>
          <p:grpSpPr bwMode="auto">
            <a:xfrm>
              <a:off x="9" y="2316"/>
              <a:ext cx="2875" cy="1422"/>
              <a:chOff x="0" y="0"/>
              <a:chExt cx="2875" cy="1421"/>
            </a:xfrm>
          </p:grpSpPr>
          <p:sp>
            <p:nvSpPr>
              <p:cNvPr id="52274" name="AutoShape 50"/>
              <p:cNvSpPr>
                <a:spLocks/>
              </p:cNvSpPr>
              <p:nvPr/>
            </p:nvSpPr>
            <p:spPr bwMode="auto">
              <a:xfrm>
                <a:off x="0" y="0"/>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52275" name="AutoShape 51"/>
              <p:cNvSpPr>
                <a:spLocks/>
              </p:cNvSpPr>
              <p:nvPr/>
            </p:nvSpPr>
            <p:spPr bwMode="auto">
              <a:xfrm>
                <a:off x="0" y="283"/>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52276" name="AutoShape 52"/>
              <p:cNvSpPr>
                <a:spLocks/>
              </p:cNvSpPr>
              <p:nvPr/>
            </p:nvSpPr>
            <p:spPr bwMode="auto">
              <a:xfrm>
                <a:off x="0" y="567"/>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52277" name="AutoShape 53"/>
              <p:cNvSpPr>
                <a:spLocks/>
              </p:cNvSpPr>
              <p:nvPr/>
            </p:nvSpPr>
            <p:spPr bwMode="auto">
              <a:xfrm>
                <a:off x="0" y="852"/>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52278" name="AutoShape 54"/>
              <p:cNvSpPr>
                <a:spLocks/>
              </p:cNvSpPr>
              <p:nvPr/>
            </p:nvSpPr>
            <p:spPr bwMode="auto">
              <a:xfrm>
                <a:off x="0" y="1136"/>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grpSp>
        <p:sp>
          <p:nvSpPr>
            <p:cNvPr id="52279" name="Rectangle 55"/>
            <p:cNvSpPr>
              <a:spLocks/>
            </p:cNvSpPr>
            <p:nvPr/>
          </p:nvSpPr>
          <p:spPr bwMode="auto">
            <a:xfrm>
              <a:off x="277" y="2376"/>
              <a:ext cx="816" cy="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b="1" i="1">
                  <a:solidFill>
                    <a:srgbClr val="FF0000"/>
                  </a:solidFill>
                  <a:latin typeface="Helvetica" charset="0"/>
                  <a:ea typeface="ＭＳ Ｐゴシック" charset="0"/>
                  <a:cs typeface="Helvetica" charset="0"/>
                  <a:sym typeface="Helvetica" charset="0"/>
                </a:rPr>
                <a:t>Source port</a:t>
              </a:r>
            </a:p>
          </p:txBody>
        </p:sp>
        <p:sp>
          <p:nvSpPr>
            <p:cNvPr id="52280" name="Rectangle 56"/>
            <p:cNvSpPr>
              <a:spLocks/>
            </p:cNvSpPr>
            <p:nvPr/>
          </p:nvSpPr>
          <p:spPr bwMode="auto">
            <a:xfrm>
              <a:off x="1638" y="2377"/>
              <a:ext cx="1114" cy="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b="1" i="1">
                  <a:solidFill>
                    <a:srgbClr val="FF0000"/>
                  </a:solidFill>
                  <a:latin typeface="Helvetica" charset="0"/>
                  <a:ea typeface="ＭＳ Ｐゴシック" charset="0"/>
                  <a:cs typeface="Helvetica" charset="0"/>
                  <a:sym typeface="Helvetica" charset="0"/>
                </a:rPr>
                <a:t>Destination port</a:t>
              </a:r>
            </a:p>
          </p:txBody>
        </p:sp>
        <p:sp>
          <p:nvSpPr>
            <p:cNvPr id="52281" name="Line 57"/>
            <p:cNvSpPr>
              <a:spLocks noChangeShapeType="1"/>
            </p:cNvSpPr>
            <p:nvPr/>
          </p:nvSpPr>
          <p:spPr bwMode="auto">
            <a:xfrm>
              <a:off x="1477" y="2332"/>
              <a:ext cx="1" cy="27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52282" name="Rectangle 58"/>
            <p:cNvSpPr>
              <a:spLocks/>
            </p:cNvSpPr>
            <p:nvPr/>
          </p:nvSpPr>
          <p:spPr bwMode="auto">
            <a:xfrm>
              <a:off x="304" y="3533"/>
              <a:ext cx="686" cy="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a:latin typeface="Helvetica" charset="0"/>
                  <a:ea typeface="ＭＳ Ｐゴシック" charset="0"/>
                  <a:cs typeface="Helvetica" charset="0"/>
                  <a:sym typeface="Helvetica" charset="0"/>
                </a:rPr>
                <a:t>Checksum</a:t>
              </a:r>
            </a:p>
          </p:txBody>
        </p:sp>
        <p:sp>
          <p:nvSpPr>
            <p:cNvPr id="52283" name="Line 59"/>
            <p:cNvSpPr>
              <a:spLocks noChangeShapeType="1"/>
            </p:cNvSpPr>
            <p:nvPr/>
          </p:nvSpPr>
          <p:spPr bwMode="auto">
            <a:xfrm>
              <a:off x="1479" y="3456"/>
              <a:ext cx="2" cy="27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52284" name="Rectangle 60"/>
            <p:cNvSpPr>
              <a:spLocks/>
            </p:cNvSpPr>
            <p:nvPr/>
          </p:nvSpPr>
          <p:spPr bwMode="auto">
            <a:xfrm>
              <a:off x="1746" y="3514"/>
              <a:ext cx="919" cy="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a:latin typeface="Helvetica" charset="0"/>
                  <a:ea typeface="ＭＳ Ｐゴシック" charset="0"/>
                  <a:cs typeface="Helvetica" charset="0"/>
                  <a:sym typeface="Helvetica" charset="0"/>
                </a:rPr>
                <a:t>Urgent pointer</a:t>
              </a:r>
            </a:p>
          </p:txBody>
        </p:sp>
        <p:sp>
          <p:nvSpPr>
            <p:cNvPr id="52285" name="Rectangle 61"/>
            <p:cNvSpPr>
              <a:spLocks/>
            </p:cNvSpPr>
            <p:nvPr/>
          </p:nvSpPr>
          <p:spPr bwMode="auto">
            <a:xfrm>
              <a:off x="39" y="3230"/>
              <a:ext cx="1408" cy="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a:latin typeface="Helvetica" charset="0"/>
                  <a:ea typeface="ＭＳ Ｐゴシック" charset="0"/>
                  <a:cs typeface="Helvetica" charset="0"/>
                  <a:sym typeface="Helvetica" charset="0"/>
                </a:rPr>
                <a:t>THL  Reserved  Flags</a:t>
              </a:r>
            </a:p>
          </p:txBody>
        </p:sp>
        <p:sp>
          <p:nvSpPr>
            <p:cNvPr id="52286" name="Line 62"/>
            <p:cNvSpPr>
              <a:spLocks noChangeShapeType="1"/>
            </p:cNvSpPr>
            <p:nvPr/>
          </p:nvSpPr>
          <p:spPr bwMode="auto">
            <a:xfrm>
              <a:off x="1479" y="3187"/>
              <a:ext cx="2" cy="27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52287" name="Line 63"/>
            <p:cNvSpPr>
              <a:spLocks noChangeShapeType="1"/>
            </p:cNvSpPr>
            <p:nvPr/>
          </p:nvSpPr>
          <p:spPr bwMode="auto">
            <a:xfrm>
              <a:off x="328" y="3174"/>
              <a:ext cx="2" cy="27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52288" name="Line 64"/>
            <p:cNvSpPr>
              <a:spLocks noChangeShapeType="1"/>
            </p:cNvSpPr>
            <p:nvPr/>
          </p:nvSpPr>
          <p:spPr bwMode="auto">
            <a:xfrm>
              <a:off x="1062" y="3177"/>
              <a:ext cx="1" cy="27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52289" name="Rectangle 65"/>
            <p:cNvSpPr>
              <a:spLocks/>
            </p:cNvSpPr>
            <p:nvPr/>
          </p:nvSpPr>
          <p:spPr bwMode="auto">
            <a:xfrm>
              <a:off x="688" y="2946"/>
              <a:ext cx="1637" cy="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a:latin typeface="Helvetica" charset="0"/>
                  <a:ea typeface="ＭＳ Ｐゴシック" charset="0"/>
                  <a:cs typeface="Helvetica" charset="0"/>
                  <a:sym typeface="Helvetica" charset="0"/>
                </a:rPr>
                <a:t>Acknowledgment number</a:t>
              </a:r>
            </a:p>
          </p:txBody>
        </p:sp>
        <p:sp>
          <p:nvSpPr>
            <p:cNvPr id="52290" name="Rectangle 66"/>
            <p:cNvSpPr>
              <a:spLocks/>
            </p:cNvSpPr>
            <p:nvPr/>
          </p:nvSpPr>
          <p:spPr bwMode="auto">
            <a:xfrm>
              <a:off x="688" y="2662"/>
              <a:ext cx="1185" cy="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a:latin typeface="Helvetica" charset="0"/>
                  <a:ea typeface="ＭＳ Ｐゴシック" charset="0"/>
                  <a:cs typeface="Helvetica" charset="0"/>
                  <a:sym typeface="Helvetica" charset="0"/>
                </a:rPr>
                <a:t>Sequence number</a:t>
              </a:r>
            </a:p>
          </p:txBody>
        </p:sp>
        <p:sp>
          <p:nvSpPr>
            <p:cNvPr id="52291" name="Rectangle 67"/>
            <p:cNvSpPr>
              <a:spLocks/>
            </p:cNvSpPr>
            <p:nvPr/>
          </p:nvSpPr>
          <p:spPr bwMode="auto">
            <a:xfrm>
              <a:off x="1746" y="3240"/>
              <a:ext cx="517" cy="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266">
                  <a:latin typeface="Helvetica" charset="0"/>
                  <a:ea typeface="ＭＳ Ｐゴシック" charset="0"/>
                  <a:cs typeface="Helvetica" charset="0"/>
                  <a:sym typeface="Helvetica" charset="0"/>
                </a:rPr>
                <a:t>Window</a:t>
              </a:r>
            </a:p>
          </p:txBody>
        </p:sp>
        <p:sp>
          <p:nvSpPr>
            <p:cNvPr id="52292" name="Line 68"/>
            <p:cNvSpPr>
              <a:spLocks noChangeShapeType="1"/>
            </p:cNvSpPr>
            <p:nvPr/>
          </p:nvSpPr>
          <p:spPr bwMode="auto">
            <a:xfrm>
              <a:off x="11" y="3733"/>
              <a:ext cx="1" cy="404"/>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52293" name="Line 69"/>
            <p:cNvSpPr>
              <a:spLocks noChangeShapeType="1"/>
            </p:cNvSpPr>
            <p:nvPr/>
          </p:nvSpPr>
          <p:spPr bwMode="auto">
            <a:xfrm>
              <a:off x="2884" y="3742"/>
              <a:ext cx="1" cy="404"/>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52294" name="Rectangle 70"/>
            <p:cNvSpPr>
              <a:spLocks/>
            </p:cNvSpPr>
            <p:nvPr/>
          </p:nvSpPr>
          <p:spPr bwMode="auto">
            <a:xfrm>
              <a:off x="1048" y="3906"/>
              <a:ext cx="48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2109">
                  <a:solidFill>
                    <a:srgbClr val="FF0000"/>
                  </a:solidFill>
                  <a:latin typeface="Helvetica" charset="0"/>
                  <a:ea typeface="ＭＳ Ｐゴシック" charset="0"/>
                  <a:cs typeface="Helvetica" charset="0"/>
                  <a:sym typeface="Helvetica" charset="0"/>
                </a:rPr>
                <a:t>TCP</a:t>
              </a:r>
            </a:p>
          </p:txBody>
        </p:sp>
      </p:grpSp>
      <p:grpSp>
        <p:nvGrpSpPr>
          <p:cNvPr id="52295" name="Group 71"/>
          <p:cNvGrpSpPr>
            <a:grpSpLocks/>
          </p:cNvGrpSpPr>
          <p:nvPr/>
        </p:nvGrpSpPr>
        <p:grpSpPr bwMode="auto">
          <a:xfrm>
            <a:off x="1689202" y="2604121"/>
            <a:ext cx="2361900" cy="834902"/>
            <a:chOff x="3" y="0"/>
            <a:chExt cx="2115" cy="747"/>
          </a:xfrm>
        </p:grpSpPr>
        <p:sp>
          <p:nvSpPr>
            <p:cNvPr id="52296" name="Line 72"/>
            <p:cNvSpPr>
              <a:spLocks noChangeShapeType="1"/>
            </p:cNvSpPr>
            <p:nvPr/>
          </p:nvSpPr>
          <p:spPr bwMode="auto">
            <a:xfrm flipH="1">
              <a:off x="344" y="0"/>
              <a:ext cx="1774" cy="48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52297" name="Rectangle 73"/>
            <p:cNvSpPr>
              <a:spLocks/>
            </p:cNvSpPr>
            <p:nvPr/>
          </p:nvSpPr>
          <p:spPr bwMode="auto">
            <a:xfrm>
              <a:off x="3" y="547"/>
              <a:ext cx="408" cy="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1687">
                  <a:solidFill>
                    <a:srgbClr val="0000FF"/>
                  </a:solidFill>
                  <a:latin typeface="Helvetica" charset="0"/>
                  <a:ea typeface="ＭＳ Ｐゴシック" charset="0"/>
                  <a:cs typeface="Helvetica" charset="0"/>
                  <a:sym typeface="Helvetica" charset="0"/>
                </a:rPr>
                <a:t>UDP</a:t>
              </a:r>
            </a:p>
          </p:txBody>
        </p:sp>
      </p:grpSp>
      <p:grpSp>
        <p:nvGrpSpPr>
          <p:cNvPr id="52298" name="Group 74"/>
          <p:cNvGrpSpPr>
            <a:grpSpLocks/>
          </p:cNvGrpSpPr>
          <p:nvPr/>
        </p:nvGrpSpPr>
        <p:grpSpPr bwMode="auto">
          <a:xfrm>
            <a:off x="8613057" y="2076153"/>
            <a:ext cx="1857375" cy="852785"/>
            <a:chOff x="0" y="0"/>
            <a:chExt cx="1664" cy="763"/>
          </a:xfrm>
        </p:grpSpPr>
        <p:sp>
          <p:nvSpPr>
            <p:cNvPr id="52299" name="Rectangle 75"/>
            <p:cNvSpPr>
              <a:spLocks/>
            </p:cNvSpPr>
            <p:nvPr/>
          </p:nvSpPr>
          <p:spPr bwMode="auto">
            <a:xfrm>
              <a:off x="1168" y="475"/>
              <a:ext cx="496"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pPr>
              <a:r>
                <a:rPr lang="en-US" sz="2109">
                  <a:solidFill>
                    <a:srgbClr val="FF0000"/>
                  </a:solidFill>
                  <a:latin typeface="Helvetica" charset="0"/>
                  <a:ea typeface="ＭＳ Ｐゴシック" charset="0"/>
                  <a:cs typeface="Helvetica" charset="0"/>
                  <a:sym typeface="Helvetica" charset="0"/>
                </a:rPr>
                <a:t>TCP</a:t>
              </a:r>
            </a:p>
          </p:txBody>
        </p:sp>
        <p:sp>
          <p:nvSpPr>
            <p:cNvPr id="52300" name="Line 76"/>
            <p:cNvSpPr>
              <a:spLocks noChangeShapeType="1"/>
            </p:cNvSpPr>
            <p:nvPr/>
          </p:nvSpPr>
          <p:spPr bwMode="auto">
            <a:xfrm>
              <a:off x="0" y="0"/>
              <a:ext cx="1088" cy="55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grpSp>
    </p:spTree>
    <p:extLst>
      <p:ext uri="{BB962C8B-B14F-4D97-AF65-F5344CB8AC3E}">
        <p14:creationId xmlns:p14="http://schemas.microsoft.com/office/powerpoint/2010/main" val="1781171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22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225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229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D4E05-A860-D0BB-8869-7EA59BE1D3D8}"/>
              </a:ext>
            </a:extLst>
          </p:cNvPr>
          <p:cNvSpPr>
            <a:spLocks noGrp="1"/>
          </p:cNvSpPr>
          <p:nvPr>
            <p:ph type="title"/>
          </p:nvPr>
        </p:nvSpPr>
        <p:spPr/>
        <p:txBody>
          <a:bodyPr/>
          <a:lstStyle/>
          <a:p>
            <a:r>
              <a:rPr lang="en-BE"/>
              <a:t>Agenda</a:t>
            </a:r>
          </a:p>
        </p:txBody>
      </p:sp>
      <p:sp>
        <p:nvSpPr>
          <p:cNvPr id="3" name="Content Placeholder 2">
            <a:extLst>
              <a:ext uri="{FF2B5EF4-FFF2-40B4-BE49-F238E27FC236}">
                <a16:creationId xmlns:a16="http://schemas.microsoft.com/office/drawing/2014/main" id="{B25B48B2-801B-6DC4-F47B-1FF545AA6A10}"/>
              </a:ext>
            </a:extLst>
          </p:cNvPr>
          <p:cNvSpPr>
            <a:spLocks noGrp="1"/>
          </p:cNvSpPr>
          <p:nvPr>
            <p:ph idx="1"/>
          </p:nvPr>
        </p:nvSpPr>
        <p:spPr/>
        <p:txBody>
          <a:bodyPr/>
          <a:lstStyle/>
          <a:p>
            <a:r>
              <a:rPr lang="en-BE"/>
              <a:t>TCP</a:t>
            </a:r>
          </a:p>
          <a:p>
            <a:pPr lvl="1"/>
            <a:r>
              <a:rPr lang="en-BE"/>
              <a:t>Improvements to the three-way handshake</a:t>
            </a:r>
          </a:p>
          <a:p>
            <a:pPr lvl="1"/>
            <a:r>
              <a:rPr lang="en-BE"/>
              <a:t>Improvements to the data transfer</a:t>
            </a:r>
          </a:p>
          <a:p>
            <a:pPr lvl="1"/>
            <a:r>
              <a:rPr lang="en-BE" i="1"/>
              <a:t>Congestion control (</a:t>
            </a:r>
            <a:r>
              <a:rPr lang="en-BE"/>
              <a:t>will be discussed later)</a:t>
            </a:r>
          </a:p>
          <a:p>
            <a:pPr lvl="1"/>
            <a:r>
              <a:rPr lang="en-BE" i="1"/>
              <a:t>Multipath TCP </a:t>
            </a:r>
            <a:r>
              <a:rPr lang="en-BE"/>
              <a:t>(will be discussed later)</a:t>
            </a:r>
          </a:p>
          <a:p>
            <a:r>
              <a:rPr lang="en-BE">
                <a:solidFill>
                  <a:srgbClr val="FF0000"/>
                </a:solidFill>
              </a:rPr>
              <a:t>IPv6</a:t>
            </a:r>
          </a:p>
          <a:p>
            <a:pPr lvl="1"/>
            <a:r>
              <a:rPr lang="en-BE"/>
              <a:t>IPv6 Addresses</a:t>
            </a:r>
          </a:p>
          <a:p>
            <a:pPr lvl="1"/>
            <a:r>
              <a:rPr lang="en-BE"/>
              <a:t>IPv6 Packets</a:t>
            </a:r>
          </a:p>
          <a:p>
            <a:pPr lvl="1"/>
            <a:r>
              <a:rPr lang="en-BE">
                <a:solidFill>
                  <a:srgbClr val="FF0000"/>
                </a:solidFill>
              </a:rPr>
              <a:t>ICMPv6</a:t>
            </a:r>
          </a:p>
          <a:p>
            <a:r>
              <a:rPr lang="en-BE"/>
              <a:t>IPv4</a:t>
            </a:r>
          </a:p>
          <a:p>
            <a:endParaRPr lang="en-BE">
              <a:solidFill>
                <a:srgbClr val="FF0000"/>
              </a:solidFill>
            </a:endParaRPr>
          </a:p>
        </p:txBody>
      </p:sp>
    </p:spTree>
    <p:extLst>
      <p:ext uri="{BB962C8B-B14F-4D97-AF65-F5344CB8AC3E}">
        <p14:creationId xmlns:p14="http://schemas.microsoft.com/office/powerpoint/2010/main" val="1835616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ChangeArrowheads="1"/>
          </p:cNvSpPr>
          <p:nvPr>
            <p:ph type="title"/>
          </p:nvPr>
        </p:nvSpPr>
        <p:spPr>
          <a:xfrm>
            <a:off x="2952006" y="64740"/>
            <a:ext cx="7464568" cy="1078260"/>
          </a:xfrm>
          <a:ln/>
        </p:spPr>
        <p:txBody>
          <a:bodyPr/>
          <a:lstStyle/>
          <a:p>
            <a:pPr>
              <a:lnSpc>
                <a:spcPct val="83000"/>
              </a:lnSpc>
              <a:tabLst>
                <a:tab pos="692257" algn="l"/>
                <a:tab pos="1375159" algn="l"/>
                <a:tab pos="2067415" algn="l"/>
                <a:tab pos="2750317" algn="l"/>
                <a:tab pos="3442574" algn="l"/>
                <a:tab pos="4125476" algn="l"/>
                <a:tab pos="4817732" algn="l"/>
                <a:tab pos="5500634" algn="l"/>
                <a:tab pos="6192891" algn="l"/>
                <a:tab pos="6875793" algn="l"/>
                <a:tab pos="7521275" algn="l"/>
              </a:tabLst>
            </a:pPr>
            <a:r>
              <a:rPr lang="en-US"/>
              <a:t>TCP connection establishment</a:t>
            </a:r>
          </a:p>
        </p:txBody>
      </p:sp>
      <p:grpSp>
        <p:nvGrpSpPr>
          <p:cNvPr id="54274" name="Group 2"/>
          <p:cNvGrpSpPr>
            <a:grpSpLocks/>
          </p:cNvGrpSpPr>
          <p:nvPr/>
        </p:nvGrpSpPr>
        <p:grpSpPr bwMode="auto">
          <a:xfrm>
            <a:off x="4543352" y="1699991"/>
            <a:ext cx="2894893" cy="621729"/>
            <a:chOff x="0" y="0"/>
            <a:chExt cx="2394" cy="557"/>
          </a:xfrm>
        </p:grpSpPr>
        <p:sp>
          <p:nvSpPr>
            <p:cNvPr id="54275" name="Rectangle 3"/>
            <p:cNvSpPr>
              <a:spLocks/>
            </p:cNvSpPr>
            <p:nvPr/>
          </p:nvSpPr>
          <p:spPr bwMode="auto">
            <a:xfrm>
              <a:off x="746" y="0"/>
              <a:ext cx="1422"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3000"/>
                </a:lnSpc>
                <a:tabLst>
                  <a:tab pos="692257" algn="l"/>
                  <a:tab pos="1375159" algn="l"/>
                  <a:tab pos="2048706" algn="l"/>
                </a:tabLst>
              </a:pPr>
              <a:r>
                <a:rPr lang="en-US" sz="1500">
                  <a:latin typeface="Helvetica" charset="0"/>
                  <a:ea typeface="ＭＳ Ｐゴシック" charset="0"/>
                  <a:cs typeface="Helvetica" charset="0"/>
                  <a:sym typeface="Helvetica" charset="0"/>
                </a:rPr>
                <a:t>SYN(seq=</a:t>
              </a:r>
              <a:r>
                <a:rPr lang="en-US" sz="1500">
                  <a:solidFill>
                    <a:srgbClr val="FF0000"/>
                  </a:solidFill>
                  <a:latin typeface="Helvetica" charset="0"/>
                  <a:ea typeface="ＭＳ Ｐゴシック" charset="0"/>
                  <a:cs typeface="Helvetica" charset="0"/>
                  <a:sym typeface="Helvetica" charset="0"/>
                </a:rPr>
                <a:t>x</a:t>
              </a:r>
              <a:r>
                <a:rPr lang="en-US" sz="1500">
                  <a:latin typeface="Helvetica" charset="0"/>
                  <a:ea typeface="ＭＳ Ｐゴシック" charset="0"/>
                  <a:cs typeface="Helvetica" charset="0"/>
                  <a:sym typeface="Helvetica" charset="0"/>
                </a:rPr>
                <a:t>)‏</a:t>
              </a:r>
            </a:p>
          </p:txBody>
        </p:sp>
        <p:sp>
          <p:nvSpPr>
            <p:cNvPr id="54276" name="Line 4"/>
            <p:cNvSpPr>
              <a:spLocks noChangeShapeType="1"/>
            </p:cNvSpPr>
            <p:nvPr/>
          </p:nvSpPr>
          <p:spPr bwMode="auto">
            <a:xfrm>
              <a:off x="0" y="100"/>
              <a:ext cx="2391" cy="469"/>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grpSp>
        <p:nvGrpSpPr>
          <p:cNvPr id="54277" name="Group 5"/>
          <p:cNvGrpSpPr>
            <a:grpSpLocks/>
          </p:cNvGrpSpPr>
          <p:nvPr/>
        </p:nvGrpSpPr>
        <p:grpSpPr bwMode="auto">
          <a:xfrm>
            <a:off x="7404386" y="1983537"/>
            <a:ext cx="1504274" cy="337066"/>
            <a:chOff x="0" y="8"/>
            <a:chExt cx="1243" cy="301"/>
          </a:xfrm>
        </p:grpSpPr>
        <p:sp>
          <p:nvSpPr>
            <p:cNvPr id="54278" name="Rectangle 6"/>
            <p:cNvSpPr>
              <a:spLocks/>
            </p:cNvSpPr>
            <p:nvPr/>
          </p:nvSpPr>
          <p:spPr bwMode="auto">
            <a:xfrm>
              <a:off x="218" y="8"/>
              <a:ext cx="1025" cy="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92257" algn="l"/>
                  <a:tab pos="1365804" algn="l"/>
                </a:tabLst>
              </a:pPr>
              <a:r>
                <a:rPr lang="en-US" sz="1500">
                  <a:latin typeface="Helvetica" charset="0"/>
                  <a:ea typeface="ＭＳ Ｐゴシック" charset="0"/>
                  <a:cs typeface="Helvetica" charset="0"/>
                  <a:sym typeface="Helvetica" charset="0"/>
                </a:rPr>
                <a:t>CONNECT.ind</a:t>
              </a:r>
            </a:p>
          </p:txBody>
        </p:sp>
        <p:sp>
          <p:nvSpPr>
            <p:cNvPr id="54279" name="Line 7"/>
            <p:cNvSpPr>
              <a:spLocks noChangeShapeType="1"/>
            </p:cNvSpPr>
            <p:nvPr/>
          </p:nvSpPr>
          <p:spPr bwMode="auto">
            <a:xfrm>
              <a:off x="0" y="308"/>
              <a:ext cx="1204" cy="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grpSp>
        <p:nvGrpSpPr>
          <p:cNvPr id="54280" name="Group 8"/>
          <p:cNvGrpSpPr>
            <a:grpSpLocks/>
          </p:cNvGrpSpPr>
          <p:nvPr/>
        </p:nvGrpSpPr>
        <p:grpSpPr bwMode="auto">
          <a:xfrm>
            <a:off x="4520376" y="2341810"/>
            <a:ext cx="2838060" cy="494482"/>
            <a:chOff x="1129" y="74"/>
            <a:chExt cx="2347" cy="443"/>
          </a:xfrm>
        </p:grpSpPr>
        <p:sp>
          <p:nvSpPr>
            <p:cNvPr id="54281" name="Line 9"/>
            <p:cNvSpPr>
              <a:spLocks noChangeShapeType="1"/>
            </p:cNvSpPr>
            <p:nvPr/>
          </p:nvSpPr>
          <p:spPr bwMode="auto">
            <a:xfrm flipH="1">
              <a:off x="1129" y="74"/>
              <a:ext cx="2347" cy="443"/>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54282" name="Rectangle 10"/>
            <p:cNvSpPr>
              <a:spLocks/>
            </p:cNvSpPr>
            <p:nvPr/>
          </p:nvSpPr>
          <p:spPr bwMode="auto">
            <a:xfrm>
              <a:off x="1250" y="165"/>
              <a:ext cx="1929" cy="176"/>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92257" algn="l"/>
                  <a:tab pos="1375159" algn="l"/>
                  <a:tab pos="2067415" algn="l"/>
                  <a:tab pos="2750317" algn="l"/>
                  <a:tab pos="3414509" algn="l"/>
                </a:tabLst>
              </a:pPr>
              <a:r>
                <a:rPr lang="en-US" sz="1500">
                  <a:latin typeface="Helvetica" charset="0"/>
                  <a:ea typeface="ＭＳ Ｐゴシック" charset="0"/>
                  <a:cs typeface="Helvetica" charset="0"/>
                  <a:sym typeface="Helvetica" charset="0"/>
                </a:rPr>
                <a:t>SYN+ACK(ack=</a:t>
              </a:r>
              <a:r>
                <a:rPr lang="en-US" sz="1500">
                  <a:solidFill>
                    <a:srgbClr val="FF0000"/>
                  </a:solidFill>
                  <a:latin typeface="Helvetica" charset="0"/>
                  <a:ea typeface="ＭＳ Ｐゴシック" charset="0"/>
                  <a:cs typeface="Helvetica" charset="0"/>
                  <a:sym typeface="Helvetica" charset="0"/>
                </a:rPr>
                <a:t>x</a:t>
              </a:r>
              <a:r>
                <a:rPr lang="en-US" sz="1500">
                  <a:latin typeface="Helvetica" charset="0"/>
                  <a:ea typeface="ＭＳ Ｐゴシック" charset="0"/>
                  <a:cs typeface="Helvetica" charset="0"/>
                  <a:sym typeface="Helvetica" charset="0"/>
                </a:rPr>
                <a:t>+1,seq=</a:t>
              </a:r>
              <a:r>
                <a:rPr lang="en-US" sz="1500">
                  <a:solidFill>
                    <a:srgbClr val="0000FF"/>
                  </a:solidFill>
                  <a:latin typeface="Helvetica" charset="0"/>
                  <a:ea typeface="ＭＳ Ｐゴシック" charset="0"/>
                  <a:cs typeface="Helvetica" charset="0"/>
                  <a:sym typeface="Helvetica" charset="0"/>
                </a:rPr>
                <a:t>y</a:t>
              </a:r>
              <a:r>
                <a:rPr lang="en-US" sz="1500">
                  <a:latin typeface="Helvetica" charset="0"/>
                  <a:ea typeface="ＭＳ Ｐゴシック" charset="0"/>
                  <a:cs typeface="Helvetica" charset="0"/>
                  <a:sym typeface="Helvetica" charset="0"/>
                </a:rPr>
                <a:t>)‏</a:t>
              </a:r>
            </a:p>
          </p:txBody>
        </p:sp>
      </p:grpSp>
      <p:sp>
        <p:nvSpPr>
          <p:cNvPr id="54283" name="Line 11"/>
          <p:cNvSpPr>
            <a:spLocks noChangeShapeType="1"/>
          </p:cNvSpPr>
          <p:nvPr/>
        </p:nvSpPr>
        <p:spPr bwMode="auto">
          <a:xfrm>
            <a:off x="7368109" y="1660923"/>
            <a:ext cx="14511" cy="194220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54284" name="Line 12"/>
          <p:cNvSpPr>
            <a:spLocks noChangeShapeType="1"/>
          </p:cNvSpPr>
          <p:nvPr/>
        </p:nvSpPr>
        <p:spPr bwMode="auto">
          <a:xfrm flipH="1">
            <a:off x="4526422" y="1746871"/>
            <a:ext cx="4837" cy="164976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grpSp>
        <p:nvGrpSpPr>
          <p:cNvPr id="54285" name="Group 13"/>
          <p:cNvGrpSpPr>
            <a:grpSpLocks/>
          </p:cNvGrpSpPr>
          <p:nvPr/>
        </p:nvGrpSpPr>
        <p:grpSpPr bwMode="auto">
          <a:xfrm>
            <a:off x="4568745" y="2915544"/>
            <a:ext cx="2726809" cy="493365"/>
            <a:chOff x="0" y="101"/>
            <a:chExt cx="2255" cy="442"/>
          </a:xfrm>
        </p:grpSpPr>
        <p:sp>
          <p:nvSpPr>
            <p:cNvPr id="54287" name="Line 15"/>
            <p:cNvSpPr>
              <a:spLocks noChangeShapeType="1"/>
            </p:cNvSpPr>
            <p:nvPr/>
          </p:nvSpPr>
          <p:spPr bwMode="auto">
            <a:xfrm>
              <a:off x="0" y="101"/>
              <a:ext cx="2255" cy="44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54286" name="Rectangle 14"/>
            <p:cNvSpPr>
              <a:spLocks/>
            </p:cNvSpPr>
            <p:nvPr/>
          </p:nvSpPr>
          <p:spPr bwMode="auto">
            <a:xfrm>
              <a:off x="321" y="202"/>
              <a:ext cx="1778" cy="176"/>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92257" algn="l"/>
                  <a:tab pos="1375159" algn="l"/>
                  <a:tab pos="2048706" algn="l"/>
                </a:tabLst>
              </a:pPr>
              <a:r>
                <a:rPr lang="en-US" sz="1500">
                  <a:latin typeface="Helvetica" charset="0"/>
                  <a:ea typeface="ＭＳ Ｐゴシック" charset="0"/>
                  <a:cs typeface="Helvetica" charset="0"/>
                  <a:sym typeface="Helvetica" charset="0"/>
                </a:rPr>
                <a:t>ACK( seq=</a:t>
              </a:r>
              <a:r>
                <a:rPr lang="en-US" sz="1500">
                  <a:solidFill>
                    <a:srgbClr val="FF0000"/>
                  </a:solidFill>
                  <a:latin typeface="Helvetica" charset="0"/>
                  <a:ea typeface="ＭＳ Ｐゴシック" charset="0"/>
                  <a:cs typeface="Helvetica" charset="0"/>
                  <a:sym typeface="Helvetica" charset="0"/>
                </a:rPr>
                <a:t>x+1, </a:t>
              </a:r>
              <a:r>
                <a:rPr lang="en-US" sz="1500">
                  <a:latin typeface="Helvetica" charset="0"/>
                  <a:ea typeface="ＭＳ Ｐゴシック" charset="0"/>
                  <a:cs typeface="Helvetica" charset="0"/>
                  <a:sym typeface="Helvetica" charset="0"/>
                </a:rPr>
                <a:t>ack=</a:t>
              </a:r>
              <a:r>
                <a:rPr lang="en-US" sz="1500">
                  <a:solidFill>
                    <a:schemeClr val="accent1">
                      <a:lumMod val="75000"/>
                    </a:schemeClr>
                  </a:solidFill>
                  <a:latin typeface="Helvetica" charset="0"/>
                  <a:ea typeface="ＭＳ Ｐゴシック" charset="0"/>
                  <a:cs typeface="Helvetica" charset="0"/>
                  <a:sym typeface="Helvetica" charset="0"/>
                </a:rPr>
                <a:t>y+1)</a:t>
              </a:r>
              <a:r>
                <a:rPr lang="en-US" sz="1500">
                  <a:latin typeface="Helvetica" charset="0"/>
                  <a:ea typeface="ＭＳ Ｐゴシック" charset="0"/>
                  <a:cs typeface="Helvetica" charset="0"/>
                  <a:sym typeface="Helvetica" charset="0"/>
                </a:rPr>
                <a:t>‏</a:t>
              </a:r>
            </a:p>
          </p:txBody>
        </p:sp>
      </p:grpSp>
      <p:pic>
        <p:nvPicPr>
          <p:cNvPr id="54288" name="Picture 1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7147" y="4806405"/>
            <a:ext cx="3104089" cy="6797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54289" name="Picture 1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171" y="4578698"/>
            <a:ext cx="8395674" cy="14298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54290" name="Rectangle 18"/>
          <p:cNvSpPr>
            <a:spLocks/>
          </p:cNvSpPr>
          <p:nvPr/>
        </p:nvSpPr>
        <p:spPr bwMode="auto">
          <a:xfrm>
            <a:off x="3063249" y="1821935"/>
            <a:ext cx="1261238" cy="198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92257" algn="l"/>
                <a:tab pos="1365804" algn="l"/>
              </a:tabLst>
            </a:pPr>
            <a:r>
              <a:rPr lang="en-US" sz="1500">
                <a:latin typeface="Helvetica" charset="0"/>
                <a:ea typeface="ＭＳ Ｐゴシック" charset="0"/>
                <a:cs typeface="Helvetica" charset="0"/>
                <a:sym typeface="Helvetica" charset="0"/>
              </a:rPr>
              <a:t>CONNECT.req</a:t>
            </a:r>
          </a:p>
        </p:txBody>
      </p:sp>
      <p:sp>
        <p:nvSpPr>
          <p:cNvPr id="54291" name="Line 19"/>
          <p:cNvSpPr>
            <a:spLocks noChangeShapeType="1"/>
          </p:cNvSpPr>
          <p:nvPr/>
        </p:nvSpPr>
        <p:spPr bwMode="auto">
          <a:xfrm>
            <a:off x="2961681" y="1801565"/>
            <a:ext cx="1457121" cy="111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2" name="Content Placeholder 2">
            <a:extLst>
              <a:ext uri="{FF2B5EF4-FFF2-40B4-BE49-F238E27FC236}">
                <a16:creationId xmlns:a16="http://schemas.microsoft.com/office/drawing/2014/main" id="{C7D39BC6-8600-38B4-FC6A-E27FAE787FA7}"/>
              </a:ext>
            </a:extLst>
          </p:cNvPr>
          <p:cNvSpPr>
            <a:spLocks noGrp="1"/>
          </p:cNvSpPr>
          <p:nvPr>
            <p:ph idx="1"/>
          </p:nvPr>
        </p:nvSpPr>
        <p:spPr>
          <a:xfrm>
            <a:off x="838200" y="5974953"/>
            <a:ext cx="10515600" cy="517922"/>
          </a:xfrm>
        </p:spPr>
        <p:txBody>
          <a:bodyPr/>
          <a:lstStyle/>
          <a:p>
            <a:r>
              <a:rPr lang="en-BE"/>
              <a:t>Server needs to maintain a connection table to check returned ack</a:t>
            </a:r>
          </a:p>
        </p:txBody>
      </p:sp>
    </p:spTree>
    <p:extLst>
      <p:ext uri="{BB962C8B-B14F-4D97-AF65-F5344CB8AC3E}">
        <p14:creationId xmlns:p14="http://schemas.microsoft.com/office/powerpoint/2010/main" val="21108718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4274"/>
                                        </p:tgtEl>
                                        <p:attrNameLst>
                                          <p:attrName>style.visibility</p:attrName>
                                        </p:attrNameLst>
                                      </p:cBhvr>
                                      <p:to>
                                        <p:strVal val="visible"/>
                                      </p:to>
                                    </p:set>
                                  </p:childTnLst>
                                </p:cTn>
                              </p:par>
                            </p:childTnLst>
                          </p:cTn>
                        </p:par>
                        <p:par>
                          <p:cTn id="7" fill="hold" nodeType="with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54277"/>
                                        </p:tgtEl>
                                        <p:attrNameLst>
                                          <p:attrName>style.visibility</p:attrName>
                                        </p:attrNameLst>
                                      </p:cBhvr>
                                      <p:to>
                                        <p:strVal val="visible"/>
                                      </p:to>
                                    </p:set>
                                  </p:childTnLst>
                                </p:cTn>
                              </p:par>
                            </p:childTnLst>
                          </p:cTn>
                        </p:par>
                        <p:par>
                          <p:cTn id="10" fill="hold" nodeType="with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54280"/>
                                        </p:tgtEl>
                                        <p:attrNameLst>
                                          <p:attrName>style.visibility</p:attrName>
                                        </p:attrNameLst>
                                      </p:cBhvr>
                                      <p:to>
                                        <p:strVal val="visible"/>
                                      </p:to>
                                    </p:set>
                                  </p:childTnLst>
                                </p:cTn>
                              </p:par>
                            </p:childTnLst>
                          </p:cTn>
                        </p:par>
                        <p:par>
                          <p:cTn id="13" fill="hold" nodeType="withGroup">
                            <p:stCondLst>
                              <p:cond delay="1500"/>
                            </p:stCondLst>
                            <p:childTnLst>
                              <p:par>
                                <p:cTn id="14" presetID="1" presetClass="entr" presetSubtype="0" fill="hold" nodeType="afterEffect">
                                  <p:stCondLst>
                                    <p:cond delay="0"/>
                                  </p:stCondLst>
                                  <p:childTnLst>
                                    <p:set>
                                      <p:cBhvr>
                                        <p:cTn id="15" dur="1" fill="hold">
                                          <p:stCondLst>
                                            <p:cond delay="499"/>
                                          </p:stCondLst>
                                        </p:cTn>
                                        <p:tgtEl>
                                          <p:spTgt spid="5428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428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p:cNvSpPr>
            <a:spLocks noGrp="1" noChangeArrowheads="1"/>
          </p:cNvSpPr>
          <p:nvPr>
            <p:ph type="title"/>
          </p:nvPr>
        </p:nvSpPr>
        <p:spPr>
          <a:ln/>
        </p:spPr>
        <p:txBody>
          <a:bodyPr/>
          <a:lstStyle/>
          <a:p>
            <a:r>
              <a:rPr lang="en-US"/>
              <a:t>ICMP</a:t>
            </a:r>
          </a:p>
        </p:txBody>
      </p:sp>
      <p:sp>
        <p:nvSpPr>
          <p:cNvPr id="73730" name="Rectangle 2"/>
          <p:cNvSpPr>
            <a:spLocks noGrp="1" noChangeArrowheads="1"/>
          </p:cNvSpPr>
          <p:nvPr>
            <p:ph type="body" idx="1"/>
          </p:nvPr>
        </p:nvSpPr>
        <p:spPr>
          <a:ln/>
        </p:spPr>
        <p:txBody>
          <a:bodyPr/>
          <a:lstStyle/>
          <a:p>
            <a:pPr marL="625056"/>
            <a:r>
              <a:rPr lang="en-US"/>
              <a:t>Internet Control Message Protocol</a:t>
            </a:r>
          </a:p>
          <a:p>
            <a:pPr marL="937584" lvl="1"/>
            <a:r>
              <a:rPr lang="en-US"/>
              <a:t>Runs on top of IPv6 and provides various types of services</a:t>
            </a:r>
          </a:p>
          <a:p>
            <a:pPr marL="1250112" lvl="2"/>
            <a:r>
              <a:rPr lang="en-US"/>
              <a:t>tools to aid debugging network problems</a:t>
            </a:r>
          </a:p>
          <a:p>
            <a:pPr marL="1250112" lvl="2"/>
            <a:r>
              <a:rPr lang="en-US"/>
              <a:t>error reporting</a:t>
            </a:r>
          </a:p>
          <a:p>
            <a:pPr marL="1250112" lvl="2"/>
            <a:r>
              <a:rPr lang="en-US" err="1"/>
              <a:t>autoconfiguration</a:t>
            </a:r>
            <a:r>
              <a:rPr lang="en-US"/>
              <a:t> of addresses</a:t>
            </a:r>
          </a:p>
        </p:txBody>
      </p:sp>
    </p:spTree>
    <p:extLst>
      <p:ext uri="{BB962C8B-B14F-4D97-AF65-F5344CB8AC3E}">
        <p14:creationId xmlns:p14="http://schemas.microsoft.com/office/powerpoint/2010/main" val="29095093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a:xfrm>
            <a:off x="3463207" y="0"/>
            <a:ext cx="5469434" cy="1207740"/>
          </a:xfrm>
          <a:ln/>
        </p:spPr>
        <p:txBody>
          <a:bodyPr/>
          <a:lstStyle/>
          <a:p>
            <a:pPr>
              <a:lnSpc>
                <a:spcPct val="84000"/>
              </a:lnSpc>
              <a:tabLst>
                <a:tab pos="660773" algn="l"/>
                <a:tab pos="1312617" algn="l"/>
                <a:tab pos="1973391" algn="l"/>
                <a:tab pos="2625235" algn="l"/>
                <a:tab pos="3286008" algn="l"/>
                <a:tab pos="3937852" algn="l"/>
                <a:tab pos="4598626" algn="l"/>
                <a:tab pos="5250470" algn="l"/>
                <a:tab pos="5875525" algn="l"/>
              </a:tabLst>
            </a:pPr>
            <a:r>
              <a:rPr lang="en-US"/>
              <a:t>ICMPv6</a:t>
            </a:r>
          </a:p>
        </p:txBody>
      </p:sp>
      <p:sp>
        <p:nvSpPr>
          <p:cNvPr id="55298" name="Rectangle 2"/>
          <p:cNvSpPr>
            <a:spLocks noGrp="1" noChangeArrowheads="1"/>
          </p:cNvSpPr>
          <p:nvPr>
            <p:ph type="body" idx="1"/>
          </p:nvPr>
        </p:nvSpPr>
        <p:spPr>
          <a:xfrm>
            <a:off x="2166938" y="1280295"/>
            <a:ext cx="8152805" cy="5577706"/>
          </a:xfrm>
          <a:ln/>
        </p:spPr>
        <p:txBody>
          <a:bodyPr/>
          <a:lstStyle/>
          <a:p>
            <a:pPr marL="452050">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Lst>
            </a:pPr>
            <a:r>
              <a:rPr lang="en-US"/>
              <a:t>Types of ICMPv6 messages</a:t>
            </a:r>
          </a:p>
          <a:p>
            <a:pPr marL="654076" lvl="1">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Lst>
            </a:pPr>
            <a:r>
              <a:rPr lang="en-US"/>
              <a:t>Destination (</a:t>
            </a:r>
            <a:r>
              <a:rPr lang="en-US" err="1"/>
              <a:t>addr,net,port</a:t>
            </a:r>
            <a:r>
              <a:rPr lang="en-US"/>
              <a:t>) unreachable</a:t>
            </a:r>
          </a:p>
          <a:p>
            <a:pPr marL="654076" lvl="1">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Lst>
            </a:pPr>
            <a:r>
              <a:rPr lang="en-US"/>
              <a:t>Packet too big</a:t>
            </a:r>
          </a:p>
          <a:p>
            <a:pPr marL="654076" lvl="1">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Lst>
            </a:pPr>
            <a:r>
              <a:rPr lang="en-US"/>
              <a:t>Time expired (Hop limit exhausted)</a:t>
            </a:r>
          </a:p>
          <a:p>
            <a:pPr marL="654076" lvl="1">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Lst>
            </a:pPr>
            <a:r>
              <a:rPr lang="en-US"/>
              <a:t>Echo request and echo reply</a:t>
            </a:r>
          </a:p>
          <a:p>
            <a:pPr marL="654076" lvl="1">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Lst>
            </a:pPr>
            <a:r>
              <a:rPr lang="en-US"/>
              <a:t>Multicast group membership</a:t>
            </a:r>
          </a:p>
          <a:p>
            <a:pPr marL="654076" lvl="1">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Lst>
            </a:pPr>
            <a:r>
              <a:rPr lang="en-US"/>
              <a:t>Router advertisements,  Neighbor discovery</a:t>
            </a:r>
          </a:p>
          <a:p>
            <a:pPr marL="654076" lvl="1">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Lst>
            </a:pPr>
            <a:r>
              <a:rPr lang="en-US" err="1"/>
              <a:t>Autoconfiguration</a:t>
            </a:r>
            <a:br>
              <a:rPr lang="en-US"/>
            </a:br>
            <a:endParaRPr lang="en-US"/>
          </a:p>
        </p:txBody>
      </p:sp>
    </p:spTree>
    <p:extLst>
      <p:ext uri="{BB962C8B-B14F-4D97-AF65-F5344CB8AC3E}">
        <p14:creationId xmlns:p14="http://schemas.microsoft.com/office/powerpoint/2010/main" val="11948572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1"/>
          <p:cNvSpPr>
            <a:spLocks noGrp="1" noChangeArrowheads="1"/>
          </p:cNvSpPr>
          <p:nvPr>
            <p:ph type="title"/>
          </p:nvPr>
        </p:nvSpPr>
        <p:spPr>
          <a:xfrm>
            <a:off x="4158259" y="62508"/>
            <a:ext cx="7358063" cy="1714500"/>
          </a:xfrm>
          <a:ln/>
        </p:spPr>
        <p:txBody>
          <a:bodyPr/>
          <a:lstStyle/>
          <a:p>
            <a:r>
              <a:rPr lang="en-US"/>
              <a:t>ICMPv6 packet</a:t>
            </a:r>
          </a:p>
        </p:txBody>
      </p:sp>
      <p:sp>
        <p:nvSpPr>
          <p:cNvPr id="57346" name="Rectangle 2"/>
          <p:cNvSpPr>
            <a:spLocks noGrp="1" noChangeArrowheads="1"/>
          </p:cNvSpPr>
          <p:nvPr>
            <p:ph type="body" idx="1"/>
          </p:nvPr>
        </p:nvSpPr>
        <p:spPr>
          <a:xfrm>
            <a:off x="4586833" y="3244828"/>
            <a:ext cx="6911578" cy="5581055"/>
          </a:xfrm>
          <a:ln/>
        </p:spPr>
        <p:txBody>
          <a:bodyPr>
            <a:normAutofit/>
          </a:bodyPr>
          <a:lstStyle/>
          <a:p>
            <a:pPr marL="1250112" lvl="2">
              <a:lnSpc>
                <a:spcPct val="50000"/>
              </a:lnSpc>
            </a:pPr>
            <a:r>
              <a:rPr lang="en-US" sz="2400"/>
              <a:t>Type</a:t>
            </a:r>
          </a:p>
          <a:p>
            <a:pPr marL="1250112" lvl="2">
              <a:lnSpc>
                <a:spcPct val="50000"/>
              </a:lnSpc>
            </a:pPr>
            <a:r>
              <a:rPr lang="en-US" sz="2400"/>
              <a:t>ICMPv6 error messages </a:t>
            </a:r>
          </a:p>
          <a:p>
            <a:pPr marL="1875168" lvl="4">
              <a:lnSpc>
                <a:spcPct val="50000"/>
              </a:lnSpc>
            </a:pPr>
            <a:r>
              <a:rPr lang="en-US" sz="2400"/>
              <a:t>1    Destination Unreachable      </a:t>
            </a:r>
          </a:p>
          <a:p>
            <a:pPr marL="1875168" lvl="4">
              <a:lnSpc>
                <a:spcPct val="50000"/>
              </a:lnSpc>
            </a:pPr>
            <a:r>
              <a:rPr lang="en-US" sz="2400"/>
              <a:t>3    Time Exceeded                 </a:t>
            </a:r>
          </a:p>
          <a:p>
            <a:pPr marL="1875168" lvl="4">
              <a:lnSpc>
                <a:spcPct val="50000"/>
              </a:lnSpc>
            </a:pPr>
            <a:r>
              <a:rPr lang="en-US" sz="2400"/>
              <a:t>2    Packet Too Big                </a:t>
            </a:r>
          </a:p>
          <a:p>
            <a:pPr marL="1875168" lvl="4">
              <a:lnSpc>
                <a:spcPct val="50000"/>
              </a:lnSpc>
            </a:pPr>
            <a:r>
              <a:rPr lang="en-US" sz="2400"/>
              <a:t>4    Parameter Problem            </a:t>
            </a:r>
          </a:p>
          <a:p>
            <a:pPr marL="1250112" lvl="2">
              <a:lnSpc>
                <a:spcPct val="50000"/>
              </a:lnSpc>
            </a:pPr>
            <a:r>
              <a:rPr lang="en-US" sz="2400"/>
              <a:t>ICMPv6 informational messages:</a:t>
            </a:r>
          </a:p>
          <a:p>
            <a:pPr marL="1875168" lvl="4">
              <a:lnSpc>
                <a:spcPct val="50000"/>
              </a:lnSpc>
            </a:pPr>
            <a:r>
              <a:rPr lang="en-US" sz="2400"/>
              <a:t>128  Echo Request                 </a:t>
            </a:r>
          </a:p>
          <a:p>
            <a:pPr marL="1875168" lvl="4">
              <a:lnSpc>
                <a:spcPct val="50000"/>
              </a:lnSpc>
            </a:pPr>
            <a:r>
              <a:rPr lang="en-US" sz="2400"/>
              <a:t>129  Echo Reply                   </a:t>
            </a:r>
          </a:p>
        </p:txBody>
      </p:sp>
      <p:grpSp>
        <p:nvGrpSpPr>
          <p:cNvPr id="57347" name="Group 3"/>
          <p:cNvGrpSpPr>
            <a:grpSpLocks/>
          </p:cNvGrpSpPr>
          <p:nvPr/>
        </p:nvGrpSpPr>
        <p:grpSpPr bwMode="auto">
          <a:xfrm>
            <a:off x="1904629" y="1196579"/>
            <a:ext cx="3210223" cy="2219027"/>
            <a:chOff x="0" y="0"/>
            <a:chExt cx="2875" cy="1988"/>
          </a:xfrm>
        </p:grpSpPr>
        <p:sp>
          <p:nvSpPr>
            <p:cNvPr id="57348" name="AutoShape 4"/>
            <p:cNvSpPr>
              <a:spLocks/>
            </p:cNvSpPr>
            <p:nvPr/>
          </p:nvSpPr>
          <p:spPr bwMode="auto">
            <a:xfrm>
              <a:off x="0" y="0"/>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57349" name="AutoShape 5"/>
            <p:cNvSpPr>
              <a:spLocks/>
            </p:cNvSpPr>
            <p:nvPr/>
          </p:nvSpPr>
          <p:spPr bwMode="auto">
            <a:xfrm>
              <a:off x="0" y="283"/>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57350" name="AutoShape 6"/>
            <p:cNvSpPr>
              <a:spLocks/>
            </p:cNvSpPr>
            <p:nvPr/>
          </p:nvSpPr>
          <p:spPr bwMode="auto">
            <a:xfrm>
              <a:off x="0" y="572"/>
              <a:ext cx="2875" cy="709"/>
            </a:xfrm>
            <a:prstGeom prst="roundRect">
              <a:avLst>
                <a:gd name="adj" fmla="val 13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57351" name="AutoShape 7"/>
            <p:cNvSpPr>
              <a:spLocks/>
            </p:cNvSpPr>
            <p:nvPr/>
          </p:nvSpPr>
          <p:spPr bwMode="auto">
            <a:xfrm>
              <a:off x="0" y="1279"/>
              <a:ext cx="2875" cy="709"/>
            </a:xfrm>
            <a:prstGeom prst="roundRect">
              <a:avLst>
                <a:gd name="adj" fmla="val 13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grpSp>
      <p:sp>
        <p:nvSpPr>
          <p:cNvPr id="57352" name="AutoShape 8"/>
          <p:cNvSpPr>
            <a:spLocks/>
          </p:cNvSpPr>
          <p:nvPr/>
        </p:nvSpPr>
        <p:spPr bwMode="auto">
          <a:xfrm>
            <a:off x="1904629" y="3411141"/>
            <a:ext cx="3210223" cy="318120"/>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57353" name="AutoShape 9"/>
          <p:cNvSpPr>
            <a:spLocks/>
          </p:cNvSpPr>
          <p:nvPr/>
        </p:nvSpPr>
        <p:spPr bwMode="auto">
          <a:xfrm>
            <a:off x="1902396" y="3728146"/>
            <a:ext cx="3214688" cy="1044773"/>
          </a:xfrm>
          <a:prstGeom prst="roundRect">
            <a:avLst>
              <a:gd name="adj" fmla="val 106"/>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57354" name="Rectangle 10"/>
          <p:cNvSpPr>
            <a:spLocks/>
          </p:cNvSpPr>
          <p:nvPr/>
        </p:nvSpPr>
        <p:spPr bwMode="auto">
          <a:xfrm>
            <a:off x="1998716" y="3505994"/>
            <a:ext cx="1175836"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b="1">
                <a:latin typeface="Helvetica" charset="0"/>
                <a:ea typeface="ＭＳ Ｐゴシック" charset="0"/>
                <a:cs typeface="Helvetica" charset="0"/>
                <a:sym typeface="Helvetica" charset="0"/>
              </a:rPr>
              <a:t>Type         Code</a:t>
            </a:r>
          </a:p>
        </p:txBody>
      </p:sp>
      <p:sp>
        <p:nvSpPr>
          <p:cNvPr id="57355" name="Rectangle 11"/>
          <p:cNvSpPr>
            <a:spLocks/>
          </p:cNvSpPr>
          <p:nvPr/>
        </p:nvSpPr>
        <p:spPr bwMode="auto">
          <a:xfrm>
            <a:off x="3936215" y="3491483"/>
            <a:ext cx="819135"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Checksum</a:t>
            </a:r>
          </a:p>
        </p:txBody>
      </p:sp>
      <p:sp>
        <p:nvSpPr>
          <p:cNvPr id="57356" name="Line 12"/>
          <p:cNvSpPr>
            <a:spLocks noChangeShapeType="1"/>
          </p:cNvSpPr>
          <p:nvPr/>
        </p:nvSpPr>
        <p:spPr bwMode="auto">
          <a:xfrm>
            <a:off x="3543227" y="3426769"/>
            <a:ext cx="2232"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57357" name="Rectangle 13"/>
          <p:cNvSpPr>
            <a:spLocks/>
          </p:cNvSpPr>
          <p:nvPr/>
        </p:nvSpPr>
        <p:spPr bwMode="auto">
          <a:xfrm>
            <a:off x="2887713" y="4163442"/>
            <a:ext cx="1115691"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16305" algn="l"/>
              </a:tabLst>
            </a:pPr>
            <a:r>
              <a:rPr lang="en-US" sz="1266" b="1">
                <a:latin typeface="Helvetica" charset="0"/>
                <a:ea typeface="ＭＳ Ｐゴシック" charset="0"/>
                <a:cs typeface="Helvetica" charset="0"/>
                <a:sym typeface="Helvetica" charset="0"/>
              </a:rPr>
              <a:t>Message body</a:t>
            </a:r>
          </a:p>
        </p:txBody>
      </p:sp>
      <p:sp>
        <p:nvSpPr>
          <p:cNvPr id="57358" name="Line 14"/>
          <p:cNvSpPr>
            <a:spLocks noChangeShapeType="1"/>
          </p:cNvSpPr>
          <p:nvPr/>
        </p:nvSpPr>
        <p:spPr bwMode="auto">
          <a:xfrm>
            <a:off x="2651374" y="3442396"/>
            <a:ext cx="1117"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57359" name="Rectangle 15"/>
          <p:cNvSpPr>
            <a:spLocks/>
          </p:cNvSpPr>
          <p:nvPr/>
        </p:nvSpPr>
        <p:spPr bwMode="auto">
          <a:xfrm>
            <a:off x="1941333" y="1247099"/>
            <a:ext cx="1337482" cy="2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547">
                <a:latin typeface="Helvetica" charset="0"/>
                <a:ea typeface="ＭＳ Ｐゴシック" charset="0"/>
                <a:cs typeface="Helvetica" charset="0"/>
                <a:sym typeface="Helvetica" charset="0"/>
              </a:rPr>
              <a:t>Ver   Tclass      </a:t>
            </a:r>
          </a:p>
        </p:txBody>
      </p:sp>
      <p:sp>
        <p:nvSpPr>
          <p:cNvPr id="57360" name="Rectangle 16"/>
          <p:cNvSpPr>
            <a:spLocks/>
          </p:cNvSpPr>
          <p:nvPr/>
        </p:nvSpPr>
        <p:spPr bwMode="auto">
          <a:xfrm>
            <a:off x="3543278" y="1236750"/>
            <a:ext cx="1043555"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687">
                <a:latin typeface="Helvetica" charset="0"/>
                <a:ea typeface="ＭＳ Ｐゴシック" charset="0"/>
                <a:cs typeface="Helvetica" charset="0"/>
                <a:sym typeface="Helvetica" charset="0"/>
              </a:rPr>
              <a:t>Flow Label</a:t>
            </a:r>
          </a:p>
        </p:txBody>
      </p:sp>
      <p:sp>
        <p:nvSpPr>
          <p:cNvPr id="57361" name="Rectangle 17"/>
          <p:cNvSpPr>
            <a:spLocks/>
          </p:cNvSpPr>
          <p:nvPr/>
        </p:nvSpPr>
        <p:spPr bwMode="auto">
          <a:xfrm>
            <a:off x="3562006" y="1565652"/>
            <a:ext cx="1471558" cy="186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406">
                <a:latin typeface="Helvetica" charset="0"/>
                <a:ea typeface="ＭＳ Ｐゴシック" charset="0"/>
                <a:cs typeface="Helvetica" charset="0"/>
                <a:sym typeface="Helvetica" charset="0"/>
              </a:rPr>
              <a:t>NxtHdr   Hop Limit</a:t>
            </a:r>
          </a:p>
        </p:txBody>
      </p:sp>
      <p:sp>
        <p:nvSpPr>
          <p:cNvPr id="57362" name="Rectangle 18"/>
          <p:cNvSpPr>
            <a:spLocks/>
          </p:cNvSpPr>
          <p:nvPr/>
        </p:nvSpPr>
        <p:spPr bwMode="auto">
          <a:xfrm>
            <a:off x="2298737" y="1963757"/>
            <a:ext cx="2123979" cy="441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16305" algn="l"/>
                <a:tab pos="660773" algn="l"/>
                <a:tab pos="1312617" algn="l"/>
                <a:tab pos="1973391" algn="l"/>
                <a:tab pos="2616305" algn="l"/>
              </a:tabLst>
            </a:pPr>
            <a:r>
              <a:rPr lang="en-US" sz="1687" b="1" i="1">
                <a:solidFill>
                  <a:srgbClr val="FF0000"/>
                </a:solidFill>
                <a:latin typeface="Helvetica" charset="0"/>
                <a:ea typeface="ＭＳ Ｐゴシック" charset="0"/>
                <a:cs typeface="Helvetica" charset="0"/>
                <a:sym typeface="Helvetica" charset="0"/>
              </a:rPr>
              <a:t>Source IPv6 address</a:t>
            </a:r>
          </a:p>
          <a:p>
            <a:pPr>
              <a:lnSpc>
                <a:spcPct val="84000"/>
              </a:lnSpc>
              <a:tabLst>
                <a:tab pos="660773" algn="l"/>
                <a:tab pos="1312617" algn="l"/>
                <a:tab pos="1973391" algn="l"/>
                <a:tab pos="2616305" algn="l"/>
                <a:tab pos="660773" algn="l"/>
                <a:tab pos="1312617" algn="l"/>
                <a:tab pos="1973391" algn="l"/>
                <a:tab pos="2616305" algn="l"/>
              </a:tabLst>
            </a:pPr>
            <a:r>
              <a:rPr lang="en-US" sz="1687" b="1" i="1">
                <a:solidFill>
                  <a:srgbClr val="FF0000"/>
                </a:solidFill>
                <a:latin typeface="Helvetica" charset="0"/>
                <a:ea typeface="ＭＳ Ｐゴシック" charset="0"/>
                <a:cs typeface="Helvetica" charset="0"/>
                <a:sym typeface="Helvetica" charset="0"/>
              </a:rPr>
              <a:t>(128 bits) </a:t>
            </a:r>
          </a:p>
        </p:txBody>
      </p:sp>
      <p:sp>
        <p:nvSpPr>
          <p:cNvPr id="57363" name="Rectangle 19"/>
          <p:cNvSpPr>
            <a:spLocks/>
          </p:cNvSpPr>
          <p:nvPr/>
        </p:nvSpPr>
        <p:spPr bwMode="auto">
          <a:xfrm>
            <a:off x="1967420" y="1565219"/>
            <a:ext cx="1380186" cy="2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547">
                <a:latin typeface="Helvetica" charset="0"/>
                <a:ea typeface="ＭＳ Ｐゴシック" charset="0"/>
                <a:cs typeface="Helvetica" charset="0"/>
                <a:sym typeface="Helvetica" charset="0"/>
              </a:rPr>
              <a:t>Payload Length</a:t>
            </a:r>
          </a:p>
        </p:txBody>
      </p:sp>
      <p:sp>
        <p:nvSpPr>
          <p:cNvPr id="57364" name="Rectangle 20"/>
          <p:cNvSpPr>
            <a:spLocks/>
          </p:cNvSpPr>
          <p:nvPr/>
        </p:nvSpPr>
        <p:spPr bwMode="auto">
          <a:xfrm>
            <a:off x="2102881" y="2728361"/>
            <a:ext cx="2564805" cy="441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25235" algn="l"/>
                <a:tab pos="3259220" algn="l"/>
                <a:tab pos="660773" algn="l"/>
                <a:tab pos="1312617" algn="l"/>
                <a:tab pos="1973391" algn="l"/>
                <a:tab pos="2625235" algn="l"/>
                <a:tab pos="3259220" algn="l"/>
              </a:tabLst>
            </a:pPr>
            <a:r>
              <a:rPr lang="en-US" sz="1687" b="1" i="1">
                <a:solidFill>
                  <a:srgbClr val="FF0000"/>
                </a:solidFill>
                <a:latin typeface="Helvetica" charset="0"/>
                <a:ea typeface="ＭＳ Ｐゴシック" charset="0"/>
                <a:cs typeface="Helvetica" charset="0"/>
                <a:sym typeface="Helvetica" charset="0"/>
              </a:rPr>
              <a:t>Destination IPv6 address</a:t>
            </a:r>
          </a:p>
          <a:p>
            <a:pPr>
              <a:lnSpc>
                <a:spcPct val="84000"/>
              </a:lnSpc>
              <a:tabLst>
                <a:tab pos="660773" algn="l"/>
                <a:tab pos="1312617" algn="l"/>
                <a:tab pos="1973391" algn="l"/>
                <a:tab pos="2625235" algn="l"/>
                <a:tab pos="3259220" algn="l"/>
                <a:tab pos="660773" algn="l"/>
                <a:tab pos="1312617" algn="l"/>
                <a:tab pos="1973391" algn="l"/>
                <a:tab pos="2625235" algn="l"/>
                <a:tab pos="3259220" algn="l"/>
              </a:tabLst>
            </a:pPr>
            <a:r>
              <a:rPr lang="en-US" sz="1687" b="1" i="1">
                <a:solidFill>
                  <a:srgbClr val="FF0000"/>
                </a:solidFill>
                <a:latin typeface="Helvetica" charset="0"/>
                <a:ea typeface="ＭＳ Ｐゴシック" charset="0"/>
                <a:cs typeface="Helvetica" charset="0"/>
                <a:sym typeface="Helvetica" charset="0"/>
              </a:rPr>
              <a:t>(128 bits) </a:t>
            </a:r>
          </a:p>
        </p:txBody>
      </p:sp>
      <p:grpSp>
        <p:nvGrpSpPr>
          <p:cNvPr id="57365" name="Group 21"/>
          <p:cNvGrpSpPr>
            <a:grpSpLocks/>
          </p:cNvGrpSpPr>
          <p:nvPr/>
        </p:nvGrpSpPr>
        <p:grpSpPr bwMode="auto">
          <a:xfrm>
            <a:off x="4164956" y="1718966"/>
            <a:ext cx="2662163" cy="588185"/>
            <a:chOff x="0" y="0"/>
            <a:chExt cx="2385" cy="526"/>
          </a:xfrm>
        </p:grpSpPr>
        <p:sp>
          <p:nvSpPr>
            <p:cNvPr id="57366" name="Line 22"/>
            <p:cNvSpPr>
              <a:spLocks noChangeShapeType="1"/>
            </p:cNvSpPr>
            <p:nvPr/>
          </p:nvSpPr>
          <p:spPr bwMode="auto">
            <a:xfrm>
              <a:off x="0" y="0"/>
              <a:ext cx="1184" cy="43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57367" name="Rectangle 23"/>
            <p:cNvSpPr>
              <a:spLocks/>
            </p:cNvSpPr>
            <p:nvPr/>
          </p:nvSpPr>
          <p:spPr bwMode="auto">
            <a:xfrm>
              <a:off x="1250" y="313"/>
              <a:ext cx="1135"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1547">
                  <a:latin typeface="Helvetica" charset="0"/>
                  <a:ea typeface="ＭＳ Ｐゴシック" charset="0"/>
                  <a:cs typeface="Helvetica" charset="0"/>
                  <a:sym typeface="Helvetica" charset="0"/>
                </a:rPr>
                <a:t>58 for ICMPv6</a:t>
              </a:r>
            </a:p>
          </p:txBody>
        </p:sp>
      </p:grpSp>
      <p:grpSp>
        <p:nvGrpSpPr>
          <p:cNvPr id="57368" name="Group 24"/>
          <p:cNvGrpSpPr>
            <a:grpSpLocks/>
          </p:cNvGrpSpPr>
          <p:nvPr/>
        </p:nvGrpSpPr>
        <p:grpSpPr bwMode="auto">
          <a:xfrm>
            <a:off x="4810125" y="2461246"/>
            <a:ext cx="5191498" cy="1154162"/>
            <a:chOff x="0" y="29"/>
            <a:chExt cx="4651" cy="1034"/>
          </a:xfrm>
        </p:grpSpPr>
        <p:sp>
          <p:nvSpPr>
            <p:cNvPr id="57369" name="Line 25"/>
            <p:cNvSpPr>
              <a:spLocks noChangeShapeType="1"/>
            </p:cNvSpPr>
            <p:nvPr/>
          </p:nvSpPr>
          <p:spPr bwMode="auto">
            <a:xfrm rot="10800000" flipH="1">
              <a:off x="0" y="176"/>
              <a:ext cx="722" cy="88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57370" name="Rectangle 26"/>
            <p:cNvSpPr>
              <a:spLocks/>
            </p:cNvSpPr>
            <p:nvPr/>
          </p:nvSpPr>
          <p:spPr bwMode="auto">
            <a:xfrm>
              <a:off x="730" y="29"/>
              <a:ext cx="3921"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1547">
                  <a:latin typeface="Helvetica" charset="0"/>
                  <a:ea typeface="ＭＳ Ｐゴシック" charset="0"/>
                  <a:cs typeface="Helvetica" charset="0"/>
                  <a:sym typeface="Helvetica" charset="0"/>
                </a:rPr>
                <a:t>Covers ICMPv6 message and part of IPv6 header</a:t>
              </a:r>
            </a:p>
          </p:txBody>
        </p:sp>
      </p:grpSp>
    </p:spTree>
    <p:extLst>
      <p:ext uri="{BB962C8B-B14F-4D97-AF65-F5344CB8AC3E}">
        <p14:creationId xmlns:p14="http://schemas.microsoft.com/office/powerpoint/2010/main" val="2838183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736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73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7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animBg="1"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9A3C-83DD-7F44-90BD-A5C8AB6820A3}"/>
              </a:ext>
            </a:extLst>
          </p:cNvPr>
          <p:cNvSpPr>
            <a:spLocks noGrp="1"/>
          </p:cNvSpPr>
          <p:nvPr>
            <p:ph type="title"/>
          </p:nvPr>
        </p:nvSpPr>
        <p:spPr/>
        <p:txBody>
          <a:bodyPr/>
          <a:lstStyle/>
          <a:p>
            <a:r>
              <a:rPr lang="en-BE"/>
              <a:t>The </a:t>
            </a:r>
            <a:r>
              <a:rPr lang="en-BE">
                <a:latin typeface="Courier" pitchFamily="2" charset="0"/>
              </a:rPr>
              <a:t>ping</a:t>
            </a:r>
            <a:r>
              <a:rPr lang="en-BE"/>
              <a:t> tool</a:t>
            </a:r>
          </a:p>
        </p:txBody>
      </p:sp>
      <p:grpSp>
        <p:nvGrpSpPr>
          <p:cNvPr id="4" name="Group 6">
            <a:extLst>
              <a:ext uri="{FF2B5EF4-FFF2-40B4-BE49-F238E27FC236}">
                <a16:creationId xmlns:a16="http://schemas.microsoft.com/office/drawing/2014/main" id="{D57B00E3-E0D8-3446-98A3-0A08EAE8B884}"/>
              </a:ext>
            </a:extLst>
          </p:cNvPr>
          <p:cNvGrpSpPr>
            <a:grpSpLocks/>
          </p:cNvGrpSpPr>
          <p:nvPr/>
        </p:nvGrpSpPr>
        <p:grpSpPr bwMode="auto">
          <a:xfrm>
            <a:off x="4829797" y="1762647"/>
            <a:ext cx="716607" cy="424160"/>
            <a:chOff x="0" y="0"/>
            <a:chExt cx="642" cy="379"/>
          </a:xfrm>
        </p:grpSpPr>
        <p:sp>
          <p:nvSpPr>
            <p:cNvPr id="5" name="AutoShape 7">
              <a:extLst>
                <a:ext uri="{FF2B5EF4-FFF2-40B4-BE49-F238E27FC236}">
                  <a16:creationId xmlns:a16="http://schemas.microsoft.com/office/drawing/2014/main" id="{8B8F8B7E-BA82-AC4E-958F-19FEF60F5817}"/>
                </a:ext>
              </a:extLst>
            </p:cNvPr>
            <p:cNvSpPr>
              <a:spLocks/>
            </p:cNvSpPr>
            <p:nvPr/>
          </p:nvSpPr>
          <p:spPr bwMode="auto">
            <a:xfrm>
              <a:off x="0" y="131"/>
              <a:ext cx="434" cy="246"/>
            </a:xfrm>
            <a:prstGeom prst="roundRect">
              <a:avLst>
                <a:gd name="adj" fmla="val 403"/>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 name="Line 8">
              <a:extLst>
                <a:ext uri="{FF2B5EF4-FFF2-40B4-BE49-F238E27FC236}">
                  <a16:creationId xmlns:a16="http://schemas.microsoft.com/office/drawing/2014/main" id="{EEF28042-1343-1640-B39F-C0F41941A36F}"/>
                </a:ext>
              </a:extLst>
            </p:cNvPr>
            <p:cNvSpPr>
              <a:spLocks noChangeShapeType="1"/>
            </p:cNvSpPr>
            <p:nvPr/>
          </p:nvSpPr>
          <p:spPr bwMode="auto">
            <a:xfrm rot="10800000" flipH="1">
              <a:off x="0" y="0"/>
              <a:ext cx="207" cy="132"/>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7" name="Line 9">
              <a:extLst>
                <a:ext uri="{FF2B5EF4-FFF2-40B4-BE49-F238E27FC236}">
                  <a16:creationId xmlns:a16="http://schemas.microsoft.com/office/drawing/2014/main" id="{E43A3BC1-3326-3E45-B1B4-76E686538EFA}"/>
                </a:ext>
              </a:extLst>
            </p:cNvPr>
            <p:cNvSpPr>
              <a:spLocks noChangeShapeType="1"/>
            </p:cNvSpPr>
            <p:nvPr/>
          </p:nvSpPr>
          <p:spPr bwMode="auto">
            <a:xfrm rot="10800000" flipH="1">
              <a:off x="434" y="0"/>
              <a:ext cx="208" cy="132"/>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8" name="Line 10">
              <a:extLst>
                <a:ext uri="{FF2B5EF4-FFF2-40B4-BE49-F238E27FC236}">
                  <a16:creationId xmlns:a16="http://schemas.microsoft.com/office/drawing/2014/main" id="{040783DB-6590-8E4A-BD1D-4175CC23F0AD}"/>
                </a:ext>
              </a:extLst>
            </p:cNvPr>
            <p:cNvSpPr>
              <a:spLocks noChangeShapeType="1"/>
            </p:cNvSpPr>
            <p:nvPr/>
          </p:nvSpPr>
          <p:spPr bwMode="auto">
            <a:xfrm rot="10800000" flipH="1">
              <a:off x="434" y="246"/>
              <a:ext cx="208" cy="133"/>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9" name="Line 11">
              <a:extLst>
                <a:ext uri="{FF2B5EF4-FFF2-40B4-BE49-F238E27FC236}">
                  <a16:creationId xmlns:a16="http://schemas.microsoft.com/office/drawing/2014/main" id="{1192F335-0B3E-9E40-B818-EBDEEDF9FCC2}"/>
                </a:ext>
              </a:extLst>
            </p:cNvPr>
            <p:cNvSpPr>
              <a:spLocks noChangeShapeType="1"/>
            </p:cNvSpPr>
            <p:nvPr/>
          </p:nvSpPr>
          <p:spPr bwMode="auto">
            <a:xfrm>
              <a:off x="207" y="1"/>
              <a:ext cx="435" cy="1"/>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0" name="Line 12">
              <a:extLst>
                <a:ext uri="{FF2B5EF4-FFF2-40B4-BE49-F238E27FC236}">
                  <a16:creationId xmlns:a16="http://schemas.microsoft.com/office/drawing/2014/main" id="{BF7A81ED-B90E-9D43-9573-DEC4C8DA4A78}"/>
                </a:ext>
              </a:extLst>
            </p:cNvPr>
            <p:cNvSpPr>
              <a:spLocks noChangeShapeType="1"/>
            </p:cNvSpPr>
            <p:nvPr/>
          </p:nvSpPr>
          <p:spPr bwMode="auto">
            <a:xfrm>
              <a:off x="641" y="1"/>
              <a:ext cx="1" cy="246"/>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1" name="Rectangle 13">
              <a:extLst>
                <a:ext uri="{FF2B5EF4-FFF2-40B4-BE49-F238E27FC236}">
                  <a16:creationId xmlns:a16="http://schemas.microsoft.com/office/drawing/2014/main" id="{EDCE319E-7890-4347-9DBE-782BE90EE9D3}"/>
                </a:ext>
              </a:extLst>
            </p:cNvPr>
            <p:cNvSpPr>
              <a:spLocks/>
            </p:cNvSpPr>
            <p:nvPr/>
          </p:nvSpPr>
          <p:spPr bwMode="auto">
            <a:xfrm>
              <a:off x="84" y="135"/>
              <a:ext cx="276" cy="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pPr>
              <a:r>
                <a:rPr lang="en-US" sz="1547">
                  <a:latin typeface="Helvetica" charset="0"/>
                  <a:ea typeface="ＭＳ Ｐゴシック" charset="0"/>
                  <a:cs typeface="Helvetica" charset="0"/>
                  <a:sym typeface="Helvetica" charset="0"/>
                </a:rPr>
                <a:t> R1</a:t>
              </a:r>
            </a:p>
          </p:txBody>
        </p:sp>
      </p:grpSp>
      <p:pic>
        <p:nvPicPr>
          <p:cNvPr id="12" name="Picture 14">
            <a:extLst>
              <a:ext uri="{FF2B5EF4-FFF2-40B4-BE49-F238E27FC236}">
                <a16:creationId xmlns:a16="http://schemas.microsoft.com/office/drawing/2014/main" id="{917568FA-BEE3-0346-834B-ACBC4ECB8A2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9716" y="1620888"/>
            <a:ext cx="837158" cy="7411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grpSp>
        <p:nvGrpSpPr>
          <p:cNvPr id="13" name="Group 15">
            <a:extLst>
              <a:ext uri="{FF2B5EF4-FFF2-40B4-BE49-F238E27FC236}">
                <a16:creationId xmlns:a16="http://schemas.microsoft.com/office/drawing/2014/main" id="{9E16EFD7-119D-2C4A-BFBB-ABEBDC836FB5}"/>
              </a:ext>
            </a:extLst>
          </p:cNvPr>
          <p:cNvGrpSpPr>
            <a:grpSpLocks/>
          </p:cNvGrpSpPr>
          <p:nvPr/>
        </p:nvGrpSpPr>
        <p:grpSpPr bwMode="auto">
          <a:xfrm>
            <a:off x="6446070" y="1771576"/>
            <a:ext cx="721072" cy="423044"/>
            <a:chOff x="0" y="0"/>
            <a:chExt cx="646" cy="379"/>
          </a:xfrm>
        </p:grpSpPr>
        <p:sp>
          <p:nvSpPr>
            <p:cNvPr id="14" name="AutoShape 16">
              <a:extLst>
                <a:ext uri="{FF2B5EF4-FFF2-40B4-BE49-F238E27FC236}">
                  <a16:creationId xmlns:a16="http://schemas.microsoft.com/office/drawing/2014/main" id="{52D04CE8-DC8E-FF47-8CE4-1E5EFFA31CB2}"/>
                </a:ext>
              </a:extLst>
            </p:cNvPr>
            <p:cNvSpPr>
              <a:spLocks/>
            </p:cNvSpPr>
            <p:nvPr/>
          </p:nvSpPr>
          <p:spPr bwMode="auto">
            <a:xfrm>
              <a:off x="0" y="131"/>
              <a:ext cx="434" cy="246"/>
            </a:xfrm>
            <a:prstGeom prst="roundRect">
              <a:avLst>
                <a:gd name="adj" fmla="val 403"/>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15" name="Line 17">
              <a:extLst>
                <a:ext uri="{FF2B5EF4-FFF2-40B4-BE49-F238E27FC236}">
                  <a16:creationId xmlns:a16="http://schemas.microsoft.com/office/drawing/2014/main" id="{957051B9-DA0A-6A44-B0CA-2C6C4803628B}"/>
                </a:ext>
              </a:extLst>
            </p:cNvPr>
            <p:cNvSpPr>
              <a:spLocks noChangeShapeType="1"/>
            </p:cNvSpPr>
            <p:nvPr/>
          </p:nvSpPr>
          <p:spPr bwMode="auto">
            <a:xfrm rot="10800000" flipH="1">
              <a:off x="0" y="0"/>
              <a:ext cx="207" cy="132"/>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6" name="Line 18">
              <a:extLst>
                <a:ext uri="{FF2B5EF4-FFF2-40B4-BE49-F238E27FC236}">
                  <a16:creationId xmlns:a16="http://schemas.microsoft.com/office/drawing/2014/main" id="{7C4EF364-104F-5F41-9757-E4F07B8CBD1A}"/>
                </a:ext>
              </a:extLst>
            </p:cNvPr>
            <p:cNvSpPr>
              <a:spLocks noChangeShapeType="1"/>
            </p:cNvSpPr>
            <p:nvPr/>
          </p:nvSpPr>
          <p:spPr bwMode="auto">
            <a:xfrm rot="10800000" flipH="1">
              <a:off x="437" y="0"/>
              <a:ext cx="207" cy="132"/>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7" name="Line 19">
              <a:extLst>
                <a:ext uri="{FF2B5EF4-FFF2-40B4-BE49-F238E27FC236}">
                  <a16:creationId xmlns:a16="http://schemas.microsoft.com/office/drawing/2014/main" id="{1B36102B-D503-3942-8D5E-06E9FD31123D}"/>
                </a:ext>
              </a:extLst>
            </p:cNvPr>
            <p:cNvSpPr>
              <a:spLocks noChangeShapeType="1"/>
            </p:cNvSpPr>
            <p:nvPr/>
          </p:nvSpPr>
          <p:spPr bwMode="auto">
            <a:xfrm rot="10800000" flipH="1">
              <a:off x="437" y="246"/>
              <a:ext cx="207" cy="133"/>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8" name="Line 20">
              <a:extLst>
                <a:ext uri="{FF2B5EF4-FFF2-40B4-BE49-F238E27FC236}">
                  <a16:creationId xmlns:a16="http://schemas.microsoft.com/office/drawing/2014/main" id="{F66F0C03-5984-BA44-BFE7-DF28130E74CA}"/>
                </a:ext>
              </a:extLst>
            </p:cNvPr>
            <p:cNvSpPr>
              <a:spLocks noChangeShapeType="1"/>
            </p:cNvSpPr>
            <p:nvPr/>
          </p:nvSpPr>
          <p:spPr bwMode="auto">
            <a:xfrm>
              <a:off x="209" y="1"/>
              <a:ext cx="435" cy="1"/>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9" name="Line 21">
              <a:extLst>
                <a:ext uri="{FF2B5EF4-FFF2-40B4-BE49-F238E27FC236}">
                  <a16:creationId xmlns:a16="http://schemas.microsoft.com/office/drawing/2014/main" id="{52B7A6E1-7A37-D441-A392-B5E53565CC6F}"/>
                </a:ext>
              </a:extLst>
            </p:cNvPr>
            <p:cNvSpPr>
              <a:spLocks noChangeShapeType="1"/>
            </p:cNvSpPr>
            <p:nvPr/>
          </p:nvSpPr>
          <p:spPr bwMode="auto">
            <a:xfrm>
              <a:off x="644" y="1"/>
              <a:ext cx="2" cy="246"/>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0" name="Rectangle 22">
              <a:extLst>
                <a:ext uri="{FF2B5EF4-FFF2-40B4-BE49-F238E27FC236}">
                  <a16:creationId xmlns:a16="http://schemas.microsoft.com/office/drawing/2014/main" id="{26DCBF91-AB9A-9F4A-9316-79A96392A7A7}"/>
                </a:ext>
              </a:extLst>
            </p:cNvPr>
            <p:cNvSpPr>
              <a:spLocks/>
            </p:cNvSpPr>
            <p:nvPr/>
          </p:nvSpPr>
          <p:spPr bwMode="auto">
            <a:xfrm>
              <a:off x="86" y="134"/>
              <a:ext cx="276" cy="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pPr>
              <a:r>
                <a:rPr lang="en-US" sz="1547">
                  <a:latin typeface="Helvetica" charset="0"/>
                  <a:ea typeface="ＭＳ Ｐゴシック" charset="0"/>
                  <a:cs typeface="Helvetica" charset="0"/>
                  <a:sym typeface="Helvetica" charset="0"/>
                </a:rPr>
                <a:t> R2</a:t>
              </a:r>
            </a:p>
          </p:txBody>
        </p:sp>
      </p:grpSp>
      <p:pic>
        <p:nvPicPr>
          <p:cNvPr id="21" name="Picture 23">
            <a:extLst>
              <a:ext uri="{FF2B5EF4-FFF2-40B4-BE49-F238E27FC236}">
                <a16:creationId xmlns:a16="http://schemas.microsoft.com/office/drawing/2014/main" id="{77AB0ED6-8B62-D340-8A50-C5DD29C09DA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2421" y="1620888"/>
            <a:ext cx="837158" cy="7411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22" name="Line 24">
            <a:extLst>
              <a:ext uri="{FF2B5EF4-FFF2-40B4-BE49-F238E27FC236}">
                <a16:creationId xmlns:a16="http://schemas.microsoft.com/office/drawing/2014/main" id="{76C38768-2967-874F-AD0F-08CA4E0C1E81}"/>
              </a:ext>
            </a:extLst>
          </p:cNvPr>
          <p:cNvSpPr>
            <a:spLocks noChangeShapeType="1"/>
          </p:cNvSpPr>
          <p:nvPr/>
        </p:nvSpPr>
        <p:spPr bwMode="auto">
          <a:xfrm>
            <a:off x="3634335" y="2083000"/>
            <a:ext cx="1190997" cy="1117"/>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3" name="Line 25">
            <a:extLst>
              <a:ext uri="{FF2B5EF4-FFF2-40B4-BE49-F238E27FC236}">
                <a16:creationId xmlns:a16="http://schemas.microsoft.com/office/drawing/2014/main" id="{D5B90B80-53FB-8C4B-A4C2-C9F4799AE06B}"/>
              </a:ext>
            </a:extLst>
          </p:cNvPr>
          <p:cNvSpPr>
            <a:spLocks noChangeShapeType="1"/>
          </p:cNvSpPr>
          <p:nvPr/>
        </p:nvSpPr>
        <p:spPr bwMode="auto">
          <a:xfrm>
            <a:off x="5428086" y="2003748"/>
            <a:ext cx="1021333" cy="1116"/>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grpSp>
        <p:nvGrpSpPr>
          <p:cNvPr id="24" name="Group 26">
            <a:extLst>
              <a:ext uri="{FF2B5EF4-FFF2-40B4-BE49-F238E27FC236}">
                <a16:creationId xmlns:a16="http://schemas.microsoft.com/office/drawing/2014/main" id="{4EB8443A-1E59-0A4A-A722-C6DD4F5E28C7}"/>
              </a:ext>
            </a:extLst>
          </p:cNvPr>
          <p:cNvGrpSpPr>
            <a:grpSpLocks/>
          </p:cNvGrpSpPr>
          <p:nvPr/>
        </p:nvGrpSpPr>
        <p:grpSpPr bwMode="auto">
          <a:xfrm>
            <a:off x="3332958" y="1702371"/>
            <a:ext cx="142875" cy="241102"/>
            <a:chOff x="0" y="0"/>
            <a:chExt cx="127" cy="216"/>
          </a:xfrm>
        </p:grpSpPr>
        <p:sp>
          <p:nvSpPr>
            <p:cNvPr id="25" name="Rectangle 27">
              <a:extLst>
                <a:ext uri="{FF2B5EF4-FFF2-40B4-BE49-F238E27FC236}">
                  <a16:creationId xmlns:a16="http://schemas.microsoft.com/office/drawing/2014/main" id="{0C9051F7-A328-F04F-BB3C-52E745A78F1C}"/>
                </a:ext>
              </a:extLst>
            </p:cNvPr>
            <p:cNvSpPr>
              <a:spLocks/>
            </p:cNvSpPr>
            <p:nvPr/>
          </p:nvSpPr>
          <p:spPr bwMode="auto">
            <a:xfrm>
              <a:off x="0" y="0"/>
              <a:ext cx="127" cy="216"/>
            </a:xfrm>
            <a:prstGeom prst="rect">
              <a:avLst/>
            </a:prstGeom>
            <a:solidFill>
              <a:srgbClr val="FFFFFF"/>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2180"/>
            </a:p>
          </p:txBody>
        </p:sp>
        <p:sp>
          <p:nvSpPr>
            <p:cNvPr id="26" name="Rectangle 28">
              <a:extLst>
                <a:ext uri="{FF2B5EF4-FFF2-40B4-BE49-F238E27FC236}">
                  <a16:creationId xmlns:a16="http://schemas.microsoft.com/office/drawing/2014/main" id="{C1A0D29E-D5D7-A143-9C68-17F5DFFC5EC4}"/>
                </a:ext>
              </a:extLst>
            </p:cNvPr>
            <p:cNvSpPr>
              <a:spLocks/>
            </p:cNvSpPr>
            <p:nvPr/>
          </p:nvSpPr>
          <p:spPr bwMode="auto">
            <a:xfrm>
              <a:off x="0" y="0"/>
              <a:ext cx="118" cy="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gn="l">
                <a:lnSpc>
                  <a:spcPct val="84000"/>
                </a:lnSpc>
              </a:pPr>
              <a:r>
                <a:rPr lang="en-US" sz="1547">
                  <a:latin typeface="Helvetica" charset="0"/>
                  <a:ea typeface="ＭＳ Ｐゴシック" charset="0"/>
                  <a:cs typeface="Helvetica" charset="0"/>
                  <a:sym typeface="Helvetica" charset="0"/>
                </a:rPr>
                <a:t>A</a:t>
              </a:r>
            </a:p>
          </p:txBody>
        </p:sp>
      </p:grpSp>
      <p:grpSp>
        <p:nvGrpSpPr>
          <p:cNvPr id="27" name="Group 29">
            <a:extLst>
              <a:ext uri="{FF2B5EF4-FFF2-40B4-BE49-F238E27FC236}">
                <a16:creationId xmlns:a16="http://schemas.microsoft.com/office/drawing/2014/main" id="{CBA39A70-DACB-AE4B-8A61-5374A992B878}"/>
              </a:ext>
            </a:extLst>
          </p:cNvPr>
          <p:cNvGrpSpPr>
            <a:grpSpLocks/>
          </p:cNvGrpSpPr>
          <p:nvPr/>
        </p:nvGrpSpPr>
        <p:grpSpPr bwMode="auto">
          <a:xfrm>
            <a:off x="8584730" y="1690092"/>
            <a:ext cx="151805" cy="241102"/>
            <a:chOff x="0" y="0"/>
            <a:chExt cx="136" cy="216"/>
          </a:xfrm>
        </p:grpSpPr>
        <p:sp>
          <p:nvSpPr>
            <p:cNvPr id="28" name="Rectangle 30">
              <a:extLst>
                <a:ext uri="{FF2B5EF4-FFF2-40B4-BE49-F238E27FC236}">
                  <a16:creationId xmlns:a16="http://schemas.microsoft.com/office/drawing/2014/main" id="{42F8A4BE-B1D4-974A-8EC3-1F283995A11A}"/>
                </a:ext>
              </a:extLst>
            </p:cNvPr>
            <p:cNvSpPr>
              <a:spLocks/>
            </p:cNvSpPr>
            <p:nvPr/>
          </p:nvSpPr>
          <p:spPr bwMode="auto">
            <a:xfrm>
              <a:off x="0" y="0"/>
              <a:ext cx="136" cy="216"/>
            </a:xfrm>
            <a:prstGeom prst="rect">
              <a:avLst/>
            </a:prstGeom>
            <a:solidFill>
              <a:srgbClr val="FFFFFF"/>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2180"/>
            </a:p>
          </p:txBody>
        </p:sp>
        <p:sp>
          <p:nvSpPr>
            <p:cNvPr id="29" name="Rectangle 31">
              <a:extLst>
                <a:ext uri="{FF2B5EF4-FFF2-40B4-BE49-F238E27FC236}">
                  <a16:creationId xmlns:a16="http://schemas.microsoft.com/office/drawing/2014/main" id="{58832326-4A5F-3F4D-B579-4358AFE68162}"/>
                </a:ext>
              </a:extLst>
            </p:cNvPr>
            <p:cNvSpPr>
              <a:spLocks/>
            </p:cNvSpPr>
            <p:nvPr/>
          </p:nvSpPr>
          <p:spPr bwMode="auto">
            <a:xfrm>
              <a:off x="0" y="0"/>
              <a:ext cx="128" cy="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gn="l">
                <a:lnSpc>
                  <a:spcPct val="84000"/>
                </a:lnSpc>
              </a:pPr>
              <a:r>
                <a:rPr lang="en-US" sz="1547">
                  <a:latin typeface="Helvetica" charset="0"/>
                  <a:ea typeface="ＭＳ Ｐゴシック" charset="0"/>
                  <a:cs typeface="Helvetica" charset="0"/>
                  <a:sym typeface="Helvetica" charset="0"/>
                </a:rPr>
                <a:t>D</a:t>
              </a:r>
            </a:p>
          </p:txBody>
        </p:sp>
      </p:grpSp>
      <p:sp>
        <p:nvSpPr>
          <p:cNvPr id="30" name="Line 32">
            <a:extLst>
              <a:ext uri="{FF2B5EF4-FFF2-40B4-BE49-F238E27FC236}">
                <a16:creationId xmlns:a16="http://schemas.microsoft.com/office/drawing/2014/main" id="{FC31C118-8B76-8242-849D-B935E3320126}"/>
              </a:ext>
            </a:extLst>
          </p:cNvPr>
          <p:cNvSpPr>
            <a:spLocks noChangeShapeType="1"/>
          </p:cNvSpPr>
          <p:nvPr/>
        </p:nvSpPr>
        <p:spPr bwMode="auto">
          <a:xfrm>
            <a:off x="7025383" y="1987005"/>
            <a:ext cx="1375172" cy="1117"/>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1" name="AutoShape 36">
            <a:extLst>
              <a:ext uri="{FF2B5EF4-FFF2-40B4-BE49-F238E27FC236}">
                <a16:creationId xmlns:a16="http://schemas.microsoft.com/office/drawing/2014/main" id="{7069E412-7815-F448-92E9-331807118CEE}"/>
              </a:ext>
            </a:extLst>
          </p:cNvPr>
          <p:cNvSpPr>
            <a:spLocks/>
          </p:cNvSpPr>
          <p:nvPr/>
        </p:nvSpPr>
        <p:spPr bwMode="auto">
          <a:xfrm>
            <a:off x="3749304" y="1681163"/>
            <a:ext cx="4749478" cy="708794"/>
          </a:xfrm>
          <a:custGeom>
            <a:avLst/>
            <a:gdLst/>
            <a:ahLst/>
            <a:cxnLst/>
            <a:rect l="0" t="0" r="r" b="b"/>
            <a:pathLst>
              <a:path w="21490" h="20657">
                <a:moveTo>
                  <a:pt x="0" y="452"/>
                </a:moveTo>
                <a:cubicBezTo>
                  <a:pt x="591" y="443"/>
                  <a:pt x="1186" y="452"/>
                  <a:pt x="1778" y="452"/>
                </a:cubicBezTo>
                <a:cubicBezTo>
                  <a:pt x="2430" y="452"/>
                  <a:pt x="3081" y="196"/>
                  <a:pt x="3733" y="452"/>
                </a:cubicBezTo>
                <a:cubicBezTo>
                  <a:pt x="4352" y="690"/>
                  <a:pt x="4950" y="-308"/>
                  <a:pt x="5567" y="63"/>
                </a:cubicBezTo>
                <a:cubicBezTo>
                  <a:pt x="6185" y="433"/>
                  <a:pt x="6786" y="994"/>
                  <a:pt x="7405" y="833"/>
                </a:cubicBezTo>
                <a:cubicBezTo>
                  <a:pt x="8034" y="671"/>
                  <a:pt x="8669" y="661"/>
                  <a:pt x="9300" y="833"/>
                </a:cubicBezTo>
                <a:cubicBezTo>
                  <a:pt x="9923" y="994"/>
                  <a:pt x="10467" y="-641"/>
                  <a:pt x="11138" y="452"/>
                </a:cubicBezTo>
                <a:cubicBezTo>
                  <a:pt x="11786" y="1517"/>
                  <a:pt x="12480" y="652"/>
                  <a:pt x="13151" y="452"/>
                </a:cubicBezTo>
                <a:cubicBezTo>
                  <a:pt x="13821" y="253"/>
                  <a:pt x="14488" y="1032"/>
                  <a:pt x="15166" y="833"/>
                </a:cubicBezTo>
                <a:cubicBezTo>
                  <a:pt x="15814" y="633"/>
                  <a:pt x="16468" y="899"/>
                  <a:pt x="17118" y="833"/>
                </a:cubicBezTo>
                <a:cubicBezTo>
                  <a:pt x="17730" y="776"/>
                  <a:pt x="18340" y="842"/>
                  <a:pt x="18954" y="452"/>
                </a:cubicBezTo>
                <a:cubicBezTo>
                  <a:pt x="19591" y="53"/>
                  <a:pt x="20192" y="1926"/>
                  <a:pt x="20792" y="3114"/>
                </a:cubicBezTo>
                <a:cubicBezTo>
                  <a:pt x="21600" y="4711"/>
                  <a:pt x="21599" y="11167"/>
                  <a:pt x="21325" y="15302"/>
                </a:cubicBezTo>
                <a:cubicBezTo>
                  <a:pt x="20952" y="20959"/>
                  <a:pt x="20129" y="18373"/>
                  <a:pt x="19489" y="18734"/>
                </a:cubicBezTo>
                <a:cubicBezTo>
                  <a:pt x="18643" y="19210"/>
                  <a:pt x="17789" y="18734"/>
                  <a:pt x="16941" y="18734"/>
                </a:cubicBezTo>
                <a:cubicBezTo>
                  <a:pt x="16191" y="18734"/>
                  <a:pt x="15439" y="18944"/>
                  <a:pt x="14690" y="18734"/>
                </a:cubicBezTo>
                <a:cubicBezTo>
                  <a:pt x="14052" y="18563"/>
                  <a:pt x="13429" y="19580"/>
                  <a:pt x="12795" y="19115"/>
                </a:cubicBezTo>
                <a:cubicBezTo>
                  <a:pt x="12036" y="18554"/>
                  <a:pt x="11304" y="20294"/>
                  <a:pt x="10545" y="19875"/>
                </a:cubicBezTo>
                <a:cubicBezTo>
                  <a:pt x="9895" y="19523"/>
                  <a:pt x="9244" y="19657"/>
                  <a:pt x="8589" y="19495"/>
                </a:cubicBezTo>
                <a:cubicBezTo>
                  <a:pt x="7990" y="19352"/>
                  <a:pt x="7405" y="18544"/>
                  <a:pt x="6813" y="19115"/>
                </a:cubicBezTo>
                <a:cubicBezTo>
                  <a:pt x="6220" y="19685"/>
                  <a:pt x="5623" y="19866"/>
                  <a:pt x="5034" y="19495"/>
                </a:cubicBezTo>
                <a:cubicBezTo>
                  <a:pt x="4220" y="18982"/>
                  <a:pt x="3467" y="20598"/>
                  <a:pt x="2666" y="20255"/>
                </a:cubicBezTo>
                <a:cubicBezTo>
                  <a:pt x="2035" y="19989"/>
                  <a:pt x="1402" y="20246"/>
                  <a:pt x="770" y="20255"/>
                </a:cubicBezTo>
                <a:lnTo>
                  <a:pt x="415" y="20636"/>
                </a:lnTo>
              </a:path>
            </a:pathLst>
          </a:custGeom>
          <a:noFill/>
          <a:ln w="38100">
            <a:solidFill>
              <a:srgbClr val="FF0000"/>
            </a:solidFill>
            <a:prstDash val="sys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cxnSp>
        <p:nvCxnSpPr>
          <p:cNvPr id="34" name="Straight Connector 33">
            <a:extLst>
              <a:ext uri="{FF2B5EF4-FFF2-40B4-BE49-F238E27FC236}">
                <a16:creationId xmlns:a16="http://schemas.microsoft.com/office/drawing/2014/main" id="{5BD72431-C951-6F46-A5B8-18C2834D4D8D}"/>
              </a:ext>
            </a:extLst>
          </p:cNvPr>
          <p:cNvCxnSpPr>
            <a:cxnSpLocks/>
          </p:cNvCxnSpPr>
          <p:nvPr/>
        </p:nvCxnSpPr>
        <p:spPr bwMode="auto">
          <a:xfrm>
            <a:off x="4233567" y="2845753"/>
            <a:ext cx="0" cy="3888432"/>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a:extLst>
              <a:ext uri="{FF2B5EF4-FFF2-40B4-BE49-F238E27FC236}">
                <a16:creationId xmlns:a16="http://schemas.microsoft.com/office/drawing/2014/main" id="{6E6082E7-F1A4-A146-9E70-49F65BC9033F}"/>
              </a:ext>
            </a:extLst>
          </p:cNvPr>
          <p:cNvCxnSpPr>
            <a:cxnSpLocks/>
          </p:cNvCxnSpPr>
          <p:nvPr/>
        </p:nvCxnSpPr>
        <p:spPr bwMode="auto">
          <a:xfrm>
            <a:off x="8465295" y="2845753"/>
            <a:ext cx="16744" cy="3888432"/>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Arrow Connector 35">
            <a:extLst>
              <a:ext uri="{FF2B5EF4-FFF2-40B4-BE49-F238E27FC236}">
                <a16:creationId xmlns:a16="http://schemas.microsoft.com/office/drawing/2014/main" id="{5E9EC96B-E7CB-2343-8942-D3F5B012060A}"/>
              </a:ext>
            </a:extLst>
          </p:cNvPr>
          <p:cNvCxnSpPr/>
          <p:nvPr/>
        </p:nvCxnSpPr>
        <p:spPr bwMode="auto">
          <a:xfrm>
            <a:off x="4233567" y="3148947"/>
            <a:ext cx="4248472" cy="288032"/>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a:extLst>
              <a:ext uri="{FF2B5EF4-FFF2-40B4-BE49-F238E27FC236}">
                <a16:creationId xmlns:a16="http://schemas.microsoft.com/office/drawing/2014/main" id="{219ED7FB-73CD-7E43-AC0B-61C6D66BCD26}"/>
              </a:ext>
            </a:extLst>
          </p:cNvPr>
          <p:cNvSpPr txBox="1"/>
          <p:nvPr/>
        </p:nvSpPr>
        <p:spPr>
          <a:xfrm>
            <a:off x="5906601" y="3104584"/>
            <a:ext cx="1908087" cy="369332"/>
          </a:xfrm>
          <a:prstGeom prst="rect">
            <a:avLst/>
          </a:prstGeom>
          <a:solidFill>
            <a:schemeClr val="bg1"/>
          </a:solidFill>
        </p:spPr>
        <p:txBody>
          <a:bodyPr wrap="none" rtlCol="0">
            <a:spAutoFit/>
          </a:bodyPr>
          <a:lstStyle/>
          <a:p>
            <a:r>
              <a:rPr lang="en-BE"/>
              <a:t>Echo request(123)</a:t>
            </a:r>
            <a:endParaRPr lang="en-BE" b="1"/>
          </a:p>
        </p:txBody>
      </p:sp>
      <p:cxnSp>
        <p:nvCxnSpPr>
          <p:cNvPr id="40" name="Straight Arrow Connector 39">
            <a:extLst>
              <a:ext uri="{FF2B5EF4-FFF2-40B4-BE49-F238E27FC236}">
                <a16:creationId xmlns:a16="http://schemas.microsoft.com/office/drawing/2014/main" id="{1EED5819-E981-2D41-84A4-8DAC2FE8FDE6}"/>
              </a:ext>
            </a:extLst>
          </p:cNvPr>
          <p:cNvCxnSpPr>
            <a:cxnSpLocks/>
          </p:cNvCxnSpPr>
          <p:nvPr/>
        </p:nvCxnSpPr>
        <p:spPr bwMode="auto">
          <a:xfrm flipH="1">
            <a:off x="4244138" y="3599810"/>
            <a:ext cx="4221159" cy="643403"/>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2" name="TextBox 41">
            <a:extLst>
              <a:ext uri="{FF2B5EF4-FFF2-40B4-BE49-F238E27FC236}">
                <a16:creationId xmlns:a16="http://schemas.microsoft.com/office/drawing/2014/main" id="{864A2AC7-E353-094F-9A29-FAD9A6CC16FE}"/>
              </a:ext>
            </a:extLst>
          </p:cNvPr>
          <p:cNvSpPr txBox="1"/>
          <p:nvPr/>
        </p:nvSpPr>
        <p:spPr>
          <a:xfrm>
            <a:off x="4597372" y="3691555"/>
            <a:ext cx="3204392" cy="369332"/>
          </a:xfrm>
          <a:prstGeom prst="rect">
            <a:avLst/>
          </a:prstGeom>
          <a:solidFill>
            <a:schemeClr val="bg1"/>
          </a:solidFill>
        </p:spPr>
        <p:txBody>
          <a:bodyPr wrap="square" rtlCol="0">
            <a:spAutoFit/>
          </a:bodyPr>
          <a:lstStyle/>
          <a:p>
            <a:r>
              <a:rPr lang="en-BE"/>
              <a:t>Echo reply (123)</a:t>
            </a:r>
            <a:endParaRPr lang="en-BE" b="1"/>
          </a:p>
        </p:txBody>
      </p:sp>
      <p:cxnSp>
        <p:nvCxnSpPr>
          <p:cNvPr id="54" name="Straight Arrow Connector 53">
            <a:extLst>
              <a:ext uri="{FF2B5EF4-FFF2-40B4-BE49-F238E27FC236}">
                <a16:creationId xmlns:a16="http://schemas.microsoft.com/office/drawing/2014/main" id="{6AC24FEE-100A-5A49-AFE3-6358099C606E}"/>
              </a:ext>
            </a:extLst>
          </p:cNvPr>
          <p:cNvCxnSpPr/>
          <p:nvPr/>
        </p:nvCxnSpPr>
        <p:spPr bwMode="auto">
          <a:xfrm>
            <a:off x="4250310" y="4923526"/>
            <a:ext cx="4248472" cy="288032"/>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8" name="TextBox 57">
            <a:extLst>
              <a:ext uri="{FF2B5EF4-FFF2-40B4-BE49-F238E27FC236}">
                <a16:creationId xmlns:a16="http://schemas.microsoft.com/office/drawing/2014/main" id="{68CF2D90-7D6C-4144-92F2-59622D278F9C}"/>
              </a:ext>
            </a:extLst>
          </p:cNvPr>
          <p:cNvSpPr txBox="1"/>
          <p:nvPr/>
        </p:nvSpPr>
        <p:spPr>
          <a:xfrm>
            <a:off x="5923343" y="4879163"/>
            <a:ext cx="1908086" cy="369332"/>
          </a:xfrm>
          <a:prstGeom prst="rect">
            <a:avLst/>
          </a:prstGeom>
          <a:solidFill>
            <a:schemeClr val="bg1"/>
          </a:solidFill>
        </p:spPr>
        <p:txBody>
          <a:bodyPr wrap="none" rtlCol="0">
            <a:spAutoFit/>
          </a:bodyPr>
          <a:lstStyle/>
          <a:p>
            <a:r>
              <a:rPr lang="en-BE"/>
              <a:t>Echo request(124)</a:t>
            </a:r>
            <a:endParaRPr lang="en-BE" b="1"/>
          </a:p>
        </p:txBody>
      </p:sp>
      <p:cxnSp>
        <p:nvCxnSpPr>
          <p:cNvPr id="62" name="Straight Arrow Connector 61">
            <a:extLst>
              <a:ext uri="{FF2B5EF4-FFF2-40B4-BE49-F238E27FC236}">
                <a16:creationId xmlns:a16="http://schemas.microsoft.com/office/drawing/2014/main" id="{0B983BCC-BD9A-6F4F-9614-E56AAB517634}"/>
              </a:ext>
            </a:extLst>
          </p:cNvPr>
          <p:cNvCxnSpPr>
            <a:cxnSpLocks/>
          </p:cNvCxnSpPr>
          <p:nvPr/>
        </p:nvCxnSpPr>
        <p:spPr bwMode="auto">
          <a:xfrm flipH="1">
            <a:off x="4260881" y="5374389"/>
            <a:ext cx="4221159" cy="643403"/>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3" name="TextBox 62">
            <a:extLst>
              <a:ext uri="{FF2B5EF4-FFF2-40B4-BE49-F238E27FC236}">
                <a16:creationId xmlns:a16="http://schemas.microsoft.com/office/drawing/2014/main" id="{45BD3C3A-1F88-7A46-A451-A38C53E88015}"/>
              </a:ext>
            </a:extLst>
          </p:cNvPr>
          <p:cNvSpPr txBox="1"/>
          <p:nvPr/>
        </p:nvSpPr>
        <p:spPr>
          <a:xfrm>
            <a:off x="4614115" y="5466134"/>
            <a:ext cx="3204392" cy="369332"/>
          </a:xfrm>
          <a:prstGeom prst="rect">
            <a:avLst/>
          </a:prstGeom>
          <a:solidFill>
            <a:schemeClr val="bg1"/>
          </a:solidFill>
        </p:spPr>
        <p:txBody>
          <a:bodyPr wrap="square" rtlCol="0">
            <a:spAutoFit/>
          </a:bodyPr>
          <a:lstStyle/>
          <a:p>
            <a:r>
              <a:rPr lang="en-BE"/>
              <a:t>Echo reply (124)</a:t>
            </a:r>
            <a:endParaRPr lang="en-BE" b="1"/>
          </a:p>
        </p:txBody>
      </p:sp>
      <p:cxnSp>
        <p:nvCxnSpPr>
          <p:cNvPr id="39" name="Straight Arrow Connector 38">
            <a:extLst>
              <a:ext uri="{FF2B5EF4-FFF2-40B4-BE49-F238E27FC236}">
                <a16:creationId xmlns:a16="http://schemas.microsoft.com/office/drawing/2014/main" id="{6E0F9DB2-9EFD-2A43-99CF-8D858B1C1DA3}"/>
              </a:ext>
            </a:extLst>
          </p:cNvPr>
          <p:cNvCxnSpPr/>
          <p:nvPr/>
        </p:nvCxnSpPr>
        <p:spPr bwMode="auto">
          <a:xfrm>
            <a:off x="3501740" y="3140434"/>
            <a:ext cx="0" cy="1102779"/>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a:extLst>
              <a:ext uri="{FF2B5EF4-FFF2-40B4-BE49-F238E27FC236}">
                <a16:creationId xmlns:a16="http://schemas.microsoft.com/office/drawing/2014/main" id="{BC224247-449B-E549-B01A-E37A1AA1FCC8}"/>
              </a:ext>
            </a:extLst>
          </p:cNvPr>
          <p:cNvSpPr txBox="1"/>
          <p:nvPr/>
        </p:nvSpPr>
        <p:spPr>
          <a:xfrm>
            <a:off x="1471201" y="3476223"/>
            <a:ext cx="2020617" cy="461665"/>
          </a:xfrm>
          <a:prstGeom prst="rect">
            <a:avLst/>
          </a:prstGeom>
          <a:noFill/>
        </p:spPr>
        <p:txBody>
          <a:bodyPr wrap="none" rtlCol="0">
            <a:spAutoFit/>
          </a:bodyPr>
          <a:lstStyle/>
          <a:p>
            <a:r>
              <a:rPr lang="en-BE" sz="2400"/>
              <a:t>delay=17 msec</a:t>
            </a:r>
          </a:p>
        </p:txBody>
      </p:sp>
      <p:cxnSp>
        <p:nvCxnSpPr>
          <p:cNvPr id="66" name="Straight Arrow Connector 65">
            <a:extLst>
              <a:ext uri="{FF2B5EF4-FFF2-40B4-BE49-F238E27FC236}">
                <a16:creationId xmlns:a16="http://schemas.microsoft.com/office/drawing/2014/main" id="{351F9368-7355-EB41-A9D0-CA3F566F7D8A}"/>
              </a:ext>
            </a:extLst>
          </p:cNvPr>
          <p:cNvCxnSpPr/>
          <p:nvPr/>
        </p:nvCxnSpPr>
        <p:spPr bwMode="auto">
          <a:xfrm>
            <a:off x="3837483" y="4879164"/>
            <a:ext cx="0" cy="1102779"/>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7" name="TextBox 66">
            <a:extLst>
              <a:ext uri="{FF2B5EF4-FFF2-40B4-BE49-F238E27FC236}">
                <a16:creationId xmlns:a16="http://schemas.microsoft.com/office/drawing/2014/main" id="{2F9ABB07-480E-C04E-8AA9-F55280563D0B}"/>
              </a:ext>
            </a:extLst>
          </p:cNvPr>
          <p:cNvSpPr txBox="1"/>
          <p:nvPr/>
        </p:nvSpPr>
        <p:spPr>
          <a:xfrm>
            <a:off x="1806943" y="5214953"/>
            <a:ext cx="2020618" cy="461665"/>
          </a:xfrm>
          <a:prstGeom prst="rect">
            <a:avLst/>
          </a:prstGeom>
          <a:noFill/>
        </p:spPr>
        <p:txBody>
          <a:bodyPr wrap="none" rtlCol="0">
            <a:spAutoFit/>
          </a:bodyPr>
          <a:lstStyle/>
          <a:p>
            <a:r>
              <a:rPr lang="en-BE" sz="2400"/>
              <a:t>delay=19 msec</a:t>
            </a:r>
          </a:p>
        </p:txBody>
      </p:sp>
    </p:spTree>
    <p:extLst>
      <p:ext uri="{BB962C8B-B14F-4D97-AF65-F5344CB8AC3E}">
        <p14:creationId xmlns:p14="http://schemas.microsoft.com/office/powerpoint/2010/main" val="7535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wipe(right)">
                                      <p:cBhvr>
                                        <p:cTn id="14" dur="500"/>
                                        <p:tgtEl>
                                          <p:spTgt spid="42"/>
                                        </p:tgtEl>
                                      </p:cBhvr>
                                    </p:animEffect>
                                  </p:childTnLst>
                                </p:cTn>
                              </p:par>
                              <p:par>
                                <p:cTn id="15" presetID="22" presetClass="entr" presetSubtype="2"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right)">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left)">
                                      <p:cBhvr>
                                        <p:cTn id="28" dur="500"/>
                                        <p:tgtEl>
                                          <p:spTgt spid="54"/>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wipe(left)">
                                      <p:cBhvr>
                                        <p:cTn id="31" dur="500"/>
                                        <p:tgtEl>
                                          <p:spTgt spid="58"/>
                                        </p:tgtEl>
                                      </p:cBhvr>
                                    </p:animEffect>
                                  </p:childTnLst>
                                </p:cTn>
                              </p:par>
                            </p:childTnLst>
                          </p:cTn>
                        </p:par>
                        <p:par>
                          <p:cTn id="32" fill="hold">
                            <p:stCondLst>
                              <p:cond delay="500"/>
                            </p:stCondLst>
                            <p:childTnLst>
                              <p:par>
                                <p:cTn id="33" presetID="22" presetClass="entr" presetSubtype="2"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right)">
                                      <p:cBhvr>
                                        <p:cTn id="35" dur="500"/>
                                        <p:tgtEl>
                                          <p:spTgt spid="63"/>
                                        </p:tgtEl>
                                      </p:cBhvr>
                                    </p:animEffect>
                                  </p:childTnLst>
                                </p:cTn>
                              </p:par>
                              <p:par>
                                <p:cTn id="36" presetID="22" presetClass="entr" presetSubtype="2" fill="hold" nodeType="with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right)">
                                      <p:cBhvr>
                                        <p:cTn id="38" dur="500"/>
                                        <p:tgtEl>
                                          <p:spTgt spid="62"/>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2" grpId="0" animBg="1"/>
      <p:bldP spid="58" grpId="0" animBg="1"/>
      <p:bldP spid="63" grpId="0" animBg="1"/>
      <p:bldP spid="41" grpId="0"/>
      <p:bldP spid="6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1"/>
          <p:cNvSpPr>
            <a:spLocks noGrp="1" noChangeArrowheads="1"/>
          </p:cNvSpPr>
          <p:nvPr>
            <p:ph type="title"/>
          </p:nvPr>
        </p:nvSpPr>
        <p:spPr>
          <a:ln/>
        </p:spPr>
        <p:txBody>
          <a:bodyPr/>
          <a:lstStyle/>
          <a:p>
            <a:r>
              <a:rPr lang="en-US"/>
              <a:t>ping6</a:t>
            </a:r>
          </a:p>
        </p:txBody>
      </p:sp>
      <p:sp>
        <p:nvSpPr>
          <p:cNvPr id="74754" name="Rectangle 2"/>
          <p:cNvSpPr>
            <a:spLocks noGrp="1" noChangeArrowheads="1"/>
          </p:cNvSpPr>
          <p:nvPr>
            <p:ph type="body" idx="1"/>
          </p:nvPr>
        </p:nvSpPr>
        <p:spPr>
          <a:ln/>
        </p:spPr>
        <p:txBody>
          <a:bodyPr/>
          <a:lstStyle/>
          <a:p>
            <a:pPr marL="625056"/>
            <a:endParaRPr lang="en-US"/>
          </a:p>
        </p:txBody>
      </p:sp>
      <p:sp>
        <p:nvSpPr>
          <p:cNvPr id="74755" name="Rectangle 3"/>
          <p:cNvSpPr>
            <a:spLocks/>
          </p:cNvSpPr>
          <p:nvPr/>
        </p:nvSpPr>
        <p:spPr bwMode="auto">
          <a:xfrm>
            <a:off x="2595564" y="2366367"/>
            <a:ext cx="7277695" cy="301823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r>
              <a:rPr lang="en-US" sz="1266" b="1">
                <a:solidFill>
                  <a:srgbClr val="B8490C"/>
                </a:solidFill>
                <a:latin typeface="Courier" charset="0"/>
                <a:ea typeface="ＭＳ Ｐゴシック" charset="0"/>
                <a:cs typeface="Courier" charset="0"/>
                <a:sym typeface="Courier" charset="0"/>
              </a:rPr>
              <a:t>#</a:t>
            </a:r>
            <a:r>
              <a:rPr lang="en-US" sz="1266">
                <a:solidFill>
                  <a:srgbClr val="262626"/>
                </a:solidFill>
                <a:latin typeface="Courier" charset="0"/>
                <a:ea typeface="ＭＳ Ｐゴシック" charset="0"/>
                <a:cs typeface="Courier" charset="0"/>
                <a:sym typeface="Courier" charset="0"/>
              </a:rPr>
              <a:t>ping6 </a:t>
            </a:r>
            <a:r>
              <a:rPr lang="en-US" sz="1266" u="sng">
                <a:solidFill>
                  <a:srgbClr val="262626"/>
                </a:solidFill>
                <a:latin typeface="Courier" charset="0"/>
                <a:ea typeface="ＭＳ Ｐゴシック" charset="0"/>
                <a:cs typeface="Courier" charset="0"/>
                <a:sym typeface="Courier" charset="0"/>
                <a:hlinkClick r:id="rId2"/>
              </a:rPr>
              <a:t>www.ietf.org</a:t>
            </a:r>
            <a:endParaRPr lang="en-US" sz="1266">
              <a:solidFill>
                <a:srgbClr val="262626"/>
              </a:solidFill>
              <a:latin typeface="Courier" charset="0"/>
              <a:ea typeface="ＭＳ Ｐゴシック" charset="0"/>
              <a:cs typeface="Courier" charset="0"/>
              <a:sym typeface="Courier" charset="0"/>
            </a:endParaRPr>
          </a:p>
          <a:p>
            <a:pPr algn="l"/>
            <a:r>
              <a:rPr lang="en-US" sz="1266">
                <a:solidFill>
                  <a:srgbClr val="262626"/>
                </a:solidFill>
                <a:latin typeface="Courier" charset="0"/>
                <a:ea typeface="ＭＳ Ｐゴシック" charset="0"/>
                <a:cs typeface="Courier" charset="0"/>
                <a:sym typeface="Courier" charset="0"/>
              </a:rPr>
              <a:t>PING6(56=40+8+8 bytes) 2001:6a8:3080:2:3403:bbf4:edae:afc3 --&gt; 2001:1890:123a::1:1e</a:t>
            </a:r>
          </a:p>
          <a:p>
            <a:pPr algn="l"/>
            <a:r>
              <a:rPr lang="en-US" sz="1266">
                <a:solidFill>
                  <a:srgbClr val="262626"/>
                </a:solidFill>
                <a:latin typeface="Courier" charset="0"/>
                <a:ea typeface="ＭＳ Ｐゴシック" charset="0"/>
                <a:cs typeface="Courier" charset="0"/>
                <a:sym typeface="Courier" charset="0"/>
              </a:rPr>
              <a:t>16 bytes from 2001:1890:123a::1:1e, </a:t>
            </a:r>
            <a:r>
              <a:rPr lang="en-US" sz="1266" err="1">
                <a:solidFill>
                  <a:srgbClr val="262626"/>
                </a:solidFill>
                <a:latin typeface="Courier" charset="0"/>
                <a:ea typeface="ＭＳ Ｐゴシック" charset="0"/>
                <a:cs typeface="Courier" charset="0"/>
                <a:sym typeface="Courier" charset="0"/>
              </a:rPr>
              <a:t>icmp_seq</a:t>
            </a:r>
            <a:r>
              <a:rPr lang="en-US" sz="1266">
                <a:solidFill>
                  <a:srgbClr val="262626"/>
                </a:solidFill>
                <a:latin typeface="Courier" charset="0"/>
                <a:ea typeface="ＭＳ Ｐゴシック" charset="0"/>
                <a:cs typeface="Courier" charset="0"/>
                <a:sym typeface="Courier" charset="0"/>
              </a:rPr>
              <a:t>=0 </a:t>
            </a:r>
            <a:r>
              <a:rPr lang="en-US" sz="1266" err="1">
                <a:solidFill>
                  <a:srgbClr val="262626"/>
                </a:solidFill>
                <a:latin typeface="Courier" charset="0"/>
                <a:ea typeface="ＭＳ Ｐゴシック" charset="0"/>
                <a:cs typeface="Courier" charset="0"/>
                <a:sym typeface="Courier" charset="0"/>
              </a:rPr>
              <a:t>hlim</a:t>
            </a:r>
            <a:r>
              <a:rPr lang="en-US" sz="1266">
                <a:solidFill>
                  <a:srgbClr val="262626"/>
                </a:solidFill>
                <a:latin typeface="Courier" charset="0"/>
                <a:ea typeface="ＭＳ Ｐゴシック" charset="0"/>
                <a:cs typeface="Courier" charset="0"/>
                <a:sym typeface="Courier" charset="0"/>
              </a:rPr>
              <a:t>=49 time=156.905 </a:t>
            </a:r>
            <a:r>
              <a:rPr lang="en-US" sz="1266" err="1">
                <a:solidFill>
                  <a:srgbClr val="262626"/>
                </a:solidFill>
                <a:latin typeface="Courier" charset="0"/>
                <a:ea typeface="ＭＳ Ｐゴシック" charset="0"/>
                <a:cs typeface="Courier" charset="0"/>
                <a:sym typeface="Courier" charset="0"/>
              </a:rPr>
              <a:t>ms</a:t>
            </a:r>
            <a:endParaRPr lang="en-US" sz="1266">
              <a:solidFill>
                <a:srgbClr val="262626"/>
              </a:solidFill>
              <a:latin typeface="Courier" charset="0"/>
              <a:ea typeface="ＭＳ Ｐゴシック" charset="0"/>
              <a:cs typeface="Courier" charset="0"/>
              <a:sym typeface="Courier" charset="0"/>
            </a:endParaRPr>
          </a:p>
          <a:p>
            <a:pPr algn="l"/>
            <a:r>
              <a:rPr lang="en-US" sz="1266">
                <a:solidFill>
                  <a:srgbClr val="262626"/>
                </a:solidFill>
                <a:latin typeface="Courier" charset="0"/>
                <a:ea typeface="ＭＳ Ｐゴシック" charset="0"/>
                <a:cs typeface="Courier" charset="0"/>
                <a:sym typeface="Courier" charset="0"/>
              </a:rPr>
              <a:t>16 bytes from 2001:1890:123a::1:1e, </a:t>
            </a:r>
            <a:r>
              <a:rPr lang="en-US" sz="1266" err="1">
                <a:solidFill>
                  <a:srgbClr val="262626"/>
                </a:solidFill>
                <a:latin typeface="Courier" charset="0"/>
                <a:ea typeface="ＭＳ Ｐゴシック" charset="0"/>
                <a:cs typeface="Courier" charset="0"/>
                <a:sym typeface="Courier" charset="0"/>
              </a:rPr>
              <a:t>icmp_seq</a:t>
            </a:r>
            <a:r>
              <a:rPr lang="en-US" sz="1266">
                <a:solidFill>
                  <a:srgbClr val="262626"/>
                </a:solidFill>
                <a:latin typeface="Courier" charset="0"/>
                <a:ea typeface="ＭＳ Ｐゴシック" charset="0"/>
                <a:cs typeface="Courier" charset="0"/>
                <a:sym typeface="Courier" charset="0"/>
              </a:rPr>
              <a:t>=1 </a:t>
            </a:r>
            <a:r>
              <a:rPr lang="en-US" sz="1266" err="1">
                <a:solidFill>
                  <a:srgbClr val="262626"/>
                </a:solidFill>
                <a:latin typeface="Courier" charset="0"/>
                <a:ea typeface="ＭＳ Ｐゴシック" charset="0"/>
                <a:cs typeface="Courier" charset="0"/>
                <a:sym typeface="Courier" charset="0"/>
              </a:rPr>
              <a:t>hlim</a:t>
            </a:r>
            <a:r>
              <a:rPr lang="en-US" sz="1266">
                <a:solidFill>
                  <a:srgbClr val="262626"/>
                </a:solidFill>
                <a:latin typeface="Courier" charset="0"/>
                <a:ea typeface="ＭＳ Ｐゴシック" charset="0"/>
                <a:cs typeface="Courier" charset="0"/>
                <a:sym typeface="Courier" charset="0"/>
              </a:rPr>
              <a:t>=49 time=155.618 </a:t>
            </a:r>
            <a:r>
              <a:rPr lang="en-US" sz="1266" err="1">
                <a:solidFill>
                  <a:srgbClr val="262626"/>
                </a:solidFill>
                <a:latin typeface="Courier" charset="0"/>
                <a:ea typeface="ＭＳ Ｐゴシック" charset="0"/>
                <a:cs typeface="Courier" charset="0"/>
                <a:sym typeface="Courier" charset="0"/>
              </a:rPr>
              <a:t>ms</a:t>
            </a:r>
            <a:endParaRPr lang="en-US" sz="1266">
              <a:solidFill>
                <a:srgbClr val="262626"/>
              </a:solidFill>
              <a:latin typeface="Courier" charset="0"/>
              <a:ea typeface="ＭＳ Ｐゴシック" charset="0"/>
              <a:cs typeface="Courier" charset="0"/>
              <a:sym typeface="Courier" charset="0"/>
            </a:endParaRPr>
          </a:p>
          <a:p>
            <a:pPr algn="l"/>
            <a:r>
              <a:rPr lang="en-US" sz="1266">
                <a:solidFill>
                  <a:srgbClr val="262626"/>
                </a:solidFill>
                <a:latin typeface="Courier" charset="0"/>
                <a:ea typeface="ＭＳ Ｐゴシック" charset="0"/>
                <a:cs typeface="Courier" charset="0"/>
                <a:sym typeface="Courier" charset="0"/>
              </a:rPr>
              <a:t>16 bytes from 2001:1890:123a::1:1e, </a:t>
            </a:r>
            <a:r>
              <a:rPr lang="en-US" sz="1266" err="1">
                <a:solidFill>
                  <a:srgbClr val="262626"/>
                </a:solidFill>
                <a:latin typeface="Courier" charset="0"/>
                <a:ea typeface="ＭＳ Ｐゴシック" charset="0"/>
                <a:cs typeface="Courier" charset="0"/>
                <a:sym typeface="Courier" charset="0"/>
              </a:rPr>
              <a:t>icmp_seq</a:t>
            </a:r>
            <a:r>
              <a:rPr lang="en-US" sz="1266">
                <a:solidFill>
                  <a:srgbClr val="262626"/>
                </a:solidFill>
                <a:latin typeface="Courier" charset="0"/>
                <a:ea typeface="ＭＳ Ｐゴシック" charset="0"/>
                <a:cs typeface="Courier" charset="0"/>
                <a:sym typeface="Courier" charset="0"/>
              </a:rPr>
              <a:t>=2 </a:t>
            </a:r>
            <a:r>
              <a:rPr lang="en-US" sz="1266" err="1">
                <a:solidFill>
                  <a:srgbClr val="262626"/>
                </a:solidFill>
                <a:latin typeface="Courier" charset="0"/>
                <a:ea typeface="ＭＳ Ｐゴシック" charset="0"/>
                <a:cs typeface="Courier" charset="0"/>
                <a:sym typeface="Courier" charset="0"/>
              </a:rPr>
              <a:t>hlim</a:t>
            </a:r>
            <a:r>
              <a:rPr lang="en-US" sz="1266">
                <a:solidFill>
                  <a:srgbClr val="262626"/>
                </a:solidFill>
                <a:latin typeface="Courier" charset="0"/>
                <a:ea typeface="ＭＳ Ｐゴシック" charset="0"/>
                <a:cs typeface="Courier" charset="0"/>
                <a:sym typeface="Courier" charset="0"/>
              </a:rPr>
              <a:t>=49 time=155.808 </a:t>
            </a:r>
            <a:r>
              <a:rPr lang="en-US" sz="1266" err="1">
                <a:solidFill>
                  <a:srgbClr val="262626"/>
                </a:solidFill>
                <a:latin typeface="Courier" charset="0"/>
                <a:ea typeface="ＭＳ Ｐゴシック" charset="0"/>
                <a:cs typeface="Courier" charset="0"/>
                <a:sym typeface="Courier" charset="0"/>
              </a:rPr>
              <a:t>ms</a:t>
            </a:r>
            <a:endParaRPr lang="en-US" sz="1266">
              <a:solidFill>
                <a:srgbClr val="262626"/>
              </a:solidFill>
              <a:latin typeface="Courier" charset="0"/>
              <a:ea typeface="ＭＳ Ｐゴシック" charset="0"/>
              <a:cs typeface="Courier" charset="0"/>
              <a:sym typeface="Courier" charset="0"/>
            </a:endParaRPr>
          </a:p>
          <a:p>
            <a:pPr algn="l"/>
            <a:r>
              <a:rPr lang="en-US" sz="1266">
                <a:solidFill>
                  <a:srgbClr val="262626"/>
                </a:solidFill>
                <a:latin typeface="Courier" charset="0"/>
                <a:ea typeface="ＭＳ Ｐゴシック" charset="0"/>
                <a:cs typeface="Courier" charset="0"/>
                <a:sym typeface="Courier" charset="0"/>
              </a:rPr>
              <a:t>16 bytes from 2001:1890:123a::1:1e, </a:t>
            </a:r>
            <a:r>
              <a:rPr lang="en-US" sz="1266" err="1">
                <a:solidFill>
                  <a:srgbClr val="262626"/>
                </a:solidFill>
                <a:latin typeface="Courier" charset="0"/>
                <a:ea typeface="ＭＳ Ｐゴシック" charset="0"/>
                <a:cs typeface="Courier" charset="0"/>
                <a:sym typeface="Courier" charset="0"/>
              </a:rPr>
              <a:t>icmp_seq</a:t>
            </a:r>
            <a:r>
              <a:rPr lang="en-US" sz="1266">
                <a:solidFill>
                  <a:srgbClr val="262626"/>
                </a:solidFill>
                <a:latin typeface="Courier" charset="0"/>
                <a:ea typeface="ＭＳ Ｐゴシック" charset="0"/>
                <a:cs typeface="Courier" charset="0"/>
                <a:sym typeface="Courier" charset="0"/>
              </a:rPr>
              <a:t>=3 </a:t>
            </a:r>
            <a:r>
              <a:rPr lang="en-US" sz="1266" err="1">
                <a:solidFill>
                  <a:srgbClr val="262626"/>
                </a:solidFill>
                <a:latin typeface="Courier" charset="0"/>
                <a:ea typeface="ＭＳ Ｐゴシック" charset="0"/>
                <a:cs typeface="Courier" charset="0"/>
                <a:sym typeface="Courier" charset="0"/>
              </a:rPr>
              <a:t>hlim</a:t>
            </a:r>
            <a:r>
              <a:rPr lang="en-US" sz="1266">
                <a:solidFill>
                  <a:srgbClr val="262626"/>
                </a:solidFill>
                <a:latin typeface="Courier" charset="0"/>
                <a:ea typeface="ＭＳ Ｐゴシック" charset="0"/>
                <a:cs typeface="Courier" charset="0"/>
                <a:sym typeface="Courier" charset="0"/>
              </a:rPr>
              <a:t>=49 time=155.325 </a:t>
            </a:r>
            <a:r>
              <a:rPr lang="en-US" sz="1266" err="1">
                <a:solidFill>
                  <a:srgbClr val="262626"/>
                </a:solidFill>
                <a:latin typeface="Courier" charset="0"/>
                <a:ea typeface="ＭＳ Ｐゴシック" charset="0"/>
                <a:cs typeface="Courier" charset="0"/>
                <a:sym typeface="Courier" charset="0"/>
              </a:rPr>
              <a:t>ms</a:t>
            </a:r>
            <a:endParaRPr lang="en-US" sz="1266">
              <a:solidFill>
                <a:srgbClr val="262626"/>
              </a:solidFill>
              <a:latin typeface="Courier" charset="0"/>
              <a:ea typeface="ＭＳ Ｐゴシック" charset="0"/>
              <a:cs typeface="Courier" charset="0"/>
              <a:sym typeface="Courier" charset="0"/>
            </a:endParaRPr>
          </a:p>
          <a:p>
            <a:pPr algn="l"/>
            <a:r>
              <a:rPr lang="en-US" sz="1266">
                <a:solidFill>
                  <a:srgbClr val="262626"/>
                </a:solidFill>
                <a:latin typeface="Courier" charset="0"/>
                <a:ea typeface="ＭＳ Ｐゴシック" charset="0"/>
                <a:cs typeface="Courier" charset="0"/>
                <a:sym typeface="Courier" charset="0"/>
              </a:rPr>
              <a:t>16 bytes from 2001:1890:123a::1:1e, </a:t>
            </a:r>
            <a:r>
              <a:rPr lang="en-US" sz="1266" err="1">
                <a:solidFill>
                  <a:srgbClr val="262626"/>
                </a:solidFill>
                <a:latin typeface="Courier" charset="0"/>
                <a:ea typeface="ＭＳ Ｐゴシック" charset="0"/>
                <a:cs typeface="Courier" charset="0"/>
                <a:sym typeface="Courier" charset="0"/>
              </a:rPr>
              <a:t>icmp_seq</a:t>
            </a:r>
            <a:r>
              <a:rPr lang="en-US" sz="1266">
                <a:solidFill>
                  <a:srgbClr val="262626"/>
                </a:solidFill>
                <a:latin typeface="Courier" charset="0"/>
                <a:ea typeface="ＭＳ Ｐゴシック" charset="0"/>
                <a:cs typeface="Courier" charset="0"/>
                <a:sym typeface="Courier" charset="0"/>
              </a:rPr>
              <a:t>=4 </a:t>
            </a:r>
            <a:r>
              <a:rPr lang="en-US" sz="1266" err="1">
                <a:solidFill>
                  <a:srgbClr val="262626"/>
                </a:solidFill>
                <a:latin typeface="Courier" charset="0"/>
                <a:ea typeface="ＭＳ Ｐゴシック" charset="0"/>
                <a:cs typeface="Courier" charset="0"/>
                <a:sym typeface="Courier" charset="0"/>
              </a:rPr>
              <a:t>hlim</a:t>
            </a:r>
            <a:r>
              <a:rPr lang="en-US" sz="1266">
                <a:solidFill>
                  <a:srgbClr val="262626"/>
                </a:solidFill>
                <a:latin typeface="Courier" charset="0"/>
                <a:ea typeface="ＭＳ Ｐゴシック" charset="0"/>
                <a:cs typeface="Courier" charset="0"/>
                <a:sym typeface="Courier" charset="0"/>
              </a:rPr>
              <a:t>=49 time=155.493 </a:t>
            </a:r>
            <a:r>
              <a:rPr lang="en-US" sz="1266" err="1">
                <a:solidFill>
                  <a:srgbClr val="262626"/>
                </a:solidFill>
                <a:latin typeface="Courier" charset="0"/>
                <a:ea typeface="ＭＳ Ｐゴシック" charset="0"/>
                <a:cs typeface="Courier" charset="0"/>
                <a:sym typeface="Courier" charset="0"/>
              </a:rPr>
              <a:t>ms</a:t>
            </a:r>
            <a:endParaRPr lang="en-US" sz="1266">
              <a:solidFill>
                <a:srgbClr val="262626"/>
              </a:solidFill>
              <a:latin typeface="Courier" charset="0"/>
              <a:ea typeface="ＭＳ Ｐゴシック" charset="0"/>
              <a:cs typeface="Courier" charset="0"/>
              <a:sym typeface="Courier" charset="0"/>
            </a:endParaRPr>
          </a:p>
          <a:p>
            <a:pPr algn="l"/>
            <a:r>
              <a:rPr lang="en-US" sz="1266">
                <a:solidFill>
                  <a:srgbClr val="262626"/>
                </a:solidFill>
                <a:latin typeface="Courier" charset="0"/>
                <a:ea typeface="ＭＳ Ｐゴシック" charset="0"/>
                <a:cs typeface="Courier" charset="0"/>
                <a:sym typeface="Courier" charset="0"/>
              </a:rPr>
              <a:t>16 bytes from 2001:1890:123a::1:1e, </a:t>
            </a:r>
            <a:r>
              <a:rPr lang="en-US" sz="1266" err="1">
                <a:solidFill>
                  <a:srgbClr val="262626"/>
                </a:solidFill>
                <a:latin typeface="Courier" charset="0"/>
                <a:ea typeface="ＭＳ Ｐゴシック" charset="0"/>
                <a:cs typeface="Courier" charset="0"/>
                <a:sym typeface="Courier" charset="0"/>
              </a:rPr>
              <a:t>icmp_seq</a:t>
            </a:r>
            <a:r>
              <a:rPr lang="en-US" sz="1266">
                <a:solidFill>
                  <a:srgbClr val="262626"/>
                </a:solidFill>
                <a:latin typeface="Courier" charset="0"/>
                <a:ea typeface="ＭＳ Ｐゴシック" charset="0"/>
                <a:cs typeface="Courier" charset="0"/>
                <a:sym typeface="Courier" charset="0"/>
              </a:rPr>
              <a:t>=5 </a:t>
            </a:r>
            <a:r>
              <a:rPr lang="en-US" sz="1266" err="1">
                <a:solidFill>
                  <a:srgbClr val="262626"/>
                </a:solidFill>
                <a:latin typeface="Courier" charset="0"/>
                <a:ea typeface="ＭＳ Ｐゴシック" charset="0"/>
                <a:cs typeface="Courier" charset="0"/>
                <a:sym typeface="Courier" charset="0"/>
              </a:rPr>
              <a:t>hlim</a:t>
            </a:r>
            <a:r>
              <a:rPr lang="en-US" sz="1266">
                <a:solidFill>
                  <a:srgbClr val="262626"/>
                </a:solidFill>
                <a:latin typeface="Courier" charset="0"/>
                <a:ea typeface="ＭＳ Ｐゴシック" charset="0"/>
                <a:cs typeface="Courier" charset="0"/>
                <a:sym typeface="Courier" charset="0"/>
              </a:rPr>
              <a:t>=49 time=155.801 </a:t>
            </a:r>
            <a:r>
              <a:rPr lang="en-US" sz="1266" err="1">
                <a:solidFill>
                  <a:srgbClr val="262626"/>
                </a:solidFill>
                <a:latin typeface="Courier" charset="0"/>
                <a:ea typeface="ＭＳ Ｐゴシック" charset="0"/>
                <a:cs typeface="Courier" charset="0"/>
                <a:sym typeface="Courier" charset="0"/>
              </a:rPr>
              <a:t>ms</a:t>
            </a:r>
            <a:endParaRPr lang="en-US" sz="1266">
              <a:solidFill>
                <a:srgbClr val="262626"/>
              </a:solidFill>
              <a:latin typeface="Courier" charset="0"/>
              <a:ea typeface="ＭＳ Ｐゴシック" charset="0"/>
              <a:cs typeface="Courier" charset="0"/>
              <a:sym typeface="Courier" charset="0"/>
            </a:endParaRPr>
          </a:p>
          <a:p>
            <a:pPr algn="l"/>
            <a:r>
              <a:rPr lang="en-US" sz="1266">
                <a:solidFill>
                  <a:srgbClr val="262626"/>
                </a:solidFill>
                <a:latin typeface="Courier" charset="0"/>
                <a:ea typeface="ＭＳ Ｐゴシック" charset="0"/>
                <a:cs typeface="Courier" charset="0"/>
                <a:sym typeface="Courier" charset="0"/>
              </a:rPr>
              <a:t>16 bytes from 2001:1890:123a::1:1e, </a:t>
            </a:r>
            <a:r>
              <a:rPr lang="en-US" sz="1266" err="1">
                <a:solidFill>
                  <a:srgbClr val="262626"/>
                </a:solidFill>
                <a:latin typeface="Courier" charset="0"/>
                <a:ea typeface="ＭＳ Ｐゴシック" charset="0"/>
                <a:cs typeface="Courier" charset="0"/>
                <a:sym typeface="Courier" charset="0"/>
              </a:rPr>
              <a:t>icmp_seq</a:t>
            </a:r>
            <a:r>
              <a:rPr lang="en-US" sz="1266">
                <a:solidFill>
                  <a:srgbClr val="262626"/>
                </a:solidFill>
                <a:latin typeface="Courier" charset="0"/>
                <a:ea typeface="ＭＳ Ｐゴシック" charset="0"/>
                <a:cs typeface="Courier" charset="0"/>
                <a:sym typeface="Courier" charset="0"/>
              </a:rPr>
              <a:t>=6 </a:t>
            </a:r>
            <a:r>
              <a:rPr lang="en-US" sz="1266" err="1">
                <a:solidFill>
                  <a:srgbClr val="262626"/>
                </a:solidFill>
                <a:latin typeface="Courier" charset="0"/>
                <a:ea typeface="ＭＳ Ｐゴシック" charset="0"/>
                <a:cs typeface="Courier" charset="0"/>
                <a:sym typeface="Courier" charset="0"/>
              </a:rPr>
              <a:t>hlim</a:t>
            </a:r>
            <a:r>
              <a:rPr lang="en-US" sz="1266">
                <a:solidFill>
                  <a:srgbClr val="262626"/>
                </a:solidFill>
                <a:latin typeface="Courier" charset="0"/>
                <a:ea typeface="ＭＳ Ｐゴシック" charset="0"/>
                <a:cs typeface="Courier" charset="0"/>
                <a:sym typeface="Courier" charset="0"/>
              </a:rPr>
              <a:t>=49 time=155.660 </a:t>
            </a:r>
            <a:r>
              <a:rPr lang="en-US" sz="1266" err="1">
                <a:solidFill>
                  <a:srgbClr val="262626"/>
                </a:solidFill>
                <a:latin typeface="Courier" charset="0"/>
                <a:ea typeface="ＭＳ Ｐゴシック" charset="0"/>
                <a:cs typeface="Courier" charset="0"/>
                <a:sym typeface="Courier" charset="0"/>
              </a:rPr>
              <a:t>ms</a:t>
            </a:r>
            <a:endParaRPr lang="en-US" sz="1266">
              <a:solidFill>
                <a:srgbClr val="262626"/>
              </a:solidFill>
              <a:latin typeface="Courier" charset="0"/>
              <a:ea typeface="ＭＳ Ｐゴシック" charset="0"/>
              <a:cs typeface="Courier" charset="0"/>
              <a:sym typeface="Courier" charset="0"/>
            </a:endParaRPr>
          </a:p>
          <a:p>
            <a:pPr algn="l"/>
            <a:r>
              <a:rPr lang="en-US" sz="1266">
                <a:solidFill>
                  <a:srgbClr val="262626"/>
                </a:solidFill>
                <a:latin typeface="Courier" charset="0"/>
                <a:ea typeface="ＭＳ Ｐゴシック" charset="0"/>
                <a:cs typeface="Courier" charset="0"/>
                <a:sym typeface="Courier" charset="0"/>
              </a:rPr>
              <a:t>16 bytes from 2001:1890:123a::1:1e, </a:t>
            </a:r>
            <a:r>
              <a:rPr lang="en-US" sz="1266" err="1">
                <a:solidFill>
                  <a:srgbClr val="262626"/>
                </a:solidFill>
                <a:latin typeface="Courier" charset="0"/>
                <a:ea typeface="ＭＳ Ｐゴシック" charset="0"/>
                <a:cs typeface="Courier" charset="0"/>
                <a:sym typeface="Courier" charset="0"/>
              </a:rPr>
              <a:t>icmp_seq</a:t>
            </a:r>
            <a:r>
              <a:rPr lang="en-US" sz="1266">
                <a:solidFill>
                  <a:srgbClr val="262626"/>
                </a:solidFill>
                <a:latin typeface="Courier" charset="0"/>
                <a:ea typeface="ＭＳ Ｐゴシック" charset="0"/>
                <a:cs typeface="Courier" charset="0"/>
                <a:sym typeface="Courier" charset="0"/>
              </a:rPr>
              <a:t>=7 </a:t>
            </a:r>
            <a:r>
              <a:rPr lang="en-US" sz="1266" err="1">
                <a:solidFill>
                  <a:srgbClr val="262626"/>
                </a:solidFill>
                <a:latin typeface="Courier" charset="0"/>
                <a:ea typeface="ＭＳ Ｐゴシック" charset="0"/>
                <a:cs typeface="Courier" charset="0"/>
                <a:sym typeface="Courier" charset="0"/>
              </a:rPr>
              <a:t>hlim</a:t>
            </a:r>
            <a:r>
              <a:rPr lang="en-US" sz="1266">
                <a:solidFill>
                  <a:srgbClr val="262626"/>
                </a:solidFill>
                <a:latin typeface="Courier" charset="0"/>
                <a:ea typeface="ＭＳ Ｐゴシック" charset="0"/>
                <a:cs typeface="Courier" charset="0"/>
                <a:sym typeface="Courier" charset="0"/>
              </a:rPr>
              <a:t>=49 time=155.869 </a:t>
            </a:r>
            <a:r>
              <a:rPr lang="en-US" sz="1266" err="1">
                <a:solidFill>
                  <a:srgbClr val="262626"/>
                </a:solidFill>
                <a:latin typeface="Courier" charset="0"/>
                <a:ea typeface="ＭＳ Ｐゴシック" charset="0"/>
                <a:cs typeface="Courier" charset="0"/>
                <a:sym typeface="Courier" charset="0"/>
              </a:rPr>
              <a:t>ms</a:t>
            </a:r>
            <a:endParaRPr lang="en-US" sz="1266">
              <a:solidFill>
                <a:srgbClr val="262626"/>
              </a:solidFill>
              <a:latin typeface="Courier" charset="0"/>
              <a:ea typeface="ＭＳ Ｐゴシック" charset="0"/>
              <a:cs typeface="Courier" charset="0"/>
              <a:sym typeface="Courier" charset="0"/>
            </a:endParaRPr>
          </a:p>
          <a:p>
            <a:pPr algn="l"/>
            <a:r>
              <a:rPr lang="en-US" sz="1266">
                <a:solidFill>
                  <a:srgbClr val="262626"/>
                </a:solidFill>
                <a:latin typeface="Courier" charset="0"/>
                <a:ea typeface="ＭＳ Ｐゴシック" charset="0"/>
                <a:cs typeface="Courier" charset="0"/>
                <a:sym typeface="Courier" charset="0"/>
              </a:rPr>
              <a:t>^C</a:t>
            </a:r>
          </a:p>
          <a:p>
            <a:pPr algn="l"/>
            <a:r>
              <a:rPr lang="en-US" sz="1266">
                <a:solidFill>
                  <a:srgbClr val="262626"/>
                </a:solidFill>
                <a:latin typeface="Courier" charset="0"/>
                <a:ea typeface="ＭＳ Ｐゴシック" charset="0"/>
                <a:cs typeface="Courier" charset="0"/>
                <a:sym typeface="Courier" charset="0"/>
              </a:rPr>
              <a:t>--- </a:t>
            </a:r>
            <a:r>
              <a:rPr lang="en-US" sz="1266" u="sng" err="1">
                <a:solidFill>
                  <a:srgbClr val="262626"/>
                </a:solidFill>
                <a:latin typeface="Courier" charset="0"/>
                <a:ea typeface="ＭＳ Ｐゴシック" charset="0"/>
                <a:cs typeface="Courier" charset="0"/>
                <a:sym typeface="Courier" charset="0"/>
              </a:rPr>
              <a:t>www.ietf.org</a:t>
            </a:r>
            <a:r>
              <a:rPr lang="en-US" sz="1266">
                <a:solidFill>
                  <a:srgbClr val="262626"/>
                </a:solidFill>
                <a:latin typeface="Courier" charset="0"/>
                <a:ea typeface="ＭＳ Ｐゴシック" charset="0"/>
                <a:cs typeface="Courier" charset="0"/>
                <a:sym typeface="Courier" charset="0"/>
                <a:hlinkClick r:id="rId2"/>
              </a:rPr>
              <a:t> ping6 stati</a:t>
            </a:r>
            <a:r>
              <a:rPr lang="en-US" sz="1266">
                <a:solidFill>
                  <a:srgbClr val="262626"/>
                </a:solidFill>
                <a:latin typeface="Courier" charset="0"/>
                <a:ea typeface="ＭＳ Ｐゴシック" charset="0"/>
                <a:cs typeface="Courier" charset="0"/>
                <a:sym typeface="Courier" charset="0"/>
              </a:rPr>
              <a:t>stics ---</a:t>
            </a:r>
          </a:p>
          <a:p>
            <a:pPr algn="l"/>
            <a:r>
              <a:rPr lang="en-US" sz="1266">
                <a:solidFill>
                  <a:srgbClr val="262626"/>
                </a:solidFill>
                <a:latin typeface="Courier" charset="0"/>
                <a:ea typeface="ＭＳ Ｐゴシック" charset="0"/>
                <a:cs typeface="Courier" charset="0"/>
                <a:sym typeface="Courier" charset="0"/>
              </a:rPr>
              <a:t>8 packets transmitted, 8 packets received, 0.0% packet loss</a:t>
            </a:r>
          </a:p>
          <a:p>
            <a:pPr algn="l"/>
            <a:r>
              <a:rPr lang="en-US" sz="1266">
                <a:solidFill>
                  <a:srgbClr val="262626"/>
                </a:solidFill>
                <a:latin typeface="Courier" charset="0"/>
                <a:ea typeface="ＭＳ Ｐゴシック" charset="0"/>
                <a:cs typeface="Courier" charset="0"/>
                <a:sym typeface="Courier" charset="0"/>
              </a:rPr>
              <a:t>round-trip min/avg/max/std-dev = 155.325/155.810/156.905/0.447 </a:t>
            </a:r>
            <a:r>
              <a:rPr lang="en-US" sz="1266" err="1">
                <a:solidFill>
                  <a:srgbClr val="262626"/>
                </a:solidFill>
                <a:latin typeface="Courier" charset="0"/>
                <a:ea typeface="ＭＳ Ｐゴシック" charset="0"/>
                <a:cs typeface="Courier" charset="0"/>
                <a:sym typeface="Courier" charset="0"/>
              </a:rPr>
              <a:t>ms</a:t>
            </a:r>
            <a:endParaRPr lang="en-US" sz="1266">
              <a:solidFill>
                <a:srgbClr val="262626"/>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24207652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B9A3C-83DD-7F44-90BD-A5C8AB6820A3}"/>
              </a:ext>
            </a:extLst>
          </p:cNvPr>
          <p:cNvSpPr>
            <a:spLocks noGrp="1"/>
          </p:cNvSpPr>
          <p:nvPr>
            <p:ph type="title"/>
          </p:nvPr>
        </p:nvSpPr>
        <p:spPr/>
        <p:txBody>
          <a:bodyPr/>
          <a:lstStyle/>
          <a:p>
            <a:r>
              <a:rPr lang="en-BE"/>
              <a:t>The </a:t>
            </a:r>
            <a:r>
              <a:rPr lang="en-BE">
                <a:latin typeface="Courier" pitchFamily="2" charset="0"/>
              </a:rPr>
              <a:t>traceroute</a:t>
            </a:r>
            <a:r>
              <a:rPr lang="en-BE"/>
              <a:t> tool</a:t>
            </a:r>
          </a:p>
        </p:txBody>
      </p:sp>
      <p:grpSp>
        <p:nvGrpSpPr>
          <p:cNvPr id="4" name="Group 6">
            <a:extLst>
              <a:ext uri="{FF2B5EF4-FFF2-40B4-BE49-F238E27FC236}">
                <a16:creationId xmlns:a16="http://schemas.microsoft.com/office/drawing/2014/main" id="{D57B00E3-E0D8-3446-98A3-0A08EAE8B884}"/>
              </a:ext>
            </a:extLst>
          </p:cNvPr>
          <p:cNvGrpSpPr>
            <a:grpSpLocks/>
          </p:cNvGrpSpPr>
          <p:nvPr/>
        </p:nvGrpSpPr>
        <p:grpSpPr bwMode="auto">
          <a:xfrm>
            <a:off x="5221388" y="2045820"/>
            <a:ext cx="716607" cy="424160"/>
            <a:chOff x="0" y="0"/>
            <a:chExt cx="642" cy="379"/>
          </a:xfrm>
        </p:grpSpPr>
        <p:sp>
          <p:nvSpPr>
            <p:cNvPr id="5" name="AutoShape 7">
              <a:extLst>
                <a:ext uri="{FF2B5EF4-FFF2-40B4-BE49-F238E27FC236}">
                  <a16:creationId xmlns:a16="http://schemas.microsoft.com/office/drawing/2014/main" id="{8B8F8B7E-BA82-AC4E-958F-19FEF60F5817}"/>
                </a:ext>
              </a:extLst>
            </p:cNvPr>
            <p:cNvSpPr>
              <a:spLocks/>
            </p:cNvSpPr>
            <p:nvPr/>
          </p:nvSpPr>
          <p:spPr bwMode="auto">
            <a:xfrm>
              <a:off x="0" y="131"/>
              <a:ext cx="434" cy="246"/>
            </a:xfrm>
            <a:prstGeom prst="roundRect">
              <a:avLst>
                <a:gd name="adj" fmla="val 403"/>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 name="Line 8">
              <a:extLst>
                <a:ext uri="{FF2B5EF4-FFF2-40B4-BE49-F238E27FC236}">
                  <a16:creationId xmlns:a16="http://schemas.microsoft.com/office/drawing/2014/main" id="{EEF28042-1343-1640-B39F-C0F41941A36F}"/>
                </a:ext>
              </a:extLst>
            </p:cNvPr>
            <p:cNvSpPr>
              <a:spLocks noChangeShapeType="1"/>
            </p:cNvSpPr>
            <p:nvPr/>
          </p:nvSpPr>
          <p:spPr bwMode="auto">
            <a:xfrm rot="10800000" flipH="1">
              <a:off x="0" y="0"/>
              <a:ext cx="207" cy="132"/>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7" name="Line 9">
              <a:extLst>
                <a:ext uri="{FF2B5EF4-FFF2-40B4-BE49-F238E27FC236}">
                  <a16:creationId xmlns:a16="http://schemas.microsoft.com/office/drawing/2014/main" id="{E43A3BC1-3326-3E45-B1B4-76E686538EFA}"/>
                </a:ext>
              </a:extLst>
            </p:cNvPr>
            <p:cNvSpPr>
              <a:spLocks noChangeShapeType="1"/>
            </p:cNvSpPr>
            <p:nvPr/>
          </p:nvSpPr>
          <p:spPr bwMode="auto">
            <a:xfrm rot="10800000" flipH="1">
              <a:off x="434" y="0"/>
              <a:ext cx="208" cy="132"/>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8" name="Line 10">
              <a:extLst>
                <a:ext uri="{FF2B5EF4-FFF2-40B4-BE49-F238E27FC236}">
                  <a16:creationId xmlns:a16="http://schemas.microsoft.com/office/drawing/2014/main" id="{040783DB-6590-8E4A-BD1D-4175CC23F0AD}"/>
                </a:ext>
              </a:extLst>
            </p:cNvPr>
            <p:cNvSpPr>
              <a:spLocks noChangeShapeType="1"/>
            </p:cNvSpPr>
            <p:nvPr/>
          </p:nvSpPr>
          <p:spPr bwMode="auto">
            <a:xfrm rot="10800000" flipH="1">
              <a:off x="434" y="246"/>
              <a:ext cx="208" cy="133"/>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9" name="Line 11">
              <a:extLst>
                <a:ext uri="{FF2B5EF4-FFF2-40B4-BE49-F238E27FC236}">
                  <a16:creationId xmlns:a16="http://schemas.microsoft.com/office/drawing/2014/main" id="{1192F335-0B3E-9E40-B818-EBDEEDF9FCC2}"/>
                </a:ext>
              </a:extLst>
            </p:cNvPr>
            <p:cNvSpPr>
              <a:spLocks noChangeShapeType="1"/>
            </p:cNvSpPr>
            <p:nvPr/>
          </p:nvSpPr>
          <p:spPr bwMode="auto">
            <a:xfrm>
              <a:off x="207" y="1"/>
              <a:ext cx="435" cy="1"/>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0" name="Line 12">
              <a:extLst>
                <a:ext uri="{FF2B5EF4-FFF2-40B4-BE49-F238E27FC236}">
                  <a16:creationId xmlns:a16="http://schemas.microsoft.com/office/drawing/2014/main" id="{BF7A81ED-B90E-9D43-9573-DEC4C8DA4A78}"/>
                </a:ext>
              </a:extLst>
            </p:cNvPr>
            <p:cNvSpPr>
              <a:spLocks noChangeShapeType="1"/>
            </p:cNvSpPr>
            <p:nvPr/>
          </p:nvSpPr>
          <p:spPr bwMode="auto">
            <a:xfrm>
              <a:off x="641" y="1"/>
              <a:ext cx="1" cy="246"/>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1" name="Rectangle 13">
              <a:extLst>
                <a:ext uri="{FF2B5EF4-FFF2-40B4-BE49-F238E27FC236}">
                  <a16:creationId xmlns:a16="http://schemas.microsoft.com/office/drawing/2014/main" id="{EDCE319E-7890-4347-9DBE-782BE90EE9D3}"/>
                </a:ext>
              </a:extLst>
            </p:cNvPr>
            <p:cNvSpPr>
              <a:spLocks/>
            </p:cNvSpPr>
            <p:nvPr/>
          </p:nvSpPr>
          <p:spPr bwMode="auto">
            <a:xfrm>
              <a:off x="84" y="135"/>
              <a:ext cx="276" cy="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pPr>
              <a:r>
                <a:rPr lang="en-US" sz="1547">
                  <a:latin typeface="Helvetica" charset="0"/>
                  <a:ea typeface="ＭＳ Ｐゴシック" charset="0"/>
                  <a:cs typeface="Helvetica" charset="0"/>
                  <a:sym typeface="Helvetica" charset="0"/>
                </a:rPr>
                <a:t> R1</a:t>
              </a:r>
            </a:p>
          </p:txBody>
        </p:sp>
      </p:grpSp>
      <p:pic>
        <p:nvPicPr>
          <p:cNvPr id="12" name="Picture 14">
            <a:extLst>
              <a:ext uri="{FF2B5EF4-FFF2-40B4-BE49-F238E27FC236}">
                <a16:creationId xmlns:a16="http://schemas.microsoft.com/office/drawing/2014/main" id="{917568FA-BEE3-0346-834B-ACBC4ECB8A2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307" y="1904061"/>
            <a:ext cx="837158" cy="7411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grpSp>
        <p:nvGrpSpPr>
          <p:cNvPr id="13" name="Group 15">
            <a:extLst>
              <a:ext uri="{FF2B5EF4-FFF2-40B4-BE49-F238E27FC236}">
                <a16:creationId xmlns:a16="http://schemas.microsoft.com/office/drawing/2014/main" id="{9E16EFD7-119D-2C4A-BFBB-ABEBDC836FB5}"/>
              </a:ext>
            </a:extLst>
          </p:cNvPr>
          <p:cNvGrpSpPr>
            <a:grpSpLocks/>
          </p:cNvGrpSpPr>
          <p:nvPr/>
        </p:nvGrpSpPr>
        <p:grpSpPr bwMode="auto">
          <a:xfrm>
            <a:off x="6837661" y="2054749"/>
            <a:ext cx="721072" cy="423044"/>
            <a:chOff x="0" y="0"/>
            <a:chExt cx="646" cy="379"/>
          </a:xfrm>
        </p:grpSpPr>
        <p:sp>
          <p:nvSpPr>
            <p:cNvPr id="14" name="AutoShape 16">
              <a:extLst>
                <a:ext uri="{FF2B5EF4-FFF2-40B4-BE49-F238E27FC236}">
                  <a16:creationId xmlns:a16="http://schemas.microsoft.com/office/drawing/2014/main" id="{52D04CE8-DC8E-FF47-8CE4-1E5EFFA31CB2}"/>
                </a:ext>
              </a:extLst>
            </p:cNvPr>
            <p:cNvSpPr>
              <a:spLocks/>
            </p:cNvSpPr>
            <p:nvPr/>
          </p:nvSpPr>
          <p:spPr bwMode="auto">
            <a:xfrm>
              <a:off x="0" y="131"/>
              <a:ext cx="434" cy="246"/>
            </a:xfrm>
            <a:prstGeom prst="roundRect">
              <a:avLst>
                <a:gd name="adj" fmla="val 403"/>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15" name="Line 17">
              <a:extLst>
                <a:ext uri="{FF2B5EF4-FFF2-40B4-BE49-F238E27FC236}">
                  <a16:creationId xmlns:a16="http://schemas.microsoft.com/office/drawing/2014/main" id="{957051B9-DA0A-6A44-B0CA-2C6C4803628B}"/>
                </a:ext>
              </a:extLst>
            </p:cNvPr>
            <p:cNvSpPr>
              <a:spLocks noChangeShapeType="1"/>
            </p:cNvSpPr>
            <p:nvPr/>
          </p:nvSpPr>
          <p:spPr bwMode="auto">
            <a:xfrm rot="10800000" flipH="1">
              <a:off x="0" y="0"/>
              <a:ext cx="207" cy="132"/>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6" name="Line 18">
              <a:extLst>
                <a:ext uri="{FF2B5EF4-FFF2-40B4-BE49-F238E27FC236}">
                  <a16:creationId xmlns:a16="http://schemas.microsoft.com/office/drawing/2014/main" id="{7C4EF364-104F-5F41-9757-E4F07B8CBD1A}"/>
                </a:ext>
              </a:extLst>
            </p:cNvPr>
            <p:cNvSpPr>
              <a:spLocks noChangeShapeType="1"/>
            </p:cNvSpPr>
            <p:nvPr/>
          </p:nvSpPr>
          <p:spPr bwMode="auto">
            <a:xfrm rot="10800000" flipH="1">
              <a:off x="437" y="0"/>
              <a:ext cx="207" cy="132"/>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7" name="Line 19">
              <a:extLst>
                <a:ext uri="{FF2B5EF4-FFF2-40B4-BE49-F238E27FC236}">
                  <a16:creationId xmlns:a16="http://schemas.microsoft.com/office/drawing/2014/main" id="{1B36102B-D503-3942-8D5E-06E9FD31123D}"/>
                </a:ext>
              </a:extLst>
            </p:cNvPr>
            <p:cNvSpPr>
              <a:spLocks noChangeShapeType="1"/>
            </p:cNvSpPr>
            <p:nvPr/>
          </p:nvSpPr>
          <p:spPr bwMode="auto">
            <a:xfrm rot="10800000" flipH="1">
              <a:off x="437" y="246"/>
              <a:ext cx="207" cy="133"/>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8" name="Line 20">
              <a:extLst>
                <a:ext uri="{FF2B5EF4-FFF2-40B4-BE49-F238E27FC236}">
                  <a16:creationId xmlns:a16="http://schemas.microsoft.com/office/drawing/2014/main" id="{F66F0C03-5984-BA44-BFE7-DF28130E74CA}"/>
                </a:ext>
              </a:extLst>
            </p:cNvPr>
            <p:cNvSpPr>
              <a:spLocks noChangeShapeType="1"/>
            </p:cNvSpPr>
            <p:nvPr/>
          </p:nvSpPr>
          <p:spPr bwMode="auto">
            <a:xfrm>
              <a:off x="209" y="1"/>
              <a:ext cx="435" cy="1"/>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9" name="Line 21">
              <a:extLst>
                <a:ext uri="{FF2B5EF4-FFF2-40B4-BE49-F238E27FC236}">
                  <a16:creationId xmlns:a16="http://schemas.microsoft.com/office/drawing/2014/main" id="{52B7A6E1-7A37-D441-A392-B5E53565CC6F}"/>
                </a:ext>
              </a:extLst>
            </p:cNvPr>
            <p:cNvSpPr>
              <a:spLocks noChangeShapeType="1"/>
            </p:cNvSpPr>
            <p:nvPr/>
          </p:nvSpPr>
          <p:spPr bwMode="auto">
            <a:xfrm>
              <a:off x="644" y="1"/>
              <a:ext cx="2" cy="246"/>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0" name="Rectangle 22">
              <a:extLst>
                <a:ext uri="{FF2B5EF4-FFF2-40B4-BE49-F238E27FC236}">
                  <a16:creationId xmlns:a16="http://schemas.microsoft.com/office/drawing/2014/main" id="{26DCBF91-AB9A-9F4A-9316-79A96392A7A7}"/>
                </a:ext>
              </a:extLst>
            </p:cNvPr>
            <p:cNvSpPr>
              <a:spLocks/>
            </p:cNvSpPr>
            <p:nvPr/>
          </p:nvSpPr>
          <p:spPr bwMode="auto">
            <a:xfrm>
              <a:off x="86" y="134"/>
              <a:ext cx="276" cy="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pPr>
              <a:r>
                <a:rPr lang="en-US" sz="1547">
                  <a:latin typeface="Helvetica" charset="0"/>
                  <a:ea typeface="ＭＳ Ｐゴシック" charset="0"/>
                  <a:cs typeface="Helvetica" charset="0"/>
                  <a:sym typeface="Helvetica" charset="0"/>
                </a:rPr>
                <a:t> R2</a:t>
              </a:r>
            </a:p>
          </p:txBody>
        </p:sp>
      </p:grpSp>
      <p:pic>
        <p:nvPicPr>
          <p:cNvPr id="21" name="Picture 23">
            <a:extLst>
              <a:ext uri="{FF2B5EF4-FFF2-40B4-BE49-F238E27FC236}">
                <a16:creationId xmlns:a16="http://schemas.microsoft.com/office/drawing/2014/main" id="{77AB0ED6-8B62-D340-8A50-C5DD29C09DA0}"/>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4012" y="1904061"/>
            <a:ext cx="837158" cy="7411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22" name="Line 24">
            <a:extLst>
              <a:ext uri="{FF2B5EF4-FFF2-40B4-BE49-F238E27FC236}">
                <a16:creationId xmlns:a16="http://schemas.microsoft.com/office/drawing/2014/main" id="{76C38768-2967-874F-AD0F-08CA4E0C1E81}"/>
              </a:ext>
            </a:extLst>
          </p:cNvPr>
          <p:cNvSpPr>
            <a:spLocks noChangeShapeType="1"/>
          </p:cNvSpPr>
          <p:nvPr/>
        </p:nvSpPr>
        <p:spPr bwMode="auto">
          <a:xfrm>
            <a:off x="4025926" y="2366173"/>
            <a:ext cx="1190997" cy="1117"/>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3" name="Line 25">
            <a:extLst>
              <a:ext uri="{FF2B5EF4-FFF2-40B4-BE49-F238E27FC236}">
                <a16:creationId xmlns:a16="http://schemas.microsoft.com/office/drawing/2014/main" id="{D5B90B80-53FB-8C4B-A4C2-C9F4799AE06B}"/>
              </a:ext>
            </a:extLst>
          </p:cNvPr>
          <p:cNvSpPr>
            <a:spLocks noChangeShapeType="1"/>
          </p:cNvSpPr>
          <p:nvPr/>
        </p:nvSpPr>
        <p:spPr bwMode="auto">
          <a:xfrm>
            <a:off x="5819677" y="2286921"/>
            <a:ext cx="1021333" cy="1116"/>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grpSp>
        <p:nvGrpSpPr>
          <p:cNvPr id="24" name="Group 26">
            <a:extLst>
              <a:ext uri="{FF2B5EF4-FFF2-40B4-BE49-F238E27FC236}">
                <a16:creationId xmlns:a16="http://schemas.microsoft.com/office/drawing/2014/main" id="{4EB8443A-1E59-0A4A-A722-C6DD4F5E28C7}"/>
              </a:ext>
            </a:extLst>
          </p:cNvPr>
          <p:cNvGrpSpPr>
            <a:grpSpLocks/>
          </p:cNvGrpSpPr>
          <p:nvPr/>
        </p:nvGrpSpPr>
        <p:grpSpPr bwMode="auto">
          <a:xfrm>
            <a:off x="3724549" y="1985544"/>
            <a:ext cx="142875" cy="241102"/>
            <a:chOff x="0" y="0"/>
            <a:chExt cx="127" cy="216"/>
          </a:xfrm>
        </p:grpSpPr>
        <p:sp>
          <p:nvSpPr>
            <p:cNvPr id="25" name="Rectangle 27">
              <a:extLst>
                <a:ext uri="{FF2B5EF4-FFF2-40B4-BE49-F238E27FC236}">
                  <a16:creationId xmlns:a16="http://schemas.microsoft.com/office/drawing/2014/main" id="{0C9051F7-A328-F04F-BB3C-52E745A78F1C}"/>
                </a:ext>
              </a:extLst>
            </p:cNvPr>
            <p:cNvSpPr>
              <a:spLocks/>
            </p:cNvSpPr>
            <p:nvPr/>
          </p:nvSpPr>
          <p:spPr bwMode="auto">
            <a:xfrm>
              <a:off x="0" y="0"/>
              <a:ext cx="127" cy="216"/>
            </a:xfrm>
            <a:prstGeom prst="rect">
              <a:avLst/>
            </a:prstGeom>
            <a:solidFill>
              <a:srgbClr val="FFFFFF"/>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2180"/>
            </a:p>
          </p:txBody>
        </p:sp>
        <p:sp>
          <p:nvSpPr>
            <p:cNvPr id="26" name="Rectangle 28">
              <a:extLst>
                <a:ext uri="{FF2B5EF4-FFF2-40B4-BE49-F238E27FC236}">
                  <a16:creationId xmlns:a16="http://schemas.microsoft.com/office/drawing/2014/main" id="{C1A0D29E-D5D7-A143-9C68-17F5DFFC5EC4}"/>
                </a:ext>
              </a:extLst>
            </p:cNvPr>
            <p:cNvSpPr>
              <a:spLocks/>
            </p:cNvSpPr>
            <p:nvPr/>
          </p:nvSpPr>
          <p:spPr bwMode="auto">
            <a:xfrm>
              <a:off x="0" y="0"/>
              <a:ext cx="118" cy="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gn="l">
                <a:lnSpc>
                  <a:spcPct val="84000"/>
                </a:lnSpc>
              </a:pPr>
              <a:r>
                <a:rPr lang="en-US" sz="1547">
                  <a:latin typeface="Helvetica" charset="0"/>
                  <a:ea typeface="ＭＳ Ｐゴシック" charset="0"/>
                  <a:cs typeface="Helvetica" charset="0"/>
                  <a:sym typeface="Helvetica" charset="0"/>
                </a:rPr>
                <a:t>A</a:t>
              </a:r>
            </a:p>
          </p:txBody>
        </p:sp>
      </p:grpSp>
      <p:grpSp>
        <p:nvGrpSpPr>
          <p:cNvPr id="27" name="Group 29">
            <a:extLst>
              <a:ext uri="{FF2B5EF4-FFF2-40B4-BE49-F238E27FC236}">
                <a16:creationId xmlns:a16="http://schemas.microsoft.com/office/drawing/2014/main" id="{CBA39A70-DACB-AE4B-8A61-5374A992B878}"/>
              </a:ext>
            </a:extLst>
          </p:cNvPr>
          <p:cNvGrpSpPr>
            <a:grpSpLocks/>
          </p:cNvGrpSpPr>
          <p:nvPr/>
        </p:nvGrpSpPr>
        <p:grpSpPr bwMode="auto">
          <a:xfrm>
            <a:off x="8976321" y="1973265"/>
            <a:ext cx="151805" cy="241102"/>
            <a:chOff x="0" y="0"/>
            <a:chExt cx="136" cy="216"/>
          </a:xfrm>
        </p:grpSpPr>
        <p:sp>
          <p:nvSpPr>
            <p:cNvPr id="28" name="Rectangle 30">
              <a:extLst>
                <a:ext uri="{FF2B5EF4-FFF2-40B4-BE49-F238E27FC236}">
                  <a16:creationId xmlns:a16="http://schemas.microsoft.com/office/drawing/2014/main" id="{42F8A4BE-B1D4-974A-8EC3-1F283995A11A}"/>
                </a:ext>
              </a:extLst>
            </p:cNvPr>
            <p:cNvSpPr>
              <a:spLocks/>
            </p:cNvSpPr>
            <p:nvPr/>
          </p:nvSpPr>
          <p:spPr bwMode="auto">
            <a:xfrm>
              <a:off x="0" y="0"/>
              <a:ext cx="136" cy="216"/>
            </a:xfrm>
            <a:prstGeom prst="rect">
              <a:avLst/>
            </a:prstGeom>
            <a:solidFill>
              <a:srgbClr val="FFFFFF"/>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2180"/>
            </a:p>
          </p:txBody>
        </p:sp>
        <p:sp>
          <p:nvSpPr>
            <p:cNvPr id="29" name="Rectangle 31">
              <a:extLst>
                <a:ext uri="{FF2B5EF4-FFF2-40B4-BE49-F238E27FC236}">
                  <a16:creationId xmlns:a16="http://schemas.microsoft.com/office/drawing/2014/main" id="{58832326-4A5F-3F4D-B579-4358AFE68162}"/>
                </a:ext>
              </a:extLst>
            </p:cNvPr>
            <p:cNvSpPr>
              <a:spLocks/>
            </p:cNvSpPr>
            <p:nvPr/>
          </p:nvSpPr>
          <p:spPr bwMode="auto">
            <a:xfrm>
              <a:off x="0" y="0"/>
              <a:ext cx="128" cy="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gn="l">
                <a:lnSpc>
                  <a:spcPct val="84000"/>
                </a:lnSpc>
              </a:pPr>
              <a:r>
                <a:rPr lang="en-US" sz="1547">
                  <a:latin typeface="Helvetica" charset="0"/>
                  <a:ea typeface="ＭＳ Ｐゴシック" charset="0"/>
                  <a:cs typeface="Helvetica" charset="0"/>
                  <a:sym typeface="Helvetica" charset="0"/>
                </a:rPr>
                <a:t>D</a:t>
              </a:r>
            </a:p>
          </p:txBody>
        </p:sp>
      </p:grpSp>
      <p:sp>
        <p:nvSpPr>
          <p:cNvPr id="30" name="Line 32">
            <a:extLst>
              <a:ext uri="{FF2B5EF4-FFF2-40B4-BE49-F238E27FC236}">
                <a16:creationId xmlns:a16="http://schemas.microsoft.com/office/drawing/2014/main" id="{FC31C118-8B76-8242-849D-B935E3320126}"/>
              </a:ext>
            </a:extLst>
          </p:cNvPr>
          <p:cNvSpPr>
            <a:spLocks noChangeShapeType="1"/>
          </p:cNvSpPr>
          <p:nvPr/>
        </p:nvSpPr>
        <p:spPr bwMode="auto">
          <a:xfrm>
            <a:off x="7416974" y="2270178"/>
            <a:ext cx="1375172" cy="1117"/>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cxnSp>
        <p:nvCxnSpPr>
          <p:cNvPr id="34" name="Straight Connector 33">
            <a:extLst>
              <a:ext uri="{FF2B5EF4-FFF2-40B4-BE49-F238E27FC236}">
                <a16:creationId xmlns:a16="http://schemas.microsoft.com/office/drawing/2014/main" id="{5BD72431-C951-6F46-A5B8-18C2834D4D8D}"/>
              </a:ext>
            </a:extLst>
          </p:cNvPr>
          <p:cNvCxnSpPr>
            <a:cxnSpLocks/>
          </p:cNvCxnSpPr>
          <p:nvPr/>
        </p:nvCxnSpPr>
        <p:spPr bwMode="auto">
          <a:xfrm>
            <a:off x="4685742" y="3026978"/>
            <a:ext cx="0" cy="3888432"/>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Connector 34">
            <a:extLst>
              <a:ext uri="{FF2B5EF4-FFF2-40B4-BE49-F238E27FC236}">
                <a16:creationId xmlns:a16="http://schemas.microsoft.com/office/drawing/2014/main" id="{6E6082E7-F1A4-A146-9E70-49F65BC9033F}"/>
              </a:ext>
            </a:extLst>
          </p:cNvPr>
          <p:cNvCxnSpPr>
            <a:cxnSpLocks/>
          </p:cNvCxnSpPr>
          <p:nvPr/>
        </p:nvCxnSpPr>
        <p:spPr bwMode="auto">
          <a:xfrm>
            <a:off x="8917470" y="3026978"/>
            <a:ext cx="16744" cy="3888432"/>
          </a:xfrm>
          <a:prstGeom prst="line">
            <a:avLst/>
          </a:prstGeom>
          <a:blipFill dpi="0" rotWithShape="0">
            <a:blip r:embed="rId3"/>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Arrow Connector 35">
            <a:extLst>
              <a:ext uri="{FF2B5EF4-FFF2-40B4-BE49-F238E27FC236}">
                <a16:creationId xmlns:a16="http://schemas.microsoft.com/office/drawing/2014/main" id="{5E9EC96B-E7CB-2343-8942-D3F5B012060A}"/>
              </a:ext>
            </a:extLst>
          </p:cNvPr>
          <p:cNvCxnSpPr>
            <a:cxnSpLocks/>
          </p:cNvCxnSpPr>
          <p:nvPr/>
        </p:nvCxnSpPr>
        <p:spPr bwMode="auto">
          <a:xfrm>
            <a:off x="4685742" y="3330172"/>
            <a:ext cx="1725832" cy="93674"/>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 name="TextBox 36">
            <a:extLst>
              <a:ext uri="{FF2B5EF4-FFF2-40B4-BE49-F238E27FC236}">
                <a16:creationId xmlns:a16="http://schemas.microsoft.com/office/drawing/2014/main" id="{219ED7FB-73CD-7E43-AC0B-61C6D66BCD26}"/>
              </a:ext>
            </a:extLst>
          </p:cNvPr>
          <p:cNvSpPr txBox="1"/>
          <p:nvPr/>
        </p:nvSpPr>
        <p:spPr>
          <a:xfrm>
            <a:off x="4917536" y="2763493"/>
            <a:ext cx="1824538" cy="646331"/>
          </a:xfrm>
          <a:prstGeom prst="rect">
            <a:avLst/>
          </a:prstGeom>
          <a:solidFill>
            <a:schemeClr val="bg1"/>
          </a:solidFill>
        </p:spPr>
        <p:txBody>
          <a:bodyPr wrap="none" rtlCol="0">
            <a:spAutoFit/>
          </a:bodyPr>
          <a:lstStyle/>
          <a:p>
            <a:r>
              <a:rPr lang="en-BE"/>
              <a:t>HL=1, </a:t>
            </a:r>
            <a:br>
              <a:rPr lang="en-BE"/>
            </a:br>
            <a:r>
              <a:rPr lang="en-BE"/>
              <a:t>UDP(Sport=2345)</a:t>
            </a:r>
            <a:endParaRPr lang="en-BE" b="1"/>
          </a:p>
        </p:txBody>
      </p:sp>
      <p:cxnSp>
        <p:nvCxnSpPr>
          <p:cNvPr id="39" name="Straight Arrow Connector 38">
            <a:extLst>
              <a:ext uri="{FF2B5EF4-FFF2-40B4-BE49-F238E27FC236}">
                <a16:creationId xmlns:a16="http://schemas.microsoft.com/office/drawing/2014/main" id="{6E0F9DB2-9EFD-2A43-99CF-8D858B1C1DA3}"/>
              </a:ext>
            </a:extLst>
          </p:cNvPr>
          <p:cNvCxnSpPr>
            <a:cxnSpLocks/>
          </p:cNvCxnSpPr>
          <p:nvPr/>
        </p:nvCxnSpPr>
        <p:spPr bwMode="auto">
          <a:xfrm>
            <a:off x="4239413" y="3352370"/>
            <a:ext cx="11157" cy="784723"/>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1" name="TextBox 40">
            <a:extLst>
              <a:ext uri="{FF2B5EF4-FFF2-40B4-BE49-F238E27FC236}">
                <a16:creationId xmlns:a16="http://schemas.microsoft.com/office/drawing/2014/main" id="{BC224247-449B-E549-B01A-E37A1AA1FCC8}"/>
              </a:ext>
            </a:extLst>
          </p:cNvPr>
          <p:cNvSpPr txBox="1"/>
          <p:nvPr/>
        </p:nvSpPr>
        <p:spPr>
          <a:xfrm>
            <a:off x="2287658" y="3423847"/>
            <a:ext cx="1866729" cy="830997"/>
          </a:xfrm>
          <a:prstGeom prst="rect">
            <a:avLst/>
          </a:prstGeom>
          <a:noFill/>
        </p:spPr>
        <p:txBody>
          <a:bodyPr wrap="none" rtlCol="0">
            <a:spAutoFit/>
          </a:bodyPr>
          <a:lstStyle/>
          <a:p>
            <a:r>
              <a:rPr lang="en-BE" sz="2400"/>
              <a:t>Hop=R1</a:t>
            </a:r>
          </a:p>
          <a:p>
            <a:r>
              <a:rPr lang="en-BE" sz="2400"/>
              <a:t>delay=7 msec</a:t>
            </a:r>
          </a:p>
        </p:txBody>
      </p:sp>
      <p:cxnSp>
        <p:nvCxnSpPr>
          <p:cNvPr id="66" name="Straight Arrow Connector 65">
            <a:extLst>
              <a:ext uri="{FF2B5EF4-FFF2-40B4-BE49-F238E27FC236}">
                <a16:creationId xmlns:a16="http://schemas.microsoft.com/office/drawing/2014/main" id="{351F9368-7355-EB41-A9D0-CA3F566F7D8A}"/>
              </a:ext>
            </a:extLst>
          </p:cNvPr>
          <p:cNvCxnSpPr>
            <a:cxnSpLocks/>
          </p:cNvCxnSpPr>
          <p:nvPr/>
        </p:nvCxnSpPr>
        <p:spPr bwMode="auto">
          <a:xfrm>
            <a:off x="4289658" y="4565643"/>
            <a:ext cx="0" cy="714301"/>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6" name="Oval 45">
            <a:extLst>
              <a:ext uri="{FF2B5EF4-FFF2-40B4-BE49-F238E27FC236}">
                <a16:creationId xmlns:a16="http://schemas.microsoft.com/office/drawing/2014/main" id="{33A4A8D1-47DD-0046-B9CD-AA813456ED76}"/>
              </a:ext>
            </a:extLst>
          </p:cNvPr>
          <p:cNvSpPr/>
          <p:nvPr/>
        </p:nvSpPr>
        <p:spPr bwMode="auto">
          <a:xfrm>
            <a:off x="6193779" y="3295237"/>
            <a:ext cx="363478" cy="411499"/>
          </a:xfrm>
          <a:prstGeom prst="ellipse">
            <a:avLst/>
          </a:prstGeom>
          <a:solidFill>
            <a:srgbClr val="FF0000"/>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BE" sz="4200">
              <a:solidFill>
                <a:srgbClr val="000000"/>
              </a:solidFill>
              <a:latin typeface="Gill Sans" charset="0"/>
              <a:ea typeface="Heiti SC Light" charset="0"/>
              <a:cs typeface="Heiti SC Light" charset="0"/>
              <a:sym typeface="Gill Sans" charset="0"/>
            </a:endParaRPr>
          </a:p>
        </p:txBody>
      </p:sp>
      <p:cxnSp>
        <p:nvCxnSpPr>
          <p:cNvPr id="47" name="Straight Arrow Connector 46">
            <a:extLst>
              <a:ext uri="{FF2B5EF4-FFF2-40B4-BE49-F238E27FC236}">
                <a16:creationId xmlns:a16="http://schemas.microsoft.com/office/drawing/2014/main" id="{B2D0ECF0-E8E8-3543-9787-9CE229956C7A}"/>
              </a:ext>
            </a:extLst>
          </p:cNvPr>
          <p:cNvCxnSpPr>
            <a:cxnSpLocks/>
          </p:cNvCxnSpPr>
          <p:nvPr/>
        </p:nvCxnSpPr>
        <p:spPr bwMode="auto">
          <a:xfrm flipH="1">
            <a:off x="4659189" y="3820401"/>
            <a:ext cx="1992555" cy="276026"/>
          </a:xfrm>
          <a:prstGeom prst="straightConnector1">
            <a:avLst/>
          </a:prstGeom>
          <a:blipFill dpi="0" rotWithShape="0">
            <a:blip r:embed="rId3"/>
            <a:srcRect/>
            <a:tile tx="0" ty="0" sx="100000" sy="100000" flip="none" algn="tl"/>
          </a:blipFill>
          <a:ln w="254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8" name="TextBox 47">
            <a:extLst>
              <a:ext uri="{FF2B5EF4-FFF2-40B4-BE49-F238E27FC236}">
                <a16:creationId xmlns:a16="http://schemas.microsoft.com/office/drawing/2014/main" id="{A3E8A755-334A-F942-99B3-B1ADF966E246}"/>
              </a:ext>
            </a:extLst>
          </p:cNvPr>
          <p:cNvSpPr txBox="1"/>
          <p:nvPr/>
        </p:nvSpPr>
        <p:spPr>
          <a:xfrm>
            <a:off x="4781565" y="3617669"/>
            <a:ext cx="1640898" cy="369332"/>
          </a:xfrm>
          <a:prstGeom prst="rect">
            <a:avLst/>
          </a:prstGeom>
          <a:solidFill>
            <a:schemeClr val="bg1"/>
          </a:solidFill>
        </p:spPr>
        <p:txBody>
          <a:bodyPr wrap="none" rtlCol="0">
            <a:spAutoFit/>
          </a:bodyPr>
          <a:lstStyle/>
          <a:p>
            <a:r>
              <a:rPr lang="en-BE" b="1">
                <a:solidFill>
                  <a:srgbClr val="FF0000"/>
                </a:solidFill>
              </a:rPr>
              <a:t>ICMP Time exc.</a:t>
            </a:r>
          </a:p>
        </p:txBody>
      </p:sp>
      <p:cxnSp>
        <p:nvCxnSpPr>
          <p:cNvPr id="51" name="Straight Arrow Connector 50">
            <a:extLst>
              <a:ext uri="{FF2B5EF4-FFF2-40B4-BE49-F238E27FC236}">
                <a16:creationId xmlns:a16="http://schemas.microsoft.com/office/drawing/2014/main" id="{FD0D4261-E26E-AB44-86AE-5FC47871E81E}"/>
              </a:ext>
            </a:extLst>
          </p:cNvPr>
          <p:cNvCxnSpPr>
            <a:cxnSpLocks/>
          </p:cNvCxnSpPr>
          <p:nvPr/>
        </p:nvCxnSpPr>
        <p:spPr bwMode="auto">
          <a:xfrm>
            <a:off x="4716920" y="4635053"/>
            <a:ext cx="1725832" cy="93674"/>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2" name="TextBox 51">
            <a:extLst>
              <a:ext uri="{FF2B5EF4-FFF2-40B4-BE49-F238E27FC236}">
                <a16:creationId xmlns:a16="http://schemas.microsoft.com/office/drawing/2014/main" id="{17606F2B-D61A-8049-955F-2E261965585B}"/>
              </a:ext>
            </a:extLst>
          </p:cNvPr>
          <p:cNvSpPr txBox="1"/>
          <p:nvPr/>
        </p:nvSpPr>
        <p:spPr>
          <a:xfrm>
            <a:off x="4947598" y="4067693"/>
            <a:ext cx="1824538" cy="646331"/>
          </a:xfrm>
          <a:prstGeom prst="rect">
            <a:avLst/>
          </a:prstGeom>
          <a:solidFill>
            <a:schemeClr val="bg1"/>
          </a:solidFill>
        </p:spPr>
        <p:txBody>
          <a:bodyPr wrap="none" rtlCol="0">
            <a:spAutoFit/>
          </a:bodyPr>
          <a:lstStyle/>
          <a:p>
            <a:r>
              <a:rPr lang="en-BE"/>
              <a:t>HL=2, </a:t>
            </a:r>
            <a:br>
              <a:rPr lang="en-BE"/>
            </a:br>
            <a:r>
              <a:rPr lang="en-BE"/>
              <a:t>UDP(Sport=2346)</a:t>
            </a:r>
            <a:endParaRPr lang="en-BE" b="1"/>
          </a:p>
        </p:txBody>
      </p:sp>
      <p:cxnSp>
        <p:nvCxnSpPr>
          <p:cNvPr id="56" name="Straight Arrow Connector 55">
            <a:extLst>
              <a:ext uri="{FF2B5EF4-FFF2-40B4-BE49-F238E27FC236}">
                <a16:creationId xmlns:a16="http://schemas.microsoft.com/office/drawing/2014/main" id="{5A6F6175-C152-FA4E-996B-6C850050ED2A}"/>
              </a:ext>
            </a:extLst>
          </p:cNvPr>
          <p:cNvCxnSpPr>
            <a:cxnSpLocks/>
          </p:cNvCxnSpPr>
          <p:nvPr/>
        </p:nvCxnSpPr>
        <p:spPr bwMode="auto">
          <a:xfrm flipH="1">
            <a:off x="4671229" y="5070823"/>
            <a:ext cx="3297405" cy="259791"/>
          </a:xfrm>
          <a:prstGeom prst="straightConnector1">
            <a:avLst/>
          </a:prstGeom>
          <a:blipFill dpi="0" rotWithShape="0">
            <a:blip r:embed="rId3"/>
            <a:srcRect/>
            <a:tile tx="0" ty="0" sx="100000" sy="100000" flip="none" algn="tl"/>
          </a:blipFill>
          <a:ln w="254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57" name="Straight Arrow Connector 56">
            <a:extLst>
              <a:ext uri="{FF2B5EF4-FFF2-40B4-BE49-F238E27FC236}">
                <a16:creationId xmlns:a16="http://schemas.microsoft.com/office/drawing/2014/main" id="{D6ACFAB2-7B1B-6A45-959B-AEEA5ABAF95D}"/>
              </a:ext>
            </a:extLst>
          </p:cNvPr>
          <p:cNvCxnSpPr>
            <a:cxnSpLocks/>
          </p:cNvCxnSpPr>
          <p:nvPr/>
        </p:nvCxnSpPr>
        <p:spPr bwMode="auto">
          <a:xfrm>
            <a:off x="6304248" y="4728554"/>
            <a:ext cx="1725832" cy="93674"/>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9" name="TextBox 58">
            <a:extLst>
              <a:ext uri="{FF2B5EF4-FFF2-40B4-BE49-F238E27FC236}">
                <a16:creationId xmlns:a16="http://schemas.microsoft.com/office/drawing/2014/main" id="{58566801-79D7-7E4E-931F-97B737E64FA3}"/>
              </a:ext>
            </a:extLst>
          </p:cNvPr>
          <p:cNvSpPr txBox="1"/>
          <p:nvPr/>
        </p:nvSpPr>
        <p:spPr>
          <a:xfrm>
            <a:off x="2101517" y="4565643"/>
            <a:ext cx="2020618" cy="830997"/>
          </a:xfrm>
          <a:prstGeom prst="rect">
            <a:avLst/>
          </a:prstGeom>
          <a:noFill/>
        </p:spPr>
        <p:txBody>
          <a:bodyPr wrap="none" rtlCol="0">
            <a:spAutoFit/>
          </a:bodyPr>
          <a:lstStyle/>
          <a:p>
            <a:r>
              <a:rPr lang="en-BE" sz="2400"/>
              <a:t>Hop=R2</a:t>
            </a:r>
          </a:p>
          <a:p>
            <a:r>
              <a:rPr lang="en-BE" sz="2400"/>
              <a:t>delay=12 msec</a:t>
            </a:r>
          </a:p>
        </p:txBody>
      </p:sp>
      <p:sp>
        <p:nvSpPr>
          <p:cNvPr id="55" name="TextBox 54">
            <a:extLst>
              <a:ext uri="{FF2B5EF4-FFF2-40B4-BE49-F238E27FC236}">
                <a16:creationId xmlns:a16="http://schemas.microsoft.com/office/drawing/2014/main" id="{C4A319A7-0924-4D4F-88C5-AF88C68A9EEE}"/>
              </a:ext>
            </a:extLst>
          </p:cNvPr>
          <p:cNvSpPr txBox="1"/>
          <p:nvPr/>
        </p:nvSpPr>
        <p:spPr>
          <a:xfrm>
            <a:off x="5205813" y="5016051"/>
            <a:ext cx="1640898" cy="369332"/>
          </a:xfrm>
          <a:prstGeom prst="rect">
            <a:avLst/>
          </a:prstGeom>
          <a:solidFill>
            <a:schemeClr val="bg1"/>
          </a:solidFill>
        </p:spPr>
        <p:txBody>
          <a:bodyPr wrap="none" rtlCol="0">
            <a:spAutoFit/>
          </a:bodyPr>
          <a:lstStyle/>
          <a:p>
            <a:r>
              <a:rPr lang="en-BE" b="1">
                <a:solidFill>
                  <a:srgbClr val="FF0000"/>
                </a:solidFill>
              </a:rPr>
              <a:t>ICMP Time exc.</a:t>
            </a:r>
          </a:p>
        </p:txBody>
      </p:sp>
      <p:cxnSp>
        <p:nvCxnSpPr>
          <p:cNvPr id="61" name="Straight Arrow Connector 60">
            <a:extLst>
              <a:ext uri="{FF2B5EF4-FFF2-40B4-BE49-F238E27FC236}">
                <a16:creationId xmlns:a16="http://schemas.microsoft.com/office/drawing/2014/main" id="{5E455A7D-4FA3-AB4C-B88B-A4D0BD3C686E}"/>
              </a:ext>
            </a:extLst>
          </p:cNvPr>
          <p:cNvCxnSpPr>
            <a:cxnSpLocks/>
          </p:cNvCxnSpPr>
          <p:nvPr/>
        </p:nvCxnSpPr>
        <p:spPr bwMode="auto">
          <a:xfrm>
            <a:off x="4694166" y="5502032"/>
            <a:ext cx="4240048" cy="272932"/>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0" name="TextBox 59">
            <a:extLst>
              <a:ext uri="{FF2B5EF4-FFF2-40B4-BE49-F238E27FC236}">
                <a16:creationId xmlns:a16="http://schemas.microsoft.com/office/drawing/2014/main" id="{D71624B9-0FE5-2B47-88D8-CB82EBFF0E31}"/>
              </a:ext>
            </a:extLst>
          </p:cNvPr>
          <p:cNvSpPr txBox="1"/>
          <p:nvPr/>
        </p:nvSpPr>
        <p:spPr>
          <a:xfrm>
            <a:off x="6639295" y="5268600"/>
            <a:ext cx="1824538" cy="646331"/>
          </a:xfrm>
          <a:prstGeom prst="rect">
            <a:avLst/>
          </a:prstGeom>
          <a:solidFill>
            <a:schemeClr val="bg1"/>
          </a:solidFill>
        </p:spPr>
        <p:txBody>
          <a:bodyPr wrap="none" rtlCol="0">
            <a:spAutoFit/>
          </a:bodyPr>
          <a:lstStyle/>
          <a:p>
            <a:r>
              <a:rPr lang="en-BE"/>
              <a:t>HL=3, </a:t>
            </a:r>
            <a:br>
              <a:rPr lang="en-BE"/>
            </a:br>
            <a:r>
              <a:rPr lang="en-BE"/>
              <a:t>UDP(Sport=2347)</a:t>
            </a:r>
            <a:endParaRPr lang="en-BE" b="1"/>
          </a:p>
        </p:txBody>
      </p:sp>
      <p:cxnSp>
        <p:nvCxnSpPr>
          <p:cNvPr id="64" name="Straight Arrow Connector 63">
            <a:extLst>
              <a:ext uri="{FF2B5EF4-FFF2-40B4-BE49-F238E27FC236}">
                <a16:creationId xmlns:a16="http://schemas.microsoft.com/office/drawing/2014/main" id="{F42BF379-882E-C34E-B5E2-7BF2D2BAD59E}"/>
              </a:ext>
            </a:extLst>
          </p:cNvPr>
          <p:cNvCxnSpPr>
            <a:cxnSpLocks/>
          </p:cNvCxnSpPr>
          <p:nvPr/>
        </p:nvCxnSpPr>
        <p:spPr bwMode="auto">
          <a:xfrm flipH="1">
            <a:off x="4700824" y="6008398"/>
            <a:ext cx="4160785" cy="346379"/>
          </a:xfrm>
          <a:prstGeom prst="straightConnector1">
            <a:avLst/>
          </a:prstGeom>
          <a:blipFill dpi="0" rotWithShape="0">
            <a:blip r:embed="rId3"/>
            <a:srcRect/>
            <a:tile tx="0" ty="0" sx="100000" sy="100000" flip="none" algn="tl"/>
          </a:blipFill>
          <a:ln w="254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65" name="TextBox 64">
            <a:extLst>
              <a:ext uri="{FF2B5EF4-FFF2-40B4-BE49-F238E27FC236}">
                <a16:creationId xmlns:a16="http://schemas.microsoft.com/office/drawing/2014/main" id="{9129B1F3-8015-0243-9719-6A61C205FB31}"/>
              </a:ext>
            </a:extLst>
          </p:cNvPr>
          <p:cNvSpPr txBox="1"/>
          <p:nvPr/>
        </p:nvSpPr>
        <p:spPr>
          <a:xfrm>
            <a:off x="5062973" y="6192795"/>
            <a:ext cx="3079369" cy="369332"/>
          </a:xfrm>
          <a:prstGeom prst="rect">
            <a:avLst/>
          </a:prstGeom>
          <a:solidFill>
            <a:schemeClr val="bg1"/>
          </a:solidFill>
        </p:spPr>
        <p:txBody>
          <a:bodyPr wrap="none" rtlCol="0">
            <a:spAutoFit/>
          </a:bodyPr>
          <a:lstStyle/>
          <a:p>
            <a:r>
              <a:rPr lang="en-BE" b="1">
                <a:solidFill>
                  <a:srgbClr val="FF0000"/>
                </a:solidFill>
              </a:rPr>
              <a:t>ICMP Dest. (port) unreachable</a:t>
            </a:r>
          </a:p>
        </p:txBody>
      </p:sp>
      <p:sp>
        <p:nvSpPr>
          <p:cNvPr id="68" name="TextBox 67">
            <a:extLst>
              <a:ext uri="{FF2B5EF4-FFF2-40B4-BE49-F238E27FC236}">
                <a16:creationId xmlns:a16="http://schemas.microsoft.com/office/drawing/2014/main" id="{45C1AA52-F369-3246-893B-43AFAC5DC619}"/>
              </a:ext>
            </a:extLst>
          </p:cNvPr>
          <p:cNvSpPr txBox="1"/>
          <p:nvPr/>
        </p:nvSpPr>
        <p:spPr>
          <a:xfrm>
            <a:off x="2140996" y="5523780"/>
            <a:ext cx="2020618" cy="830997"/>
          </a:xfrm>
          <a:prstGeom prst="rect">
            <a:avLst/>
          </a:prstGeom>
          <a:noFill/>
        </p:spPr>
        <p:txBody>
          <a:bodyPr wrap="none" rtlCol="0">
            <a:spAutoFit/>
          </a:bodyPr>
          <a:lstStyle/>
          <a:p>
            <a:r>
              <a:rPr lang="en-BE" sz="2400"/>
              <a:t>Hop=D</a:t>
            </a:r>
          </a:p>
          <a:p>
            <a:r>
              <a:rPr lang="en-BE" sz="2400"/>
              <a:t>delay=15 msec</a:t>
            </a:r>
          </a:p>
        </p:txBody>
      </p:sp>
      <p:cxnSp>
        <p:nvCxnSpPr>
          <p:cNvPr id="69" name="Straight Arrow Connector 68">
            <a:extLst>
              <a:ext uri="{FF2B5EF4-FFF2-40B4-BE49-F238E27FC236}">
                <a16:creationId xmlns:a16="http://schemas.microsoft.com/office/drawing/2014/main" id="{CC925E41-26E6-864A-9017-938F302E61AA}"/>
              </a:ext>
            </a:extLst>
          </p:cNvPr>
          <p:cNvCxnSpPr>
            <a:cxnSpLocks/>
          </p:cNvCxnSpPr>
          <p:nvPr/>
        </p:nvCxnSpPr>
        <p:spPr bwMode="auto">
          <a:xfrm>
            <a:off x="4297008" y="5502033"/>
            <a:ext cx="0" cy="875429"/>
          </a:xfrm>
          <a:prstGeom prst="straightConnector1">
            <a:avLst/>
          </a:prstGeom>
          <a:blipFill dpi="0" rotWithShape="0">
            <a:blip r:embed="rId3"/>
            <a:srcRect/>
            <a:tile tx="0" ty="0" sx="100000" sy="100000" flip="none" algn="tl"/>
          </a:blipFill>
          <a:ln w="25400" cap="flat" cmpd="sng" algn="ctr">
            <a:solidFill>
              <a:srgbClr val="000000"/>
            </a:solidFill>
            <a:prstDash val="solid"/>
            <a:round/>
            <a:headEnd type="triangle"/>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3" name="Oval 52">
            <a:extLst>
              <a:ext uri="{FF2B5EF4-FFF2-40B4-BE49-F238E27FC236}">
                <a16:creationId xmlns:a16="http://schemas.microsoft.com/office/drawing/2014/main" id="{61AD6CE8-3CBE-C541-8A56-72129F5BDB2F}"/>
              </a:ext>
            </a:extLst>
          </p:cNvPr>
          <p:cNvSpPr/>
          <p:nvPr/>
        </p:nvSpPr>
        <p:spPr bwMode="auto">
          <a:xfrm>
            <a:off x="7840011" y="4569643"/>
            <a:ext cx="363478" cy="411499"/>
          </a:xfrm>
          <a:prstGeom prst="ellipse">
            <a:avLst/>
          </a:prstGeom>
          <a:solidFill>
            <a:srgbClr val="FF0000"/>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en-BE" sz="4200">
              <a:solidFill>
                <a:srgbClr val="000000"/>
              </a:solidFill>
              <a:latin typeface="Gill Sans" charset="0"/>
              <a:ea typeface="Heiti SC Light" charset="0"/>
              <a:cs typeface="Heiti SC Light" charset="0"/>
              <a:sym typeface="Gill Sans" charset="0"/>
            </a:endParaRPr>
          </a:p>
        </p:txBody>
      </p:sp>
      <p:cxnSp>
        <p:nvCxnSpPr>
          <p:cNvPr id="81" name="Straight Arrow Connector 80">
            <a:extLst>
              <a:ext uri="{FF2B5EF4-FFF2-40B4-BE49-F238E27FC236}">
                <a16:creationId xmlns:a16="http://schemas.microsoft.com/office/drawing/2014/main" id="{5DA8BE5A-DE15-1348-90F7-29246E61CB80}"/>
              </a:ext>
            </a:extLst>
          </p:cNvPr>
          <p:cNvCxnSpPr/>
          <p:nvPr/>
        </p:nvCxnSpPr>
        <p:spPr bwMode="auto">
          <a:xfrm>
            <a:off x="5976195" y="2100814"/>
            <a:ext cx="957460" cy="0"/>
          </a:xfrm>
          <a:prstGeom prst="straightConnector1">
            <a:avLst/>
          </a:prstGeom>
          <a:blipFill dpi="0" rotWithShape="0">
            <a:blip r:embed="rId3"/>
            <a:srcRect/>
            <a:tile tx="0" ty="0" sx="100000" sy="100000" flip="none" algn="tl"/>
          </a:blipFill>
          <a:ln w="38100" cap="flat" cmpd="sng" algn="ctr">
            <a:solidFill>
              <a:srgbClr val="00B0F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2" name="Straight Arrow Connector 81">
            <a:extLst>
              <a:ext uri="{FF2B5EF4-FFF2-40B4-BE49-F238E27FC236}">
                <a16:creationId xmlns:a16="http://schemas.microsoft.com/office/drawing/2014/main" id="{F7D6F82E-3E9E-B34D-8D10-A6DB7C9C5803}"/>
              </a:ext>
            </a:extLst>
          </p:cNvPr>
          <p:cNvCxnSpPr/>
          <p:nvPr/>
        </p:nvCxnSpPr>
        <p:spPr bwMode="auto">
          <a:xfrm>
            <a:off x="4253322" y="2100814"/>
            <a:ext cx="957460" cy="0"/>
          </a:xfrm>
          <a:prstGeom prst="straightConnector1">
            <a:avLst/>
          </a:prstGeom>
          <a:blipFill dpi="0" rotWithShape="0">
            <a:blip r:embed="rId3"/>
            <a:srcRect/>
            <a:tile tx="0" ty="0" sx="100000" sy="100000" flip="none" algn="tl"/>
          </a:blipFill>
          <a:ln w="38100" cap="flat" cmpd="sng" algn="ctr">
            <a:solidFill>
              <a:srgbClr val="00B0F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3" name="Straight Arrow Connector 82">
            <a:extLst>
              <a:ext uri="{FF2B5EF4-FFF2-40B4-BE49-F238E27FC236}">
                <a16:creationId xmlns:a16="http://schemas.microsoft.com/office/drawing/2014/main" id="{5B7E4772-4FBF-F14A-95EE-EA927F3AB5FA}"/>
              </a:ext>
            </a:extLst>
          </p:cNvPr>
          <p:cNvCxnSpPr/>
          <p:nvPr/>
        </p:nvCxnSpPr>
        <p:spPr bwMode="auto">
          <a:xfrm>
            <a:off x="7618725" y="2100814"/>
            <a:ext cx="957460" cy="0"/>
          </a:xfrm>
          <a:prstGeom prst="straightConnector1">
            <a:avLst/>
          </a:prstGeom>
          <a:blipFill dpi="0" rotWithShape="0">
            <a:blip r:embed="rId3"/>
            <a:srcRect/>
            <a:tile tx="0" ty="0" sx="100000" sy="100000" flip="none" algn="tl"/>
          </a:blipFill>
          <a:ln w="38100" cap="flat" cmpd="sng" algn="ctr">
            <a:solidFill>
              <a:srgbClr val="00B0F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62806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right)">
                                      <p:cBhvr>
                                        <p:cTn id="18" dur="500"/>
                                        <p:tgtEl>
                                          <p:spTgt spid="47"/>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right)">
                                      <p:cBhvr>
                                        <p:cTn id="21" dur="500"/>
                                        <p:tgtEl>
                                          <p:spTgt spid="48"/>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wipe(up)">
                                      <p:cBhvr>
                                        <p:cTn id="25" dur="500"/>
                                        <p:tgtEl>
                                          <p:spTgt spid="39"/>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up)">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wipe(left)">
                                      <p:cBhvr>
                                        <p:cTn id="33" dur="500"/>
                                        <p:tgtEl>
                                          <p:spTgt spid="51"/>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left)">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7"/>
                                        </p:tgtEl>
                                        <p:attrNameLst>
                                          <p:attrName>style.visibility</p:attrName>
                                        </p:attrNameLst>
                                      </p:cBhvr>
                                      <p:to>
                                        <p:strVal val="visible"/>
                                      </p:to>
                                    </p:set>
                                    <p:animEffect transition="in" filter="wipe(left)">
                                      <p:cBhvr>
                                        <p:cTn id="41" dur="500"/>
                                        <p:tgtEl>
                                          <p:spTgt spid="57"/>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right)">
                                      <p:cBhvr>
                                        <p:cTn id="49" dur="500"/>
                                        <p:tgtEl>
                                          <p:spTgt spid="56"/>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right)">
                                      <p:cBhvr>
                                        <p:cTn id="52" dur="500"/>
                                        <p:tgtEl>
                                          <p:spTgt spid="55"/>
                                        </p:tgtEl>
                                      </p:cBhvr>
                                    </p:animEffect>
                                  </p:childTnLst>
                                </p:cTn>
                              </p:par>
                            </p:childTnLst>
                          </p:cTn>
                        </p:par>
                        <p:par>
                          <p:cTn id="53" fill="hold">
                            <p:stCondLst>
                              <p:cond delay="500"/>
                            </p:stCondLst>
                            <p:childTnLst>
                              <p:par>
                                <p:cTn id="54" presetID="22" presetClass="entr" presetSubtype="1" fill="hold" nodeType="afterEffect">
                                  <p:stCondLst>
                                    <p:cond delay="0"/>
                                  </p:stCondLst>
                                  <p:childTnLst>
                                    <p:set>
                                      <p:cBhvr>
                                        <p:cTn id="55" dur="1" fill="hold">
                                          <p:stCondLst>
                                            <p:cond delay="0"/>
                                          </p:stCondLst>
                                        </p:cTn>
                                        <p:tgtEl>
                                          <p:spTgt spid="66"/>
                                        </p:tgtEl>
                                        <p:attrNameLst>
                                          <p:attrName>style.visibility</p:attrName>
                                        </p:attrNameLst>
                                      </p:cBhvr>
                                      <p:to>
                                        <p:strVal val="visible"/>
                                      </p:to>
                                    </p:set>
                                    <p:animEffect transition="in" filter="wipe(up)">
                                      <p:cBhvr>
                                        <p:cTn id="56" dur="500"/>
                                        <p:tgtEl>
                                          <p:spTgt spid="66"/>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up)">
                                      <p:cBhvr>
                                        <p:cTn id="59" dur="500"/>
                                        <p:tgtEl>
                                          <p:spTgt spid="5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wipe(left)">
                                      <p:cBhvr>
                                        <p:cTn id="64" dur="500"/>
                                        <p:tgtEl>
                                          <p:spTgt spid="61"/>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wipe(left)">
                                      <p:cBhvr>
                                        <p:cTn id="67" dur="500"/>
                                        <p:tgtEl>
                                          <p:spTgt spid="6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wipe(right)">
                                      <p:cBhvr>
                                        <p:cTn id="72" dur="500"/>
                                        <p:tgtEl>
                                          <p:spTgt spid="64"/>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wipe(right)">
                                      <p:cBhvr>
                                        <p:cTn id="75" dur="500"/>
                                        <p:tgtEl>
                                          <p:spTgt spid="65"/>
                                        </p:tgtEl>
                                      </p:cBhvr>
                                    </p:animEffect>
                                  </p:childTnLst>
                                </p:cTn>
                              </p:par>
                            </p:childTnLst>
                          </p:cTn>
                        </p:par>
                        <p:par>
                          <p:cTn id="76" fill="hold">
                            <p:stCondLst>
                              <p:cond delay="500"/>
                            </p:stCondLst>
                            <p:childTnLst>
                              <p:par>
                                <p:cTn id="77" presetID="22" presetClass="entr" presetSubtype="1" fill="hold" nodeType="after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wipe(up)">
                                      <p:cBhvr>
                                        <p:cTn id="79" dur="500"/>
                                        <p:tgtEl>
                                          <p:spTgt spid="69"/>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wipe(up)">
                                      <p:cBhvr>
                                        <p:cTn id="8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p:bldP spid="46" grpId="0" animBg="1"/>
      <p:bldP spid="48" grpId="0" animBg="1"/>
      <p:bldP spid="52" grpId="0" animBg="1"/>
      <p:bldP spid="59" grpId="0"/>
      <p:bldP spid="55" grpId="0" animBg="1"/>
      <p:bldP spid="60" grpId="0" animBg="1"/>
      <p:bldP spid="65" grpId="0" animBg="1"/>
      <p:bldP spid="68" grpId="0"/>
      <p:bldP spid="5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p:cNvSpPr>
            <a:spLocks noGrp="1" noChangeArrowheads="1"/>
          </p:cNvSpPr>
          <p:nvPr>
            <p:ph type="title"/>
          </p:nvPr>
        </p:nvSpPr>
        <p:spPr>
          <a:ln/>
        </p:spPr>
        <p:txBody>
          <a:bodyPr/>
          <a:lstStyle/>
          <a:p>
            <a:r>
              <a:rPr lang="en-US"/>
              <a:t>traceroute6</a:t>
            </a:r>
          </a:p>
        </p:txBody>
      </p:sp>
      <p:sp>
        <p:nvSpPr>
          <p:cNvPr id="3" name="TextBox 2">
            <a:extLst>
              <a:ext uri="{FF2B5EF4-FFF2-40B4-BE49-F238E27FC236}">
                <a16:creationId xmlns:a16="http://schemas.microsoft.com/office/drawing/2014/main" id="{54D62787-C896-D1C1-4D79-44F30CD20A37}"/>
              </a:ext>
            </a:extLst>
          </p:cNvPr>
          <p:cNvSpPr txBox="1"/>
          <p:nvPr/>
        </p:nvSpPr>
        <p:spPr>
          <a:xfrm>
            <a:off x="6096000" y="3429000"/>
            <a:ext cx="8608218" cy="3293209"/>
          </a:xfrm>
          <a:prstGeom prst="rect">
            <a:avLst/>
          </a:prstGeom>
          <a:noFill/>
        </p:spPr>
        <p:txBody>
          <a:bodyPr wrap="square">
            <a:spAutoFit/>
          </a:bodyPr>
          <a:lstStyle/>
          <a:p>
            <a:r>
              <a:rPr lang="en-BE" sz="1600">
                <a:latin typeface="Courier" pitchFamily="2" charset="0"/>
              </a:rPr>
              <a:t> 8  2001:6a8:a00:8015::1  1.434 ms</a:t>
            </a:r>
          </a:p>
          <a:p>
            <a:r>
              <a:rPr lang="en-BE" sz="1600">
                <a:latin typeface="Courier" pitchFamily="2" charset="0"/>
              </a:rPr>
              <a:t> 9  2001:6a8:0:5:1ff::1  2.240 ms</a:t>
            </a:r>
          </a:p>
          <a:p>
            <a:r>
              <a:rPr lang="en-BE" sz="1600">
                <a:latin typeface="Courier" pitchFamily="2" charset="0"/>
              </a:rPr>
              <a:t>10  2001:6a8:1:4012::10  2.224 ms</a:t>
            </a:r>
          </a:p>
          <a:p>
            <a:r>
              <a:rPr lang="en-BE" sz="1600">
                <a:latin typeface="Courier" pitchFamily="2" charset="0"/>
              </a:rPr>
              <a:t>11  2001:6a8:1:4023::69  2.720 ms</a:t>
            </a:r>
          </a:p>
          <a:p>
            <a:r>
              <a:rPr lang="en-BE" sz="1600">
                <a:latin typeface="Courier" pitchFamily="2" charset="0"/>
              </a:rPr>
              <a:t>12  2001:6a8:8000:8001::1  2.969 ms</a:t>
            </a:r>
          </a:p>
          <a:p>
            <a:r>
              <a:rPr lang="en-BE" sz="1600">
                <a:latin typeface="Courier" pitchFamily="2" charset="0"/>
              </a:rPr>
              <a:t>13  2001:6a8:8000:8001::2  4.303 ms</a:t>
            </a:r>
          </a:p>
          <a:p>
            <a:r>
              <a:rPr lang="en-BE" sz="1600">
                <a:latin typeface="Courier" pitchFamily="2" charset="0"/>
              </a:rPr>
              <a:t>14  2a01:690:1:27::1  3.440 ms</a:t>
            </a:r>
          </a:p>
          <a:p>
            <a:r>
              <a:rPr lang="en-BE" sz="1600">
                <a:latin typeface="Courier" pitchFamily="2" charset="0"/>
              </a:rPr>
              <a:t>15  2a01:690:35:1::5  3.957 ms</a:t>
            </a:r>
          </a:p>
          <a:p>
            <a:r>
              <a:rPr lang="en-BE" sz="1600">
                <a:latin typeface="Courier" pitchFamily="2" charset="0"/>
              </a:rPr>
              <a:t>16  *</a:t>
            </a:r>
          </a:p>
          <a:p>
            <a:r>
              <a:rPr lang="en-BE" sz="1600">
                <a:latin typeface="Courier" pitchFamily="2" charset="0"/>
              </a:rPr>
              <a:t>17  *</a:t>
            </a:r>
          </a:p>
          <a:p>
            <a:r>
              <a:rPr lang="en-BE" sz="1600">
                <a:latin typeface="Courier" pitchFamily="2" charset="0"/>
              </a:rPr>
              <a:t>18  2a01:690:35:2::2  3.042 ms</a:t>
            </a:r>
          </a:p>
          <a:p>
            <a:r>
              <a:rPr lang="en-BE" sz="1600">
                <a:latin typeface="Courier" pitchFamily="2" charset="0"/>
              </a:rPr>
              <a:t>19  2a01:690:35:2::4  3.306 ms</a:t>
            </a:r>
          </a:p>
          <a:p>
            <a:r>
              <a:rPr lang="en-BE" sz="1600">
                <a:latin typeface="Courier" pitchFamily="2" charset="0"/>
              </a:rPr>
              <a:t>20  2a01:690:35:100::f5:79  3.796 ms</a:t>
            </a:r>
          </a:p>
        </p:txBody>
      </p:sp>
      <p:sp>
        <p:nvSpPr>
          <p:cNvPr id="4" name="TextBox 3">
            <a:extLst>
              <a:ext uri="{FF2B5EF4-FFF2-40B4-BE49-F238E27FC236}">
                <a16:creationId xmlns:a16="http://schemas.microsoft.com/office/drawing/2014/main" id="{2F24D458-CD6A-E7C7-A291-1FC5B724D5A4}"/>
              </a:ext>
            </a:extLst>
          </p:cNvPr>
          <p:cNvSpPr txBox="1"/>
          <p:nvPr/>
        </p:nvSpPr>
        <p:spPr>
          <a:xfrm>
            <a:off x="1148953" y="1825625"/>
            <a:ext cx="8608218" cy="2554545"/>
          </a:xfrm>
          <a:prstGeom prst="rect">
            <a:avLst/>
          </a:prstGeom>
          <a:noFill/>
        </p:spPr>
        <p:txBody>
          <a:bodyPr wrap="square">
            <a:spAutoFit/>
          </a:bodyPr>
          <a:lstStyle/>
          <a:p>
            <a:r>
              <a:rPr lang="en-BE" sz="1600">
                <a:latin typeface="Courier" pitchFamily="2" charset="0"/>
              </a:rPr>
              <a:t>sudo traceroute6 -n -q 1 -T www.belgium.be</a:t>
            </a:r>
          </a:p>
          <a:p>
            <a:r>
              <a:rPr lang="en-BE" sz="1600">
                <a:latin typeface="Courier" pitchFamily="2" charset="0"/>
              </a:rPr>
              <a:t>traceroute to www.belgium.be (2a01:690:35:100::f5:79), 30 hops max, 80 byte packets</a:t>
            </a:r>
          </a:p>
          <a:p>
            <a:r>
              <a:rPr lang="en-BE" sz="1600">
                <a:latin typeface="Courier" pitchFamily="2" charset="0"/>
              </a:rPr>
              <a:t> 1  2001:6a8:308f:9::1  0.470 ms</a:t>
            </a:r>
          </a:p>
          <a:p>
            <a:r>
              <a:rPr lang="en-BE" sz="1600">
                <a:latin typeface="Courier" pitchFamily="2" charset="0"/>
              </a:rPr>
              <a:t> 2  2001:6a8:308f:1::1  0.886 ms</a:t>
            </a:r>
          </a:p>
          <a:p>
            <a:r>
              <a:rPr lang="en-BE" sz="1600">
                <a:latin typeface="Courier" pitchFamily="2" charset="0"/>
              </a:rPr>
              <a:t> 3  *</a:t>
            </a:r>
          </a:p>
          <a:p>
            <a:r>
              <a:rPr lang="en-BE" sz="1600">
                <a:latin typeface="Courier" pitchFamily="2" charset="0"/>
              </a:rPr>
              <a:t> 4  fd5b:6a8:3080::4024:52  1.151 ms</a:t>
            </a:r>
          </a:p>
          <a:p>
            <a:r>
              <a:rPr lang="en-BE" sz="1600">
                <a:latin typeface="Courier" pitchFamily="2" charset="0"/>
              </a:rPr>
              <a:t> 5  fd5b:6a8:3080::4019:12  0.933 ms</a:t>
            </a:r>
          </a:p>
          <a:p>
            <a:r>
              <a:rPr lang="en-BE" sz="1600">
                <a:latin typeface="Courier" pitchFamily="2" charset="0"/>
              </a:rPr>
              <a:t> 6  fd5b:6a8:3080::4019:1  1.329 ms</a:t>
            </a:r>
          </a:p>
          <a:p>
            <a:r>
              <a:rPr lang="en-BE" sz="1600">
                <a:latin typeface="Courier" pitchFamily="2" charset="0"/>
              </a:rPr>
              <a:t> 7  fd5b:6a8:3080::4020:51  1.213 ms</a:t>
            </a:r>
          </a:p>
        </p:txBody>
      </p:sp>
      <p:sp>
        <p:nvSpPr>
          <p:cNvPr id="5" name="Oval Callout 4">
            <a:extLst>
              <a:ext uri="{FF2B5EF4-FFF2-40B4-BE49-F238E27FC236}">
                <a16:creationId xmlns:a16="http://schemas.microsoft.com/office/drawing/2014/main" id="{0EB5E40E-5BF3-9CC2-4FF9-1C13EEF0B07A}"/>
              </a:ext>
            </a:extLst>
          </p:cNvPr>
          <p:cNvSpPr/>
          <p:nvPr/>
        </p:nvSpPr>
        <p:spPr>
          <a:xfrm>
            <a:off x="4400549" y="628650"/>
            <a:ext cx="3871913" cy="1062038"/>
          </a:xfrm>
          <a:prstGeom prst="wedgeEllipseCallout">
            <a:avLst>
              <a:gd name="adj1" fmla="val -58840"/>
              <a:gd name="adj2" fmla="val 63845"/>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BE"/>
              <a:t>-n no DNS lookups</a:t>
            </a:r>
            <a:br>
              <a:rPr lang="en-BE"/>
            </a:br>
            <a:r>
              <a:rPr lang="en-BE"/>
              <a:t>-T send TCP segments </a:t>
            </a:r>
          </a:p>
          <a:p>
            <a:pPr algn="ctr"/>
            <a:r>
              <a:rPr lang="en-BE"/>
              <a:t>-q 1 one probe per hop</a:t>
            </a:r>
          </a:p>
        </p:txBody>
      </p:sp>
      <p:sp>
        <p:nvSpPr>
          <p:cNvPr id="6" name="Oval Callout 5">
            <a:extLst>
              <a:ext uri="{FF2B5EF4-FFF2-40B4-BE49-F238E27FC236}">
                <a16:creationId xmlns:a16="http://schemas.microsoft.com/office/drawing/2014/main" id="{E2AFBDAF-04AD-6BA6-0D07-C5074BEC429C}"/>
              </a:ext>
            </a:extLst>
          </p:cNvPr>
          <p:cNvSpPr/>
          <p:nvPr/>
        </p:nvSpPr>
        <p:spPr>
          <a:xfrm>
            <a:off x="185736" y="4686666"/>
            <a:ext cx="3871913" cy="1062038"/>
          </a:xfrm>
          <a:prstGeom prst="wedgeEllipseCallout">
            <a:avLst>
              <a:gd name="adj1" fmla="val 1676"/>
              <a:gd name="adj2" fmla="val -78756"/>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a:t>P</a:t>
            </a:r>
            <a:r>
              <a:rPr lang="en-BE"/>
              <a:t>rivate addresses, routers</a:t>
            </a:r>
            <a:br>
              <a:rPr lang="en-BE"/>
            </a:br>
            <a:r>
              <a:rPr lang="en-BE"/>
              <a:t>inside UCLouvain</a:t>
            </a:r>
          </a:p>
        </p:txBody>
      </p:sp>
      <p:sp>
        <p:nvSpPr>
          <p:cNvPr id="7" name="Oval Callout 6">
            <a:extLst>
              <a:ext uri="{FF2B5EF4-FFF2-40B4-BE49-F238E27FC236}">
                <a16:creationId xmlns:a16="http://schemas.microsoft.com/office/drawing/2014/main" id="{7759DE48-3C61-7F6E-3C49-701230EE224D}"/>
              </a:ext>
            </a:extLst>
          </p:cNvPr>
          <p:cNvSpPr/>
          <p:nvPr/>
        </p:nvSpPr>
        <p:spPr>
          <a:xfrm>
            <a:off x="6681786" y="2299494"/>
            <a:ext cx="3871913" cy="1062038"/>
          </a:xfrm>
          <a:prstGeom prst="wedgeEllipseCallout">
            <a:avLst>
              <a:gd name="adj1" fmla="val -27475"/>
              <a:gd name="adj2" fmla="val 62499"/>
            </a:avLst>
          </a:prstGeom>
        </p:spPr>
        <p:style>
          <a:lnRef idx="2">
            <a:schemeClr val="dk1"/>
          </a:lnRef>
          <a:fillRef idx="1">
            <a:schemeClr val="lt1"/>
          </a:fillRef>
          <a:effectRef idx="0">
            <a:schemeClr val="dk1"/>
          </a:effectRef>
          <a:fontRef idx="minor">
            <a:schemeClr val="dk1"/>
          </a:fontRef>
        </p:style>
        <p:txBody>
          <a:bodyPr rtlCol="0" anchor="ctr"/>
          <a:lstStyle/>
          <a:p>
            <a:pPr algn="ctr"/>
            <a:r>
              <a:rPr lang="nl-BE"/>
              <a:t>Routers inside belnet</a:t>
            </a:r>
            <a:endParaRPr lang="en-BE"/>
          </a:p>
        </p:txBody>
      </p:sp>
      <p:sp>
        <p:nvSpPr>
          <p:cNvPr id="8" name="Oval Callout 7">
            <a:extLst>
              <a:ext uri="{FF2B5EF4-FFF2-40B4-BE49-F238E27FC236}">
                <a16:creationId xmlns:a16="http://schemas.microsoft.com/office/drawing/2014/main" id="{BAB9FF16-2A40-ACE6-042C-7068EAE8E55A}"/>
              </a:ext>
            </a:extLst>
          </p:cNvPr>
          <p:cNvSpPr/>
          <p:nvPr/>
        </p:nvSpPr>
        <p:spPr>
          <a:xfrm>
            <a:off x="1581149" y="5698331"/>
            <a:ext cx="3871913" cy="1062038"/>
          </a:xfrm>
          <a:prstGeom prst="wedgeEllipseCallout">
            <a:avLst>
              <a:gd name="adj1" fmla="val 64407"/>
              <a:gd name="adj2" fmla="val -77411"/>
            </a:avLst>
          </a:prstGeom>
        </p:spPr>
        <p:style>
          <a:lnRef idx="2">
            <a:schemeClr val="dk1"/>
          </a:lnRef>
          <a:fillRef idx="1">
            <a:schemeClr val="lt1"/>
          </a:fillRef>
          <a:effectRef idx="0">
            <a:schemeClr val="dk1"/>
          </a:effectRef>
          <a:fontRef idx="minor">
            <a:schemeClr val="dk1"/>
          </a:fontRef>
        </p:style>
        <p:txBody>
          <a:bodyPr rtlCol="0" anchor="ctr"/>
          <a:lstStyle/>
          <a:p>
            <a:pPr algn="ctr"/>
            <a:r>
              <a:rPr lang="nl-BE"/>
              <a:t>Routers from SMALS</a:t>
            </a:r>
            <a:endParaRPr lang="en-BE"/>
          </a:p>
        </p:txBody>
      </p:sp>
    </p:spTree>
    <p:extLst>
      <p:ext uri="{BB962C8B-B14F-4D97-AF65-F5344CB8AC3E}">
        <p14:creationId xmlns:p14="http://schemas.microsoft.com/office/powerpoint/2010/main" val="92344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a:t>Quad9  / Open DNS</a:t>
            </a:r>
          </a:p>
        </p:txBody>
      </p:sp>
      <p:sp>
        <p:nvSpPr>
          <p:cNvPr id="3" name="Espace réservé du contenu 2"/>
          <p:cNvSpPr>
            <a:spLocks noGrp="1"/>
          </p:cNvSpPr>
          <p:nvPr>
            <p:ph idx="1"/>
          </p:nvPr>
        </p:nvSpPr>
        <p:spPr>
          <a:xfrm>
            <a:off x="2416970" y="1946672"/>
            <a:ext cx="7358063" cy="3102508"/>
          </a:xfrm>
        </p:spPr>
        <p:txBody>
          <a:bodyPr/>
          <a:lstStyle/>
          <a:p>
            <a:pPr marL="187517" indent="0">
              <a:buNone/>
            </a:pPr>
            <a:r>
              <a:rPr lang="is-IS" sz="1125">
                <a:latin typeface="Courier"/>
                <a:cs typeface="Courier"/>
              </a:rPr>
              <a:t>ping6 2620:fe::fe</a:t>
            </a:r>
          </a:p>
          <a:p>
            <a:pPr marL="187517" indent="0">
              <a:buNone/>
            </a:pPr>
            <a:r>
              <a:rPr lang="is-IS" sz="1125">
                <a:latin typeface="Courier"/>
                <a:cs typeface="Courier"/>
              </a:rPr>
              <a:t>PING6(56=40+8+8 bytes) 2001:6a8:308f:2:9116:27ce:d2a7:32f2 --&gt; 2620:fe::fe</a:t>
            </a:r>
          </a:p>
          <a:p>
            <a:pPr marL="187517" indent="0">
              <a:buNone/>
            </a:pPr>
            <a:r>
              <a:rPr lang="en-US" sz="1125">
                <a:latin typeface="Courier"/>
                <a:cs typeface="Courier"/>
              </a:rPr>
              <a:t>16 bytes from 2620:fe::</a:t>
            </a:r>
            <a:r>
              <a:rPr lang="en-US" sz="1125" err="1">
                <a:latin typeface="Courier"/>
                <a:cs typeface="Courier"/>
              </a:rPr>
              <a:t>fe</a:t>
            </a:r>
            <a:r>
              <a:rPr lang="en-US" sz="1125">
                <a:latin typeface="Courier"/>
                <a:cs typeface="Courier"/>
              </a:rPr>
              <a:t>, </a:t>
            </a:r>
            <a:r>
              <a:rPr lang="en-US" sz="1125" err="1">
                <a:latin typeface="Courier"/>
                <a:cs typeface="Courier"/>
              </a:rPr>
              <a:t>icmp_seq</a:t>
            </a:r>
            <a:r>
              <a:rPr lang="en-US" sz="1125">
                <a:latin typeface="Courier"/>
                <a:cs typeface="Courier"/>
              </a:rPr>
              <a:t>=0 </a:t>
            </a:r>
            <a:r>
              <a:rPr lang="en-US" sz="1125" err="1">
                <a:latin typeface="Courier"/>
                <a:cs typeface="Courier"/>
              </a:rPr>
              <a:t>hlim</a:t>
            </a:r>
            <a:r>
              <a:rPr lang="en-US" sz="1125">
                <a:latin typeface="Courier"/>
                <a:cs typeface="Courier"/>
              </a:rPr>
              <a:t>=53 time=14.859 </a:t>
            </a:r>
            <a:r>
              <a:rPr lang="en-US" sz="1125" err="1">
                <a:latin typeface="Courier"/>
                <a:cs typeface="Courier"/>
              </a:rPr>
              <a:t>ms</a:t>
            </a:r>
            <a:endParaRPr lang="en-US" sz="1125">
              <a:latin typeface="Courier"/>
              <a:cs typeface="Courier"/>
            </a:endParaRPr>
          </a:p>
          <a:p>
            <a:pPr marL="187517" indent="0">
              <a:buNone/>
            </a:pPr>
            <a:r>
              <a:rPr lang="en-US" sz="1125">
                <a:latin typeface="Courier"/>
                <a:cs typeface="Courier"/>
              </a:rPr>
              <a:t>16 bytes from 2620:fe::</a:t>
            </a:r>
            <a:r>
              <a:rPr lang="en-US" sz="1125" err="1">
                <a:latin typeface="Courier"/>
                <a:cs typeface="Courier"/>
              </a:rPr>
              <a:t>fe</a:t>
            </a:r>
            <a:r>
              <a:rPr lang="en-US" sz="1125">
                <a:latin typeface="Courier"/>
                <a:cs typeface="Courier"/>
              </a:rPr>
              <a:t>, </a:t>
            </a:r>
            <a:r>
              <a:rPr lang="en-US" sz="1125" err="1">
                <a:latin typeface="Courier"/>
                <a:cs typeface="Courier"/>
              </a:rPr>
              <a:t>icmp_seq</a:t>
            </a:r>
            <a:r>
              <a:rPr lang="en-US" sz="1125">
                <a:latin typeface="Courier"/>
                <a:cs typeface="Courier"/>
              </a:rPr>
              <a:t>=1 </a:t>
            </a:r>
            <a:r>
              <a:rPr lang="en-US" sz="1125" err="1">
                <a:latin typeface="Courier"/>
                <a:cs typeface="Courier"/>
              </a:rPr>
              <a:t>hlim</a:t>
            </a:r>
            <a:r>
              <a:rPr lang="en-US" sz="1125">
                <a:latin typeface="Courier"/>
                <a:cs typeface="Courier"/>
              </a:rPr>
              <a:t>=53 time=16.370 </a:t>
            </a:r>
            <a:r>
              <a:rPr lang="en-US" sz="1125" err="1">
                <a:latin typeface="Courier"/>
                <a:cs typeface="Courier"/>
              </a:rPr>
              <a:t>ms</a:t>
            </a:r>
            <a:endParaRPr lang="en-US" sz="1125">
              <a:latin typeface="Courier"/>
              <a:cs typeface="Courier"/>
            </a:endParaRPr>
          </a:p>
          <a:p>
            <a:pPr marL="187517" indent="0">
              <a:buNone/>
            </a:pPr>
            <a:r>
              <a:rPr lang="en-US" sz="1125">
                <a:latin typeface="Courier"/>
                <a:cs typeface="Courier"/>
              </a:rPr>
              <a:t>16 bytes from 2620:fe::</a:t>
            </a:r>
            <a:r>
              <a:rPr lang="en-US" sz="1125" err="1">
                <a:latin typeface="Courier"/>
                <a:cs typeface="Courier"/>
              </a:rPr>
              <a:t>fe</a:t>
            </a:r>
            <a:r>
              <a:rPr lang="en-US" sz="1125">
                <a:latin typeface="Courier"/>
                <a:cs typeface="Courier"/>
              </a:rPr>
              <a:t>, </a:t>
            </a:r>
            <a:r>
              <a:rPr lang="en-US" sz="1125" err="1">
                <a:latin typeface="Courier"/>
                <a:cs typeface="Courier"/>
              </a:rPr>
              <a:t>icmp_seq</a:t>
            </a:r>
            <a:r>
              <a:rPr lang="en-US" sz="1125">
                <a:latin typeface="Courier"/>
                <a:cs typeface="Courier"/>
              </a:rPr>
              <a:t>=2 </a:t>
            </a:r>
            <a:r>
              <a:rPr lang="en-US" sz="1125" err="1">
                <a:latin typeface="Courier"/>
                <a:cs typeface="Courier"/>
              </a:rPr>
              <a:t>hlim</a:t>
            </a:r>
            <a:r>
              <a:rPr lang="en-US" sz="1125">
                <a:latin typeface="Courier"/>
                <a:cs typeface="Courier"/>
              </a:rPr>
              <a:t>=53 time=16.449 </a:t>
            </a:r>
            <a:r>
              <a:rPr lang="en-US" sz="1125" err="1">
                <a:latin typeface="Courier"/>
                <a:cs typeface="Courier"/>
              </a:rPr>
              <a:t>ms</a:t>
            </a:r>
            <a:endParaRPr lang="en-US" sz="1125">
              <a:latin typeface="Courier"/>
              <a:cs typeface="Courier"/>
            </a:endParaRPr>
          </a:p>
          <a:p>
            <a:pPr marL="187517" indent="0">
              <a:buNone/>
            </a:pPr>
            <a:r>
              <a:rPr lang="en-US" sz="1125">
                <a:latin typeface="Courier"/>
                <a:cs typeface="Courier"/>
              </a:rPr>
              <a:t>16 bytes from 2620:fe::</a:t>
            </a:r>
            <a:r>
              <a:rPr lang="en-US" sz="1125" err="1">
                <a:latin typeface="Courier"/>
                <a:cs typeface="Courier"/>
              </a:rPr>
              <a:t>fe</a:t>
            </a:r>
            <a:r>
              <a:rPr lang="en-US" sz="1125">
                <a:latin typeface="Courier"/>
                <a:cs typeface="Courier"/>
              </a:rPr>
              <a:t>, </a:t>
            </a:r>
            <a:r>
              <a:rPr lang="en-US" sz="1125" err="1">
                <a:latin typeface="Courier"/>
                <a:cs typeface="Courier"/>
              </a:rPr>
              <a:t>icmp_seq</a:t>
            </a:r>
            <a:r>
              <a:rPr lang="en-US" sz="1125">
                <a:latin typeface="Courier"/>
                <a:cs typeface="Courier"/>
              </a:rPr>
              <a:t>=3 </a:t>
            </a:r>
            <a:r>
              <a:rPr lang="en-US" sz="1125" err="1">
                <a:latin typeface="Courier"/>
                <a:cs typeface="Courier"/>
              </a:rPr>
              <a:t>hlim</a:t>
            </a:r>
            <a:r>
              <a:rPr lang="en-US" sz="1125">
                <a:latin typeface="Courier"/>
                <a:cs typeface="Courier"/>
              </a:rPr>
              <a:t>=53 time=14.608 </a:t>
            </a:r>
            <a:r>
              <a:rPr lang="en-US" sz="1125" err="1">
                <a:latin typeface="Courier"/>
                <a:cs typeface="Courier"/>
              </a:rPr>
              <a:t>ms</a:t>
            </a:r>
            <a:endParaRPr lang="en-US" sz="1125">
              <a:latin typeface="Courier"/>
              <a:cs typeface="Courier"/>
            </a:endParaRPr>
          </a:p>
          <a:p>
            <a:pPr marL="187517" indent="0">
              <a:buNone/>
            </a:pPr>
            <a:r>
              <a:rPr lang="en-US" sz="1125">
                <a:latin typeface="Courier"/>
                <a:cs typeface="Courier"/>
              </a:rPr>
              <a:t>^C</a:t>
            </a:r>
          </a:p>
          <a:p>
            <a:pPr marL="187517" indent="0">
              <a:buNone/>
            </a:pPr>
            <a:r>
              <a:rPr lang="en-US" sz="1125">
                <a:latin typeface="Courier"/>
                <a:cs typeface="Courier"/>
              </a:rPr>
              <a:t>--- 2620:fe::</a:t>
            </a:r>
            <a:r>
              <a:rPr lang="en-US" sz="1125" err="1">
                <a:latin typeface="Courier"/>
                <a:cs typeface="Courier"/>
              </a:rPr>
              <a:t>fe</a:t>
            </a:r>
            <a:r>
              <a:rPr lang="en-US" sz="1125">
                <a:latin typeface="Courier"/>
                <a:cs typeface="Courier"/>
              </a:rPr>
              <a:t> ping6 statistics ---</a:t>
            </a:r>
          </a:p>
          <a:p>
            <a:pPr marL="187517" indent="0">
              <a:buNone/>
            </a:pPr>
            <a:r>
              <a:rPr lang="en-US" sz="1125">
                <a:latin typeface="Courier"/>
                <a:cs typeface="Courier"/>
              </a:rPr>
              <a:t>4 packets transmitted, 4 packets received, 0.0% packet loss</a:t>
            </a:r>
          </a:p>
          <a:p>
            <a:pPr marL="187517" indent="0">
              <a:buNone/>
            </a:pPr>
            <a:r>
              <a:rPr lang="en-US" sz="1125">
                <a:latin typeface="Courier"/>
                <a:cs typeface="Courier"/>
              </a:rPr>
              <a:t>round-trip min/</a:t>
            </a:r>
            <a:r>
              <a:rPr lang="en-US" sz="1125" err="1">
                <a:latin typeface="Courier"/>
                <a:cs typeface="Courier"/>
              </a:rPr>
              <a:t>avg</a:t>
            </a:r>
            <a:r>
              <a:rPr lang="en-US" sz="1125">
                <a:latin typeface="Courier"/>
                <a:cs typeface="Courier"/>
              </a:rPr>
              <a:t>/max/</a:t>
            </a:r>
            <a:r>
              <a:rPr lang="en-US" sz="1125" err="1">
                <a:latin typeface="Courier"/>
                <a:cs typeface="Courier"/>
              </a:rPr>
              <a:t>std-dev</a:t>
            </a:r>
            <a:r>
              <a:rPr lang="en-US" sz="1125">
                <a:latin typeface="Courier"/>
                <a:cs typeface="Courier"/>
              </a:rPr>
              <a:t> = 14.608/15.572/16.449/0.843 </a:t>
            </a:r>
            <a:r>
              <a:rPr lang="en-US" sz="1125" err="1">
                <a:latin typeface="Courier"/>
                <a:cs typeface="Courier"/>
              </a:rPr>
              <a:t>ms</a:t>
            </a:r>
            <a:endParaRPr lang="en-GB" sz="1125">
              <a:latin typeface="Courier"/>
              <a:cs typeface="Courier"/>
            </a:endParaRPr>
          </a:p>
        </p:txBody>
      </p:sp>
    </p:spTree>
    <p:extLst>
      <p:ext uri="{BB962C8B-B14F-4D97-AF65-F5344CB8AC3E}">
        <p14:creationId xmlns:p14="http://schemas.microsoft.com/office/powerpoint/2010/main" val="19444365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a:t>Another </a:t>
            </a:r>
            <a:r>
              <a:rPr lang="en-GB" err="1"/>
              <a:t>traceroute</a:t>
            </a:r>
            <a:endParaRPr lang="en-GB"/>
          </a:p>
        </p:txBody>
      </p:sp>
      <p:pic>
        <p:nvPicPr>
          <p:cNvPr id="10" name="Espace réservé du contenu 9"/>
          <p:cNvPicPr>
            <a:picLocks noGrp="1" noChangeAspect="1"/>
          </p:cNvPicPr>
          <p:nvPr>
            <p:ph idx="1"/>
          </p:nvPr>
        </p:nvPicPr>
        <p:blipFill>
          <a:blip r:embed="rId2"/>
          <a:srcRect l="-45784" r="-45784"/>
          <a:stretch>
            <a:fillRect/>
          </a:stretch>
        </p:blipFill>
        <p:spPr>
          <a:xfrm>
            <a:off x="1944289" y="1403776"/>
            <a:ext cx="10484504" cy="5725761"/>
          </a:xfrm>
        </p:spPr>
      </p:pic>
      <p:sp>
        <p:nvSpPr>
          <p:cNvPr id="3" name="Rectangle 2"/>
          <p:cNvSpPr/>
          <p:nvPr/>
        </p:nvSpPr>
        <p:spPr>
          <a:xfrm>
            <a:off x="1652805" y="5371409"/>
            <a:ext cx="4572000" cy="763286"/>
          </a:xfrm>
          <a:prstGeom prst="rect">
            <a:avLst/>
          </a:prstGeom>
        </p:spPr>
        <p:txBody>
          <a:bodyPr>
            <a:spAutoFit/>
          </a:bodyPr>
          <a:lstStyle/>
          <a:p>
            <a:r>
              <a:rPr lang="en-GB" sz="2180"/>
              <a:t>https://</a:t>
            </a:r>
            <a:r>
              <a:rPr lang="en-GB" sz="2180" err="1"/>
              <a:t>www.youtube.com</a:t>
            </a:r>
            <a:r>
              <a:rPr lang="en-GB" sz="2180"/>
              <a:t>/</a:t>
            </a:r>
            <a:r>
              <a:rPr lang="en-GB" sz="2180" err="1"/>
              <a:t>watch?v</a:t>
            </a:r>
            <a:r>
              <a:rPr lang="en-GB" sz="2180"/>
              <a:t>=Hkcdstw0qxU</a:t>
            </a:r>
          </a:p>
        </p:txBody>
      </p:sp>
    </p:spTree>
    <p:extLst>
      <p:ext uri="{BB962C8B-B14F-4D97-AF65-F5344CB8AC3E}">
        <p14:creationId xmlns:p14="http://schemas.microsoft.com/office/powerpoint/2010/main" val="31525182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465" name="Rectangle 1"/>
          <p:cNvSpPr>
            <a:spLocks noGrp="1" noChangeArrowheads="1"/>
          </p:cNvSpPr>
          <p:nvPr>
            <p:ph type="title"/>
          </p:nvPr>
        </p:nvSpPr>
        <p:spPr>
          <a:xfrm>
            <a:off x="2110383" y="-46987"/>
            <a:ext cx="7971234" cy="1714500"/>
          </a:xfrm>
          <a:ln/>
        </p:spPr>
        <p:txBody>
          <a:bodyPr/>
          <a:lstStyle/>
          <a:p>
            <a:r>
              <a:rPr lang="en-US"/>
              <a:t>traceroute</a:t>
            </a:r>
          </a:p>
        </p:txBody>
      </p:sp>
      <p:sp>
        <p:nvSpPr>
          <p:cNvPr id="62466" name="Rectangle 2"/>
          <p:cNvSpPr>
            <a:spLocks/>
          </p:cNvSpPr>
          <p:nvPr/>
        </p:nvSpPr>
        <p:spPr bwMode="auto">
          <a:xfrm>
            <a:off x="1522885" y="4277321"/>
            <a:ext cx="3865439" cy="192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410766" bIns="0" anchor="ctr"/>
          <a:lstStyle/>
          <a:p>
            <a:r>
              <a:rPr lang="en-US" sz="1547" u="sng">
                <a:latin typeface="Helvetica" charset="0"/>
                <a:ea typeface="ＭＳ Ｐゴシック" charset="0"/>
                <a:cs typeface="Helvetica" charset="0"/>
                <a:sym typeface="Helvetica" charset="0"/>
              </a:rPr>
              <a:t>A</a:t>
            </a:r>
            <a:r>
              <a:rPr lang="ja-JP" altLang="en-US" sz="1547" u="sng">
                <a:latin typeface="Arial"/>
                <a:ea typeface="ＭＳ Ｐゴシック" charset="0"/>
                <a:cs typeface="Helvetica" charset="0"/>
                <a:sym typeface="Helvetica" charset="0"/>
              </a:rPr>
              <a:t>’</a:t>
            </a:r>
            <a:r>
              <a:rPr lang="en-US" sz="1547" u="sng">
                <a:latin typeface="Helvetica" charset="0"/>
                <a:ea typeface="ＭＳ Ｐゴシック" charset="0"/>
                <a:cs typeface="Helvetica" charset="0"/>
                <a:sym typeface="Helvetica" charset="0"/>
              </a:rPr>
              <a:t>s routing table</a:t>
            </a:r>
            <a:endParaRPr lang="en-US" sz="1547">
              <a:latin typeface="Helvetica" charset="0"/>
              <a:ea typeface="ＭＳ Ｐゴシック" charset="0"/>
              <a:cs typeface="Helvetica" charset="0"/>
              <a:sym typeface="Helvetica" charset="0"/>
            </a:endParaRPr>
          </a:p>
          <a:p>
            <a:r>
              <a:rPr lang="en-US" sz="1547" u="sng">
                <a:latin typeface="Helvetica" charset="0"/>
                <a:ea typeface="ＭＳ Ｐゴシック" charset="0"/>
                <a:cs typeface="Helvetica" charset="0"/>
                <a:sym typeface="Helvetica" charset="0"/>
              </a:rPr>
              <a:t>destination     interface/NH</a:t>
            </a:r>
            <a:endParaRPr lang="en-US" sz="1547">
              <a:latin typeface="Helvetica" charset="0"/>
              <a:ea typeface="ＭＳ Ｐゴシック" charset="0"/>
              <a:cs typeface="Helvetica" charset="0"/>
              <a:sym typeface="Helvetica" charset="0"/>
            </a:endParaRPr>
          </a:p>
          <a:p>
            <a:pPr algn="l"/>
            <a:r>
              <a:rPr lang="en-US" sz="1547">
                <a:latin typeface="Helvetica" charset="0"/>
                <a:ea typeface="ＭＳ Ｐゴシック" charset="0"/>
                <a:cs typeface="Helvetica" charset="0"/>
                <a:sym typeface="Helvetica" charset="0"/>
              </a:rPr>
              <a:t>     ::/0                    2001:db8:7::B</a:t>
            </a:r>
          </a:p>
          <a:p>
            <a:pPr algn="l"/>
            <a:r>
              <a:rPr lang="en-US" sz="1547">
                <a:latin typeface="Helvetica" charset="0"/>
                <a:ea typeface="ＭＳ Ｐゴシック" charset="0"/>
                <a:cs typeface="Helvetica" charset="0"/>
                <a:sym typeface="Helvetica" charset="0"/>
              </a:rPr>
              <a:t>  2001:db8:7::/48     2001:db8:4::C</a:t>
            </a:r>
          </a:p>
          <a:p>
            <a:pPr algn="l"/>
            <a:r>
              <a:rPr lang="en-US" sz="1547">
                <a:latin typeface="Helvetica" charset="0"/>
                <a:ea typeface="ＭＳ Ｐゴシック" charset="0"/>
                <a:cs typeface="Helvetica" charset="0"/>
                <a:sym typeface="Helvetica" charset="0"/>
              </a:rPr>
              <a:t>  2001:db8:1::/48     West</a:t>
            </a:r>
          </a:p>
          <a:p>
            <a:pPr algn="l"/>
            <a:r>
              <a:rPr lang="en-US" sz="1547">
                <a:latin typeface="Helvetica" charset="0"/>
                <a:ea typeface="ＭＳ Ｐゴシック" charset="0"/>
                <a:cs typeface="Helvetica" charset="0"/>
                <a:sym typeface="Helvetica" charset="0"/>
              </a:rPr>
              <a:t>  2001:db8:4::/48     East</a:t>
            </a:r>
          </a:p>
          <a:p>
            <a:pPr algn="l"/>
            <a:r>
              <a:rPr lang="en-US" sz="1547">
                <a:latin typeface="Helvetica" charset="0"/>
                <a:ea typeface="ＭＳ Ｐゴシック" charset="0"/>
                <a:cs typeface="Helvetica" charset="0"/>
                <a:sym typeface="Helvetica" charset="0"/>
              </a:rPr>
              <a:t>  2001:db8:7::/48     North</a:t>
            </a:r>
          </a:p>
          <a:p>
            <a:endParaRPr lang="en-US" sz="2180">
              <a:latin typeface="Helvetica" charset="0"/>
              <a:ea typeface="ＭＳ Ｐゴシック" charset="0"/>
              <a:cs typeface="Helvetica" charset="0"/>
              <a:sym typeface="Helvetica" charset="0"/>
            </a:endParaRPr>
          </a:p>
        </p:txBody>
      </p:sp>
      <p:sp>
        <p:nvSpPr>
          <p:cNvPr id="62467" name="Rectangle 3"/>
          <p:cNvSpPr>
            <a:spLocks/>
          </p:cNvSpPr>
          <p:nvPr/>
        </p:nvSpPr>
        <p:spPr bwMode="auto">
          <a:xfrm>
            <a:off x="7319368" y="1196579"/>
            <a:ext cx="3339703" cy="1696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l"/>
            <a:r>
              <a:rPr lang="en-US" sz="1547" u="sng">
                <a:latin typeface="Helvetica" charset="0"/>
                <a:ea typeface="ＭＳ Ｐゴシック" charset="0"/>
                <a:cs typeface="Helvetica" charset="0"/>
                <a:sym typeface="Helvetica" charset="0"/>
              </a:rPr>
              <a:t>B</a:t>
            </a:r>
            <a:r>
              <a:rPr lang="ja-JP" altLang="en-US" sz="1547" u="sng">
                <a:latin typeface="Arial"/>
                <a:ea typeface="ＭＳ Ｐゴシック" charset="0"/>
                <a:cs typeface="Helvetica" charset="0"/>
                <a:sym typeface="Helvetica" charset="0"/>
              </a:rPr>
              <a:t>’</a:t>
            </a:r>
            <a:r>
              <a:rPr lang="en-US" sz="1547" u="sng">
                <a:latin typeface="Helvetica" charset="0"/>
                <a:ea typeface="ＭＳ Ｐゴシック" charset="0"/>
                <a:cs typeface="Helvetica" charset="0"/>
                <a:sym typeface="Helvetica" charset="0"/>
              </a:rPr>
              <a:t>s routing table</a:t>
            </a:r>
          </a:p>
          <a:p>
            <a:pPr algn="l"/>
            <a:r>
              <a:rPr lang="en-US" sz="1547" u="sng">
                <a:latin typeface="Helvetica" charset="0"/>
                <a:ea typeface="ＭＳ Ｐゴシック" charset="0"/>
                <a:cs typeface="Helvetica" charset="0"/>
                <a:sym typeface="Helvetica" charset="0"/>
              </a:rPr>
              <a:t>destination     interface/NH</a:t>
            </a:r>
            <a:r>
              <a:rPr lang="en-US" sz="1547">
                <a:latin typeface="Helvetica" charset="0"/>
                <a:ea typeface="ＭＳ Ｐゴシック" charset="0"/>
                <a:cs typeface="Helvetica" charset="0"/>
                <a:sym typeface="Helvetica" charset="0"/>
              </a:rPr>
              <a:t>   </a:t>
            </a:r>
          </a:p>
          <a:p>
            <a:pPr algn="l"/>
            <a:r>
              <a:rPr lang="en-US" sz="1547">
                <a:latin typeface="Helvetica" charset="0"/>
                <a:ea typeface="ＭＳ Ｐゴシック" charset="0"/>
                <a:cs typeface="Helvetica" charset="0"/>
                <a:sym typeface="Helvetica" charset="0"/>
              </a:rPr>
              <a:t>::/0                       2001:db8:5::C   2001:db8:2::/47     2001:db8:6::E   2001:db8:5::/48     South   2001:db8:6::/48     East   </a:t>
            </a:r>
          </a:p>
          <a:p>
            <a:pPr algn="l"/>
            <a:r>
              <a:rPr lang="en-US" sz="1547">
                <a:latin typeface="Helvetica" charset="0"/>
                <a:ea typeface="ＭＳ Ｐゴシック" charset="0"/>
                <a:cs typeface="Helvetica" charset="0"/>
                <a:sym typeface="Helvetica" charset="0"/>
              </a:rPr>
              <a:t>2001:db8:7::/48     West</a:t>
            </a:r>
          </a:p>
        </p:txBody>
      </p:sp>
      <p:sp>
        <p:nvSpPr>
          <p:cNvPr id="62468" name="Rectangle 4"/>
          <p:cNvSpPr>
            <a:spLocks/>
          </p:cNvSpPr>
          <p:nvPr/>
        </p:nvSpPr>
        <p:spPr bwMode="auto">
          <a:xfrm>
            <a:off x="4663902" y="4319182"/>
            <a:ext cx="3250406" cy="2264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square" lIns="0" tIns="0" rIns="0" bIns="0" anchor="ctr">
            <a:spAutoFit/>
          </a:bodyPr>
          <a:lstStyle/>
          <a:p>
            <a:r>
              <a:rPr lang="en-US" sz="1547" u="sng">
                <a:latin typeface="Helvetica" charset="0"/>
                <a:ea typeface="ＭＳ Ｐゴシック" charset="0"/>
                <a:cs typeface="Helvetica" charset="0"/>
                <a:sym typeface="Helvetica" charset="0"/>
              </a:rPr>
              <a:t>C</a:t>
            </a:r>
            <a:r>
              <a:rPr lang="ja-JP" altLang="en-US" sz="1547" u="sng">
                <a:latin typeface="Arial"/>
                <a:ea typeface="ＭＳ Ｐゴシック" charset="0"/>
                <a:cs typeface="Helvetica" charset="0"/>
                <a:sym typeface="Helvetica" charset="0"/>
              </a:rPr>
              <a:t>’</a:t>
            </a:r>
            <a:r>
              <a:rPr lang="en-US" sz="1547" u="sng">
                <a:latin typeface="Helvetica" charset="0"/>
                <a:ea typeface="ＭＳ Ｐゴシック" charset="0"/>
                <a:cs typeface="Helvetica" charset="0"/>
                <a:sym typeface="Helvetica" charset="0"/>
              </a:rPr>
              <a:t>s routing table</a:t>
            </a:r>
          </a:p>
          <a:p>
            <a:r>
              <a:rPr lang="en-US" sz="1547" u="sng">
                <a:latin typeface="Helvetica" charset="0"/>
                <a:ea typeface="ＭＳ Ｐゴシック" charset="0"/>
                <a:cs typeface="Helvetica" charset="0"/>
                <a:sym typeface="Helvetica" charset="0"/>
              </a:rPr>
              <a:t>destination     interface/NH</a:t>
            </a:r>
          </a:p>
          <a:p>
            <a:pPr algn="l"/>
            <a:r>
              <a:rPr lang="en-US" sz="1547">
                <a:latin typeface="Helvetica" charset="0"/>
                <a:ea typeface="ＭＳ Ｐゴシック" charset="0"/>
                <a:cs typeface="Helvetica" charset="0"/>
                <a:sym typeface="Helvetica" charset="0"/>
              </a:rPr>
              <a:t>2001:db8:1::/48       2001:db8:5::B</a:t>
            </a:r>
          </a:p>
          <a:p>
            <a:pPr algn="l"/>
            <a:r>
              <a:rPr lang="en-US" sz="1547">
                <a:latin typeface="Helvetica" charset="0"/>
                <a:ea typeface="ＭＳ Ｐゴシック" charset="0"/>
                <a:cs typeface="Helvetica" charset="0"/>
                <a:sym typeface="Helvetica" charset="0"/>
              </a:rPr>
              <a:t> 2001:db8:2::/47       2001:db8:3::E</a:t>
            </a:r>
          </a:p>
          <a:p>
            <a:pPr algn="l"/>
            <a:r>
              <a:rPr lang="en-US" sz="1547">
                <a:latin typeface="Helvetica" charset="0"/>
                <a:ea typeface="ＭＳ Ｐゴシック" charset="0"/>
                <a:cs typeface="Helvetica" charset="0"/>
                <a:sym typeface="Helvetica" charset="0"/>
              </a:rPr>
              <a:t> 2001:db8:2::/48       2001:db8:5::B</a:t>
            </a:r>
          </a:p>
          <a:p>
            <a:pPr algn="l"/>
            <a:r>
              <a:rPr lang="en-US" sz="1547">
                <a:latin typeface="Helvetica" charset="0"/>
                <a:ea typeface="ＭＳ Ｐゴシック" charset="0"/>
                <a:cs typeface="Helvetica" charset="0"/>
                <a:sym typeface="Helvetica" charset="0"/>
              </a:rPr>
              <a:t> 2001:db8:3::/48       East</a:t>
            </a:r>
          </a:p>
          <a:p>
            <a:pPr algn="l"/>
            <a:r>
              <a:rPr lang="en-US" sz="1547">
                <a:latin typeface="Helvetica" charset="0"/>
                <a:ea typeface="ＭＳ Ｐゴシック" charset="0"/>
                <a:cs typeface="Helvetica" charset="0"/>
                <a:sym typeface="Helvetica" charset="0"/>
              </a:rPr>
              <a:t> 2001:db8:4::/48       West</a:t>
            </a:r>
          </a:p>
          <a:p>
            <a:pPr algn="l"/>
            <a:r>
              <a:rPr lang="en-US" sz="1547">
                <a:latin typeface="Helvetica" charset="0"/>
                <a:ea typeface="ＭＳ Ｐゴシック" charset="0"/>
                <a:cs typeface="Helvetica" charset="0"/>
                <a:sym typeface="Helvetica" charset="0"/>
              </a:rPr>
              <a:t> 2001:db8:5::/48       North</a:t>
            </a:r>
          </a:p>
          <a:p>
            <a:pPr algn="l"/>
            <a:r>
              <a:rPr lang="en-US" sz="1547">
                <a:latin typeface="Helvetica" charset="0"/>
                <a:ea typeface="ＭＳ Ｐゴシック" charset="0"/>
                <a:cs typeface="Helvetica" charset="0"/>
                <a:sym typeface="Helvetica" charset="0"/>
              </a:rPr>
              <a:t> 2001:db8:6::/48       2001:db8:5::B</a:t>
            </a:r>
          </a:p>
          <a:p>
            <a:pPr>
              <a:lnSpc>
                <a:spcPts val="703"/>
              </a:lnSpc>
            </a:pPr>
            <a:endParaRPr lang="en-US" sz="1547">
              <a:latin typeface="Helvetica" charset="0"/>
              <a:ea typeface="ＭＳ Ｐゴシック" charset="0"/>
              <a:cs typeface="Helvetica" charset="0"/>
              <a:sym typeface="Helvetica" charset="0"/>
            </a:endParaRPr>
          </a:p>
        </p:txBody>
      </p:sp>
      <p:sp>
        <p:nvSpPr>
          <p:cNvPr id="62469" name="Rectangle 5"/>
          <p:cNvSpPr>
            <a:spLocks/>
          </p:cNvSpPr>
          <p:nvPr/>
        </p:nvSpPr>
        <p:spPr bwMode="auto">
          <a:xfrm>
            <a:off x="7804920" y="4121082"/>
            <a:ext cx="3250406" cy="192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410766" bIns="0" anchor="ctr"/>
          <a:lstStyle/>
          <a:p>
            <a:r>
              <a:rPr lang="en-US" sz="1547" u="sng">
                <a:latin typeface="Helvetica" charset="0"/>
                <a:ea typeface="ＭＳ Ｐゴシック" charset="0"/>
                <a:cs typeface="Helvetica" charset="0"/>
                <a:sym typeface="Helvetica" charset="0"/>
              </a:rPr>
              <a:t>E</a:t>
            </a:r>
            <a:r>
              <a:rPr lang="ja-JP" altLang="en-US" sz="1547" u="sng">
                <a:latin typeface="Arial"/>
                <a:ea typeface="ＭＳ Ｐゴシック" charset="0"/>
                <a:cs typeface="Helvetica" charset="0"/>
                <a:sym typeface="Helvetica" charset="0"/>
              </a:rPr>
              <a:t>’</a:t>
            </a:r>
            <a:r>
              <a:rPr lang="en-US" sz="1547" u="sng">
                <a:latin typeface="Helvetica" charset="0"/>
                <a:ea typeface="ＭＳ Ｐゴシック" charset="0"/>
                <a:cs typeface="Helvetica" charset="0"/>
                <a:sym typeface="Helvetica" charset="0"/>
              </a:rPr>
              <a:t>s routing table</a:t>
            </a:r>
            <a:endParaRPr lang="en-US" sz="1547">
              <a:latin typeface="Helvetica" charset="0"/>
              <a:ea typeface="ＭＳ Ｐゴシック" charset="0"/>
              <a:cs typeface="Helvetica" charset="0"/>
              <a:sym typeface="Helvetica" charset="0"/>
            </a:endParaRPr>
          </a:p>
          <a:p>
            <a:r>
              <a:rPr lang="en-US" sz="1547" u="sng">
                <a:latin typeface="Helvetica" charset="0"/>
                <a:ea typeface="ＭＳ Ｐゴシック" charset="0"/>
                <a:cs typeface="Helvetica" charset="0"/>
                <a:sym typeface="Helvetica" charset="0"/>
              </a:rPr>
              <a:t>destination     interface/NH</a:t>
            </a:r>
            <a:endParaRPr lang="en-US" sz="1547">
              <a:latin typeface="Helvetica" charset="0"/>
              <a:ea typeface="ＭＳ Ｐゴシック" charset="0"/>
              <a:cs typeface="Helvetica" charset="0"/>
              <a:sym typeface="Helvetica" charset="0"/>
            </a:endParaRPr>
          </a:p>
          <a:p>
            <a:pPr algn="l"/>
            <a:r>
              <a:rPr lang="en-US" sz="1547">
                <a:latin typeface="Helvetica" charset="0"/>
                <a:ea typeface="ＭＳ Ｐゴシック" charset="0"/>
                <a:cs typeface="Helvetica" charset="0"/>
                <a:sym typeface="Helvetica" charset="0"/>
              </a:rPr>
              <a:t> ::/0                      2001:db8:6::B</a:t>
            </a:r>
          </a:p>
          <a:p>
            <a:pPr algn="l"/>
            <a:r>
              <a:rPr lang="en-US" sz="1547">
                <a:latin typeface="Helvetica" charset="0"/>
                <a:ea typeface="ＭＳ Ｐゴシック" charset="0"/>
                <a:cs typeface="Helvetica" charset="0"/>
                <a:sym typeface="Helvetica" charset="0"/>
              </a:rPr>
              <a:t>2001:db8:2::/48     East 2001:db8:3::/48     West 2001:db8:6::/48     North</a:t>
            </a:r>
          </a:p>
          <a:p>
            <a:endParaRPr lang="en-US" sz="2180">
              <a:latin typeface="Helvetica" charset="0"/>
              <a:ea typeface="ＭＳ Ｐゴシック" charset="0"/>
              <a:cs typeface="Helvetica" charset="0"/>
              <a:sym typeface="Helvetica" charset="0"/>
            </a:endParaRPr>
          </a:p>
        </p:txBody>
      </p:sp>
      <p:grpSp>
        <p:nvGrpSpPr>
          <p:cNvPr id="62470" name="Group 6"/>
          <p:cNvGrpSpPr>
            <a:grpSpLocks/>
          </p:cNvGrpSpPr>
          <p:nvPr/>
        </p:nvGrpSpPr>
        <p:grpSpPr bwMode="auto">
          <a:xfrm>
            <a:off x="3417095" y="3212455"/>
            <a:ext cx="759023" cy="526852"/>
            <a:chOff x="0" y="0"/>
            <a:chExt cx="680" cy="471"/>
          </a:xfrm>
        </p:grpSpPr>
        <p:sp>
          <p:nvSpPr>
            <p:cNvPr id="62471" name="AutoShape 7"/>
            <p:cNvSpPr>
              <a:spLocks/>
            </p:cNvSpPr>
            <p:nvPr/>
          </p:nvSpPr>
          <p:spPr bwMode="auto">
            <a:xfrm>
              <a:off x="0" y="162"/>
              <a:ext cx="459" cy="308"/>
            </a:xfrm>
            <a:prstGeom prst="roundRect">
              <a:avLst>
                <a:gd name="adj" fmla="val 324"/>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2472" name="Line 8"/>
            <p:cNvSpPr>
              <a:spLocks noChangeShapeType="1"/>
            </p:cNvSpPr>
            <p:nvPr/>
          </p:nvSpPr>
          <p:spPr bwMode="auto">
            <a:xfrm rot="10800000" flipH="1">
              <a:off x="0" y="2"/>
              <a:ext cx="216" cy="16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473" name="Line 9"/>
            <p:cNvSpPr>
              <a:spLocks noChangeShapeType="1"/>
            </p:cNvSpPr>
            <p:nvPr/>
          </p:nvSpPr>
          <p:spPr bwMode="auto">
            <a:xfrm rot="10800000" flipH="1">
              <a:off x="459" y="2"/>
              <a:ext cx="217" cy="16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474" name="Line 10"/>
            <p:cNvSpPr>
              <a:spLocks noChangeShapeType="1"/>
            </p:cNvSpPr>
            <p:nvPr/>
          </p:nvSpPr>
          <p:spPr bwMode="auto">
            <a:xfrm rot="10800000" flipH="1">
              <a:off x="459" y="305"/>
              <a:ext cx="217" cy="16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475" name="Line 11"/>
            <p:cNvSpPr>
              <a:spLocks noChangeShapeType="1"/>
            </p:cNvSpPr>
            <p:nvPr/>
          </p:nvSpPr>
          <p:spPr bwMode="auto">
            <a:xfrm>
              <a:off x="220" y="0"/>
              <a:ext cx="460"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476" name="Line 12"/>
            <p:cNvSpPr>
              <a:spLocks noChangeShapeType="1"/>
            </p:cNvSpPr>
            <p:nvPr/>
          </p:nvSpPr>
          <p:spPr bwMode="auto">
            <a:xfrm>
              <a:off x="678" y="0"/>
              <a:ext cx="1" cy="30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477" name="Rectangle 13"/>
            <p:cNvSpPr>
              <a:spLocks/>
            </p:cNvSpPr>
            <p:nvPr/>
          </p:nvSpPr>
          <p:spPr bwMode="auto">
            <a:xfrm>
              <a:off x="17" y="166"/>
              <a:ext cx="379" cy="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pPr>
              <a:r>
                <a:rPr lang="en-US" sz="1547">
                  <a:latin typeface="Helvetica" charset="0"/>
                  <a:ea typeface="ＭＳ Ｐゴシック" charset="0"/>
                  <a:cs typeface="Helvetica" charset="0"/>
                  <a:sym typeface="Helvetica" charset="0"/>
                </a:rPr>
                <a:t> </a:t>
              </a:r>
              <a:r>
                <a:rPr lang="en-US" sz="1547" b="1">
                  <a:latin typeface="Helvetica" charset="0"/>
                  <a:ea typeface="ＭＳ Ｐゴシック" charset="0"/>
                  <a:cs typeface="Helvetica" charset="0"/>
                  <a:sym typeface="Helvetica" charset="0"/>
                </a:rPr>
                <a:t>RA</a:t>
              </a:r>
            </a:p>
          </p:txBody>
        </p:sp>
      </p:grpSp>
      <p:grpSp>
        <p:nvGrpSpPr>
          <p:cNvPr id="62478" name="Group 14"/>
          <p:cNvGrpSpPr>
            <a:grpSpLocks/>
          </p:cNvGrpSpPr>
          <p:nvPr/>
        </p:nvGrpSpPr>
        <p:grpSpPr bwMode="auto">
          <a:xfrm>
            <a:off x="4935142" y="1890861"/>
            <a:ext cx="759023" cy="526852"/>
            <a:chOff x="0" y="0"/>
            <a:chExt cx="680" cy="471"/>
          </a:xfrm>
        </p:grpSpPr>
        <p:sp>
          <p:nvSpPr>
            <p:cNvPr id="62479" name="AutoShape 15"/>
            <p:cNvSpPr>
              <a:spLocks/>
            </p:cNvSpPr>
            <p:nvPr/>
          </p:nvSpPr>
          <p:spPr bwMode="auto">
            <a:xfrm>
              <a:off x="0" y="162"/>
              <a:ext cx="459" cy="308"/>
            </a:xfrm>
            <a:prstGeom prst="roundRect">
              <a:avLst>
                <a:gd name="adj" fmla="val 324"/>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2480" name="Line 16"/>
            <p:cNvSpPr>
              <a:spLocks noChangeShapeType="1"/>
            </p:cNvSpPr>
            <p:nvPr/>
          </p:nvSpPr>
          <p:spPr bwMode="auto">
            <a:xfrm rot="10800000" flipH="1">
              <a:off x="0" y="2"/>
              <a:ext cx="216" cy="16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481" name="Line 17"/>
            <p:cNvSpPr>
              <a:spLocks noChangeShapeType="1"/>
            </p:cNvSpPr>
            <p:nvPr/>
          </p:nvSpPr>
          <p:spPr bwMode="auto">
            <a:xfrm rot="10800000" flipH="1">
              <a:off x="459" y="2"/>
              <a:ext cx="217" cy="16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482" name="Line 18"/>
            <p:cNvSpPr>
              <a:spLocks noChangeShapeType="1"/>
            </p:cNvSpPr>
            <p:nvPr/>
          </p:nvSpPr>
          <p:spPr bwMode="auto">
            <a:xfrm rot="10800000" flipH="1">
              <a:off x="459" y="305"/>
              <a:ext cx="217" cy="16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483" name="Line 19"/>
            <p:cNvSpPr>
              <a:spLocks noChangeShapeType="1"/>
            </p:cNvSpPr>
            <p:nvPr/>
          </p:nvSpPr>
          <p:spPr bwMode="auto">
            <a:xfrm>
              <a:off x="220" y="0"/>
              <a:ext cx="460"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484" name="Line 20"/>
            <p:cNvSpPr>
              <a:spLocks noChangeShapeType="1"/>
            </p:cNvSpPr>
            <p:nvPr/>
          </p:nvSpPr>
          <p:spPr bwMode="auto">
            <a:xfrm>
              <a:off x="678" y="0"/>
              <a:ext cx="1" cy="30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485" name="Rectangle 21"/>
            <p:cNvSpPr>
              <a:spLocks/>
            </p:cNvSpPr>
            <p:nvPr/>
          </p:nvSpPr>
          <p:spPr bwMode="auto">
            <a:xfrm>
              <a:off x="17" y="166"/>
              <a:ext cx="379" cy="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pPr>
              <a:r>
                <a:rPr lang="en-US" sz="1547">
                  <a:latin typeface="Helvetica" charset="0"/>
                  <a:ea typeface="ＭＳ Ｐゴシック" charset="0"/>
                  <a:cs typeface="Helvetica" charset="0"/>
                  <a:sym typeface="Helvetica" charset="0"/>
                </a:rPr>
                <a:t>RB</a:t>
              </a:r>
            </a:p>
          </p:txBody>
        </p:sp>
      </p:grpSp>
      <p:grpSp>
        <p:nvGrpSpPr>
          <p:cNvPr id="62486" name="Group 22"/>
          <p:cNvGrpSpPr>
            <a:grpSpLocks/>
          </p:cNvGrpSpPr>
          <p:nvPr/>
        </p:nvGrpSpPr>
        <p:grpSpPr bwMode="auto">
          <a:xfrm>
            <a:off x="4908353" y="3212455"/>
            <a:ext cx="759023" cy="526852"/>
            <a:chOff x="0" y="0"/>
            <a:chExt cx="680" cy="471"/>
          </a:xfrm>
        </p:grpSpPr>
        <p:sp>
          <p:nvSpPr>
            <p:cNvPr id="62487" name="AutoShape 23"/>
            <p:cNvSpPr>
              <a:spLocks/>
            </p:cNvSpPr>
            <p:nvPr/>
          </p:nvSpPr>
          <p:spPr bwMode="auto">
            <a:xfrm>
              <a:off x="0" y="162"/>
              <a:ext cx="459" cy="308"/>
            </a:xfrm>
            <a:prstGeom prst="roundRect">
              <a:avLst>
                <a:gd name="adj" fmla="val 324"/>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2488" name="Line 24"/>
            <p:cNvSpPr>
              <a:spLocks noChangeShapeType="1"/>
            </p:cNvSpPr>
            <p:nvPr/>
          </p:nvSpPr>
          <p:spPr bwMode="auto">
            <a:xfrm rot="10800000" flipH="1">
              <a:off x="0" y="2"/>
              <a:ext cx="216" cy="16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489" name="Line 25"/>
            <p:cNvSpPr>
              <a:spLocks noChangeShapeType="1"/>
            </p:cNvSpPr>
            <p:nvPr/>
          </p:nvSpPr>
          <p:spPr bwMode="auto">
            <a:xfrm rot="10800000" flipH="1">
              <a:off x="459" y="2"/>
              <a:ext cx="217" cy="16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490" name="Line 26"/>
            <p:cNvSpPr>
              <a:spLocks noChangeShapeType="1"/>
            </p:cNvSpPr>
            <p:nvPr/>
          </p:nvSpPr>
          <p:spPr bwMode="auto">
            <a:xfrm rot="10800000" flipH="1">
              <a:off x="459" y="305"/>
              <a:ext cx="217" cy="16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491" name="Line 27"/>
            <p:cNvSpPr>
              <a:spLocks noChangeShapeType="1"/>
            </p:cNvSpPr>
            <p:nvPr/>
          </p:nvSpPr>
          <p:spPr bwMode="auto">
            <a:xfrm>
              <a:off x="220" y="0"/>
              <a:ext cx="460"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492" name="Line 28"/>
            <p:cNvSpPr>
              <a:spLocks noChangeShapeType="1"/>
            </p:cNvSpPr>
            <p:nvPr/>
          </p:nvSpPr>
          <p:spPr bwMode="auto">
            <a:xfrm>
              <a:off x="678" y="0"/>
              <a:ext cx="1" cy="30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493" name="Rectangle 29"/>
            <p:cNvSpPr>
              <a:spLocks/>
            </p:cNvSpPr>
            <p:nvPr/>
          </p:nvSpPr>
          <p:spPr bwMode="auto">
            <a:xfrm>
              <a:off x="17" y="166"/>
              <a:ext cx="379" cy="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pPr>
              <a:r>
                <a:rPr lang="en-US" sz="1547">
                  <a:latin typeface="Helvetica" charset="0"/>
                  <a:ea typeface="ＭＳ Ｐゴシック" charset="0"/>
                  <a:cs typeface="Helvetica" charset="0"/>
                  <a:sym typeface="Helvetica" charset="0"/>
                </a:rPr>
                <a:t>RC</a:t>
              </a:r>
            </a:p>
          </p:txBody>
        </p:sp>
      </p:grpSp>
      <p:grpSp>
        <p:nvGrpSpPr>
          <p:cNvPr id="62494" name="Group 30"/>
          <p:cNvGrpSpPr>
            <a:grpSpLocks/>
          </p:cNvGrpSpPr>
          <p:nvPr/>
        </p:nvGrpSpPr>
        <p:grpSpPr bwMode="auto">
          <a:xfrm>
            <a:off x="6524626" y="3212455"/>
            <a:ext cx="759023" cy="526852"/>
            <a:chOff x="0" y="0"/>
            <a:chExt cx="680" cy="471"/>
          </a:xfrm>
        </p:grpSpPr>
        <p:sp>
          <p:nvSpPr>
            <p:cNvPr id="62495" name="AutoShape 31"/>
            <p:cNvSpPr>
              <a:spLocks/>
            </p:cNvSpPr>
            <p:nvPr/>
          </p:nvSpPr>
          <p:spPr bwMode="auto">
            <a:xfrm>
              <a:off x="0" y="162"/>
              <a:ext cx="459" cy="308"/>
            </a:xfrm>
            <a:prstGeom prst="roundRect">
              <a:avLst>
                <a:gd name="adj" fmla="val 324"/>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62496" name="Line 32"/>
            <p:cNvSpPr>
              <a:spLocks noChangeShapeType="1"/>
            </p:cNvSpPr>
            <p:nvPr/>
          </p:nvSpPr>
          <p:spPr bwMode="auto">
            <a:xfrm rot="10800000" flipH="1">
              <a:off x="0" y="2"/>
              <a:ext cx="216" cy="16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497" name="Line 33"/>
            <p:cNvSpPr>
              <a:spLocks noChangeShapeType="1"/>
            </p:cNvSpPr>
            <p:nvPr/>
          </p:nvSpPr>
          <p:spPr bwMode="auto">
            <a:xfrm rot="10800000" flipH="1">
              <a:off x="459" y="2"/>
              <a:ext cx="217" cy="16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498" name="Line 34"/>
            <p:cNvSpPr>
              <a:spLocks noChangeShapeType="1"/>
            </p:cNvSpPr>
            <p:nvPr/>
          </p:nvSpPr>
          <p:spPr bwMode="auto">
            <a:xfrm rot="10800000" flipH="1">
              <a:off x="459" y="305"/>
              <a:ext cx="217" cy="16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499" name="Line 35"/>
            <p:cNvSpPr>
              <a:spLocks noChangeShapeType="1"/>
            </p:cNvSpPr>
            <p:nvPr/>
          </p:nvSpPr>
          <p:spPr bwMode="auto">
            <a:xfrm>
              <a:off x="220" y="0"/>
              <a:ext cx="460"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500" name="Line 36"/>
            <p:cNvSpPr>
              <a:spLocks noChangeShapeType="1"/>
            </p:cNvSpPr>
            <p:nvPr/>
          </p:nvSpPr>
          <p:spPr bwMode="auto">
            <a:xfrm>
              <a:off x="678" y="0"/>
              <a:ext cx="1" cy="30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501" name="Rectangle 37"/>
            <p:cNvSpPr>
              <a:spLocks/>
            </p:cNvSpPr>
            <p:nvPr/>
          </p:nvSpPr>
          <p:spPr bwMode="auto">
            <a:xfrm>
              <a:off x="17" y="166"/>
              <a:ext cx="379" cy="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pPr>
              <a:r>
                <a:rPr lang="en-US" sz="1547">
                  <a:latin typeface="Helvetica" charset="0"/>
                  <a:ea typeface="ＭＳ Ｐゴシック" charset="0"/>
                  <a:cs typeface="Helvetica" charset="0"/>
                  <a:sym typeface="Helvetica" charset="0"/>
                </a:rPr>
                <a:t>RE</a:t>
              </a:r>
            </a:p>
          </p:txBody>
        </p:sp>
      </p:grpSp>
      <p:sp>
        <p:nvSpPr>
          <p:cNvPr id="62502" name="Line 38"/>
          <p:cNvSpPr>
            <a:spLocks noChangeShapeType="1"/>
          </p:cNvSpPr>
          <p:nvPr/>
        </p:nvSpPr>
        <p:spPr bwMode="auto">
          <a:xfrm rot="10800000" flipH="1">
            <a:off x="3818930" y="2255864"/>
            <a:ext cx="1100584" cy="107491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503" name="Line 39"/>
          <p:cNvSpPr>
            <a:spLocks noChangeShapeType="1"/>
          </p:cNvSpPr>
          <p:nvPr/>
        </p:nvSpPr>
        <p:spPr bwMode="auto">
          <a:xfrm>
            <a:off x="4015383" y="3464719"/>
            <a:ext cx="857250" cy="1004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504" name="Line 40"/>
          <p:cNvSpPr>
            <a:spLocks noChangeShapeType="1"/>
          </p:cNvSpPr>
          <p:nvPr/>
        </p:nvSpPr>
        <p:spPr bwMode="auto">
          <a:xfrm>
            <a:off x="5506641" y="3464719"/>
            <a:ext cx="1071563" cy="7814"/>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505" name="Line 41"/>
          <p:cNvSpPr>
            <a:spLocks noChangeShapeType="1"/>
          </p:cNvSpPr>
          <p:nvPr/>
        </p:nvSpPr>
        <p:spPr bwMode="auto">
          <a:xfrm>
            <a:off x="5585893" y="2143126"/>
            <a:ext cx="1245691" cy="108495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506" name="Line 42"/>
          <p:cNvSpPr>
            <a:spLocks noChangeShapeType="1"/>
          </p:cNvSpPr>
          <p:nvPr/>
        </p:nvSpPr>
        <p:spPr bwMode="auto">
          <a:xfrm>
            <a:off x="2640212" y="3527227"/>
            <a:ext cx="755675" cy="1116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507" name="Line 43"/>
          <p:cNvSpPr>
            <a:spLocks noChangeShapeType="1"/>
          </p:cNvSpPr>
          <p:nvPr/>
        </p:nvSpPr>
        <p:spPr bwMode="auto">
          <a:xfrm>
            <a:off x="7239001" y="3464719"/>
            <a:ext cx="755675" cy="1116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pic>
        <p:nvPicPr>
          <p:cNvPr id="62508" name="Picture 4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7642" y="3153297"/>
            <a:ext cx="946547" cy="767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62509" name="Picture 4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4446" y="3090790"/>
            <a:ext cx="946547" cy="7679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62510" name="Rectangle 46"/>
          <p:cNvSpPr>
            <a:spLocks/>
          </p:cNvSpPr>
          <p:nvPr/>
        </p:nvSpPr>
        <p:spPr bwMode="auto">
          <a:xfrm>
            <a:off x="1955548" y="2821451"/>
            <a:ext cx="1498808" cy="259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1687">
                <a:latin typeface="Helvetica" charset="0"/>
                <a:ea typeface="ＭＳ Ｐゴシック" charset="0"/>
                <a:cs typeface="Helvetica" charset="0"/>
                <a:sym typeface="Helvetica" charset="0"/>
              </a:rPr>
              <a:t>2001:db8:1::/48</a:t>
            </a:r>
          </a:p>
        </p:txBody>
      </p:sp>
      <p:sp>
        <p:nvSpPr>
          <p:cNvPr id="62511" name="Rectangle 47"/>
          <p:cNvSpPr>
            <a:spLocks/>
          </p:cNvSpPr>
          <p:nvPr/>
        </p:nvSpPr>
        <p:spPr bwMode="auto">
          <a:xfrm>
            <a:off x="3044970" y="2241022"/>
            <a:ext cx="1498808" cy="259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1687">
                <a:latin typeface="Helvetica" charset="0"/>
                <a:ea typeface="ＭＳ Ｐゴシック" charset="0"/>
                <a:cs typeface="Helvetica" charset="0"/>
                <a:sym typeface="Helvetica" charset="0"/>
              </a:rPr>
              <a:t>2001:db8:7::/48</a:t>
            </a:r>
          </a:p>
        </p:txBody>
      </p:sp>
      <p:sp>
        <p:nvSpPr>
          <p:cNvPr id="62512" name="Rectangle 48"/>
          <p:cNvSpPr>
            <a:spLocks/>
          </p:cNvSpPr>
          <p:nvPr/>
        </p:nvSpPr>
        <p:spPr bwMode="auto">
          <a:xfrm>
            <a:off x="5589930" y="2383897"/>
            <a:ext cx="1498808" cy="259623"/>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1687">
                <a:latin typeface="Helvetica" charset="0"/>
                <a:ea typeface="ＭＳ Ｐゴシック" charset="0"/>
                <a:cs typeface="Helvetica" charset="0"/>
                <a:sym typeface="Helvetica" charset="0"/>
              </a:rPr>
              <a:t>2001:db8:6::/48</a:t>
            </a:r>
          </a:p>
        </p:txBody>
      </p:sp>
      <p:sp>
        <p:nvSpPr>
          <p:cNvPr id="62513" name="Line 49"/>
          <p:cNvSpPr>
            <a:spLocks noChangeShapeType="1"/>
          </p:cNvSpPr>
          <p:nvPr/>
        </p:nvSpPr>
        <p:spPr bwMode="auto">
          <a:xfrm rot="10800000" flipH="1">
            <a:off x="5215311" y="2416597"/>
            <a:ext cx="25673" cy="90078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62514" name="Rectangle 50"/>
          <p:cNvSpPr>
            <a:spLocks/>
          </p:cNvSpPr>
          <p:nvPr/>
        </p:nvSpPr>
        <p:spPr bwMode="auto">
          <a:xfrm>
            <a:off x="4804118" y="2741084"/>
            <a:ext cx="1498808" cy="259623"/>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1687">
                <a:latin typeface="Helvetica" charset="0"/>
                <a:ea typeface="ＭＳ Ｐゴシック" charset="0"/>
                <a:cs typeface="Helvetica" charset="0"/>
                <a:sym typeface="Helvetica" charset="0"/>
              </a:rPr>
              <a:t>2001:db8:5::/48</a:t>
            </a:r>
          </a:p>
        </p:txBody>
      </p:sp>
      <p:sp>
        <p:nvSpPr>
          <p:cNvPr id="62515" name="Rectangle 51"/>
          <p:cNvSpPr>
            <a:spLocks/>
          </p:cNvSpPr>
          <p:nvPr/>
        </p:nvSpPr>
        <p:spPr bwMode="auto">
          <a:xfrm>
            <a:off x="3616470" y="3901943"/>
            <a:ext cx="1498808" cy="259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1687">
                <a:latin typeface="Helvetica" charset="0"/>
                <a:ea typeface="ＭＳ Ｐゴシック" charset="0"/>
                <a:cs typeface="Helvetica" charset="0"/>
                <a:sym typeface="Helvetica" charset="0"/>
              </a:rPr>
              <a:t>2001:db8:4::/48</a:t>
            </a:r>
          </a:p>
        </p:txBody>
      </p:sp>
      <p:sp>
        <p:nvSpPr>
          <p:cNvPr id="62516" name="Rectangle 52"/>
          <p:cNvSpPr>
            <a:spLocks/>
          </p:cNvSpPr>
          <p:nvPr/>
        </p:nvSpPr>
        <p:spPr bwMode="auto">
          <a:xfrm>
            <a:off x="5455985" y="3901943"/>
            <a:ext cx="1498808" cy="259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1687">
                <a:latin typeface="Helvetica" charset="0"/>
                <a:ea typeface="ＭＳ Ｐゴシック" charset="0"/>
                <a:cs typeface="Helvetica" charset="0"/>
                <a:sym typeface="Helvetica" charset="0"/>
              </a:rPr>
              <a:t>2001:db8:3::/48</a:t>
            </a:r>
          </a:p>
        </p:txBody>
      </p:sp>
      <p:sp>
        <p:nvSpPr>
          <p:cNvPr id="62517" name="Rectangle 53"/>
          <p:cNvSpPr>
            <a:spLocks/>
          </p:cNvSpPr>
          <p:nvPr/>
        </p:nvSpPr>
        <p:spPr bwMode="auto">
          <a:xfrm>
            <a:off x="7206204" y="3794787"/>
            <a:ext cx="1498808" cy="259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1687">
                <a:latin typeface="Helvetica" charset="0"/>
                <a:ea typeface="ＭＳ Ｐゴシック" charset="0"/>
                <a:cs typeface="Helvetica" charset="0"/>
                <a:sym typeface="Helvetica" charset="0"/>
              </a:rPr>
              <a:t>2001:db8:2::/48</a:t>
            </a:r>
          </a:p>
        </p:txBody>
      </p:sp>
    </p:spTree>
    <p:extLst>
      <p:ext uri="{BB962C8B-B14F-4D97-AF65-F5344CB8AC3E}">
        <p14:creationId xmlns:p14="http://schemas.microsoft.com/office/powerpoint/2010/main" val="179411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noGrp="1" noChangeArrowheads="1"/>
          </p:cNvSpPr>
          <p:nvPr>
            <p:ph type="title"/>
          </p:nvPr>
        </p:nvSpPr>
        <p:spPr>
          <a:xfrm>
            <a:off x="2803272" y="0"/>
            <a:ext cx="7612093" cy="1207740"/>
          </a:xfrm>
          <a:ln/>
        </p:spPr>
        <p:txBody>
          <a:bodyPr/>
          <a:lstStyle/>
          <a:p>
            <a:pPr>
              <a:lnSpc>
                <a:spcPct val="83000"/>
              </a:lnSpc>
              <a:tabLst>
                <a:tab pos="692257" algn="l"/>
                <a:tab pos="1375159" algn="l"/>
                <a:tab pos="2067415" algn="l"/>
                <a:tab pos="2750317" algn="l"/>
                <a:tab pos="3442574" algn="l"/>
                <a:tab pos="4125476" algn="l"/>
                <a:tab pos="4817732" algn="l"/>
                <a:tab pos="5500634" algn="l"/>
                <a:tab pos="6192891" algn="l"/>
                <a:tab pos="6875793" algn="l"/>
                <a:tab pos="7521275" algn="l"/>
              </a:tabLst>
            </a:pPr>
            <a:r>
              <a:rPr lang="en-US"/>
              <a:t>DoS attack</a:t>
            </a:r>
          </a:p>
        </p:txBody>
      </p:sp>
      <p:sp>
        <p:nvSpPr>
          <p:cNvPr id="55298" name="Rectangle 2"/>
          <p:cNvSpPr>
            <a:spLocks/>
          </p:cNvSpPr>
          <p:nvPr/>
        </p:nvSpPr>
        <p:spPr bwMode="auto">
          <a:xfrm>
            <a:off x="5428044" y="2402365"/>
            <a:ext cx="1624919" cy="198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92257" algn="l"/>
                <a:tab pos="1375159" algn="l"/>
                <a:tab pos="2048706" algn="l"/>
              </a:tabLst>
            </a:pPr>
            <a:r>
              <a:rPr lang="en-US" sz="1500">
                <a:latin typeface="Helvetica" charset="0"/>
                <a:ea typeface="ＭＳ Ｐゴシック" charset="0"/>
                <a:cs typeface="Helvetica" charset="0"/>
                <a:sym typeface="Helvetica" charset="0"/>
              </a:rPr>
              <a:t>SYN(Src=A,seq=</a:t>
            </a:r>
            <a:r>
              <a:rPr lang="en-US" sz="1500">
                <a:solidFill>
                  <a:srgbClr val="FF0000"/>
                </a:solidFill>
                <a:latin typeface="Helvetica" charset="0"/>
                <a:ea typeface="ＭＳ Ｐゴシック" charset="0"/>
                <a:cs typeface="Helvetica" charset="0"/>
                <a:sym typeface="Helvetica" charset="0"/>
              </a:rPr>
              <a:t>x</a:t>
            </a:r>
            <a:r>
              <a:rPr lang="en-US" sz="1500">
                <a:latin typeface="Helvetica" charset="0"/>
                <a:ea typeface="ＭＳ Ｐゴシック" charset="0"/>
                <a:cs typeface="Helvetica" charset="0"/>
                <a:sym typeface="Helvetica" charset="0"/>
              </a:rPr>
              <a:t>)‏</a:t>
            </a:r>
          </a:p>
        </p:txBody>
      </p:sp>
      <p:sp>
        <p:nvSpPr>
          <p:cNvPr id="55299" name="Line 3"/>
          <p:cNvSpPr>
            <a:spLocks noChangeShapeType="1"/>
          </p:cNvSpPr>
          <p:nvPr/>
        </p:nvSpPr>
        <p:spPr bwMode="auto">
          <a:xfrm>
            <a:off x="4531260" y="2508126"/>
            <a:ext cx="2861035" cy="51792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55300" name="Rectangle 4"/>
          <p:cNvSpPr>
            <a:spLocks/>
          </p:cNvSpPr>
          <p:nvPr/>
        </p:nvSpPr>
        <p:spPr bwMode="auto">
          <a:xfrm>
            <a:off x="7655677" y="2675836"/>
            <a:ext cx="1239916" cy="198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92257" algn="l"/>
                <a:tab pos="1365804" algn="l"/>
              </a:tabLst>
            </a:pPr>
            <a:r>
              <a:rPr lang="en-US" sz="1500">
                <a:latin typeface="Helvetica" charset="0"/>
                <a:ea typeface="ＭＳ Ｐゴシック" charset="0"/>
                <a:cs typeface="Helvetica" charset="0"/>
                <a:sym typeface="Helvetica" charset="0"/>
              </a:rPr>
              <a:t>CONNECT.ind</a:t>
            </a:r>
          </a:p>
        </p:txBody>
      </p:sp>
      <p:sp>
        <p:nvSpPr>
          <p:cNvPr id="55301" name="Line 5"/>
          <p:cNvSpPr>
            <a:spLocks noChangeShapeType="1"/>
          </p:cNvSpPr>
          <p:nvPr/>
        </p:nvSpPr>
        <p:spPr bwMode="auto">
          <a:xfrm>
            <a:off x="7392294" y="3013770"/>
            <a:ext cx="1455911" cy="111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55302" name="Line 6"/>
          <p:cNvSpPr>
            <a:spLocks noChangeShapeType="1"/>
          </p:cNvSpPr>
          <p:nvPr/>
        </p:nvSpPr>
        <p:spPr bwMode="auto">
          <a:xfrm>
            <a:off x="4184211" y="3229200"/>
            <a:ext cx="3193572" cy="588243"/>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55303" name="Rectangle 7"/>
          <p:cNvSpPr>
            <a:spLocks/>
          </p:cNvSpPr>
          <p:nvPr/>
        </p:nvSpPr>
        <p:spPr bwMode="auto">
          <a:xfrm>
            <a:off x="7642375" y="3468346"/>
            <a:ext cx="1239916" cy="198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92257" algn="l"/>
                <a:tab pos="1365804" algn="l"/>
              </a:tabLst>
            </a:pPr>
            <a:r>
              <a:rPr lang="en-US" sz="1500">
                <a:latin typeface="Helvetica" charset="0"/>
                <a:ea typeface="ＭＳ Ｐゴシック" charset="0"/>
                <a:cs typeface="Helvetica" charset="0"/>
                <a:sym typeface="Helvetica" charset="0"/>
              </a:rPr>
              <a:t>CONNECT.ind</a:t>
            </a:r>
          </a:p>
        </p:txBody>
      </p:sp>
      <p:sp>
        <p:nvSpPr>
          <p:cNvPr id="55304" name="Line 8"/>
          <p:cNvSpPr>
            <a:spLocks noChangeShapeType="1"/>
          </p:cNvSpPr>
          <p:nvPr/>
        </p:nvSpPr>
        <p:spPr bwMode="auto">
          <a:xfrm>
            <a:off x="7376574" y="3804047"/>
            <a:ext cx="1457120" cy="223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55305" name="Line 9"/>
          <p:cNvSpPr>
            <a:spLocks noChangeShapeType="1"/>
          </p:cNvSpPr>
          <p:nvPr/>
        </p:nvSpPr>
        <p:spPr bwMode="auto">
          <a:xfrm flipH="1">
            <a:off x="4508284" y="3034979"/>
            <a:ext cx="2838059" cy="494481"/>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55306" name="Rectangle 10"/>
          <p:cNvSpPr>
            <a:spLocks/>
          </p:cNvSpPr>
          <p:nvPr/>
        </p:nvSpPr>
        <p:spPr bwMode="auto">
          <a:xfrm>
            <a:off x="3162550" y="2961586"/>
            <a:ext cx="3020377" cy="198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92257" algn="l"/>
                <a:tab pos="1375159" algn="l"/>
                <a:tab pos="2067415" algn="l"/>
                <a:tab pos="2750317" algn="l"/>
                <a:tab pos="3414509" algn="l"/>
              </a:tabLst>
            </a:pPr>
            <a:r>
              <a:rPr lang="en-US" sz="1500">
                <a:latin typeface="Helvetica" charset="0"/>
                <a:ea typeface="ＭＳ Ｐゴシック" charset="0"/>
                <a:cs typeface="Helvetica" charset="0"/>
                <a:sym typeface="Helvetica" charset="0"/>
              </a:rPr>
              <a:t>SYN+ACK(Dest=A,ack=</a:t>
            </a:r>
            <a:r>
              <a:rPr lang="en-US" sz="1500">
                <a:solidFill>
                  <a:srgbClr val="FF0000"/>
                </a:solidFill>
                <a:latin typeface="Helvetica" charset="0"/>
                <a:ea typeface="ＭＳ Ｐゴシック" charset="0"/>
                <a:cs typeface="Helvetica" charset="0"/>
                <a:sym typeface="Helvetica" charset="0"/>
              </a:rPr>
              <a:t>x</a:t>
            </a:r>
            <a:r>
              <a:rPr lang="en-US" sz="1500">
                <a:latin typeface="Helvetica" charset="0"/>
                <a:ea typeface="ＭＳ Ｐゴシック" charset="0"/>
                <a:cs typeface="Helvetica" charset="0"/>
                <a:sym typeface="Helvetica" charset="0"/>
              </a:rPr>
              <a:t>+1,seq=</a:t>
            </a:r>
            <a:r>
              <a:rPr lang="en-US" sz="1500">
                <a:solidFill>
                  <a:srgbClr val="0000FF"/>
                </a:solidFill>
                <a:latin typeface="Helvetica" charset="0"/>
                <a:ea typeface="ＭＳ Ｐゴシック" charset="0"/>
                <a:cs typeface="Helvetica" charset="0"/>
                <a:sym typeface="Helvetica" charset="0"/>
              </a:rPr>
              <a:t>y</a:t>
            </a:r>
            <a:r>
              <a:rPr lang="en-US" sz="1500">
                <a:latin typeface="Helvetica" charset="0"/>
                <a:ea typeface="ＭＳ Ｐゴシック" charset="0"/>
                <a:cs typeface="Helvetica" charset="0"/>
                <a:sym typeface="Helvetica" charset="0"/>
              </a:rPr>
              <a:t>)‏</a:t>
            </a:r>
          </a:p>
        </p:txBody>
      </p:sp>
      <p:sp>
        <p:nvSpPr>
          <p:cNvPr id="55307" name="Line 11"/>
          <p:cNvSpPr>
            <a:spLocks noChangeShapeType="1"/>
          </p:cNvSpPr>
          <p:nvPr/>
        </p:nvSpPr>
        <p:spPr bwMode="auto">
          <a:xfrm flipH="1">
            <a:off x="4151561" y="3841999"/>
            <a:ext cx="3084742" cy="502295"/>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55308" name="Rectangle 12"/>
          <p:cNvSpPr>
            <a:spLocks/>
          </p:cNvSpPr>
          <p:nvPr/>
        </p:nvSpPr>
        <p:spPr bwMode="auto">
          <a:xfrm>
            <a:off x="2845733" y="3825533"/>
            <a:ext cx="3020377" cy="198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92257" algn="l"/>
                <a:tab pos="1375159" algn="l"/>
                <a:tab pos="2067415" algn="l"/>
                <a:tab pos="2750317" algn="l"/>
                <a:tab pos="3414509" algn="l"/>
              </a:tabLst>
            </a:pPr>
            <a:r>
              <a:rPr lang="en-US" sz="1500">
                <a:latin typeface="Helvetica" charset="0"/>
                <a:ea typeface="ＭＳ Ｐゴシック" charset="0"/>
                <a:cs typeface="Helvetica" charset="0"/>
                <a:sym typeface="Helvetica" charset="0"/>
              </a:rPr>
              <a:t>SYN+ACK(Dest=B,ack=</a:t>
            </a:r>
            <a:r>
              <a:rPr lang="en-US" sz="1500">
                <a:solidFill>
                  <a:srgbClr val="FF0000"/>
                </a:solidFill>
                <a:latin typeface="Helvetica" charset="0"/>
                <a:ea typeface="ＭＳ Ｐゴシック" charset="0"/>
                <a:cs typeface="Helvetica" charset="0"/>
                <a:sym typeface="Helvetica" charset="0"/>
              </a:rPr>
              <a:t>x</a:t>
            </a:r>
            <a:r>
              <a:rPr lang="en-US" sz="1500">
                <a:latin typeface="Helvetica" charset="0"/>
                <a:ea typeface="ＭＳ Ｐゴシック" charset="0"/>
                <a:cs typeface="Helvetica" charset="0"/>
                <a:sym typeface="Helvetica" charset="0"/>
              </a:rPr>
              <a:t>+1,seq=</a:t>
            </a:r>
            <a:r>
              <a:rPr lang="en-US" sz="1500">
                <a:solidFill>
                  <a:srgbClr val="0000FF"/>
                </a:solidFill>
                <a:latin typeface="Helvetica" charset="0"/>
                <a:ea typeface="ＭＳ Ｐゴシック" charset="0"/>
                <a:cs typeface="Helvetica" charset="0"/>
                <a:sym typeface="Helvetica" charset="0"/>
              </a:rPr>
              <a:t>z</a:t>
            </a:r>
            <a:r>
              <a:rPr lang="en-US" sz="1500">
                <a:latin typeface="Helvetica" charset="0"/>
                <a:ea typeface="ＭＳ Ｐゴシック" charset="0"/>
                <a:cs typeface="Helvetica" charset="0"/>
                <a:sym typeface="Helvetica" charset="0"/>
              </a:rPr>
              <a:t>)‏</a:t>
            </a:r>
          </a:p>
        </p:txBody>
      </p:sp>
      <p:sp>
        <p:nvSpPr>
          <p:cNvPr id="55309" name="Line 13"/>
          <p:cNvSpPr>
            <a:spLocks noChangeShapeType="1"/>
          </p:cNvSpPr>
          <p:nvPr/>
        </p:nvSpPr>
        <p:spPr bwMode="auto">
          <a:xfrm>
            <a:off x="7356016" y="2350741"/>
            <a:ext cx="15720" cy="193327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55312" name="Rectangle 16"/>
          <p:cNvSpPr>
            <a:spLocks/>
          </p:cNvSpPr>
          <p:nvPr/>
        </p:nvSpPr>
        <p:spPr bwMode="auto">
          <a:xfrm>
            <a:off x="5611171" y="3457046"/>
            <a:ext cx="1625132" cy="198685"/>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92257" algn="l"/>
                <a:tab pos="1375159" algn="l"/>
                <a:tab pos="2048706" algn="l"/>
              </a:tabLst>
            </a:pPr>
            <a:r>
              <a:rPr lang="en-US" sz="1500">
                <a:latin typeface="Helvetica" charset="0"/>
                <a:ea typeface="ＭＳ Ｐゴシック" charset="0"/>
                <a:cs typeface="Helvetica" charset="0"/>
                <a:sym typeface="Helvetica" charset="0"/>
              </a:rPr>
              <a:t>SYN(</a:t>
            </a:r>
            <a:r>
              <a:rPr lang="en-US" sz="1500" err="1">
                <a:latin typeface="Helvetica" charset="0"/>
                <a:ea typeface="ＭＳ Ｐゴシック" charset="0"/>
                <a:cs typeface="Helvetica" charset="0"/>
                <a:sym typeface="Helvetica" charset="0"/>
              </a:rPr>
              <a:t>Src</a:t>
            </a:r>
            <a:r>
              <a:rPr lang="en-US" sz="1500">
                <a:latin typeface="Helvetica" charset="0"/>
                <a:ea typeface="ＭＳ Ｐゴシック" charset="0"/>
                <a:cs typeface="Helvetica" charset="0"/>
                <a:sym typeface="Helvetica" charset="0"/>
              </a:rPr>
              <a:t>=</a:t>
            </a:r>
            <a:r>
              <a:rPr lang="en-US" sz="1500" err="1">
                <a:latin typeface="Helvetica" charset="0"/>
                <a:ea typeface="ＭＳ Ｐゴシック" charset="0"/>
                <a:cs typeface="Helvetica" charset="0"/>
                <a:sym typeface="Helvetica" charset="0"/>
              </a:rPr>
              <a:t>B,seq</a:t>
            </a:r>
            <a:r>
              <a:rPr lang="en-US" sz="1500">
                <a:latin typeface="Helvetica" charset="0"/>
                <a:ea typeface="ＭＳ Ｐゴシック" charset="0"/>
                <a:cs typeface="Helvetica" charset="0"/>
                <a:sym typeface="Helvetica" charset="0"/>
              </a:rPr>
              <a:t>=</a:t>
            </a:r>
            <a:r>
              <a:rPr lang="en-US" sz="1500">
                <a:solidFill>
                  <a:srgbClr val="FF0000"/>
                </a:solidFill>
                <a:latin typeface="Helvetica" charset="0"/>
                <a:ea typeface="ＭＳ Ｐゴシック" charset="0"/>
                <a:cs typeface="Helvetica" charset="0"/>
                <a:sym typeface="Helvetica" charset="0"/>
              </a:rPr>
              <a:t>x</a:t>
            </a:r>
            <a:r>
              <a:rPr lang="en-US" sz="1500">
                <a:latin typeface="Helvetica" charset="0"/>
                <a:ea typeface="ＭＳ Ｐゴシック" charset="0"/>
                <a:cs typeface="Helvetica" charset="0"/>
                <a:sym typeface="Helvetica" charset="0"/>
              </a:rPr>
              <a:t>)‏</a:t>
            </a:r>
          </a:p>
        </p:txBody>
      </p:sp>
      <p:sp>
        <p:nvSpPr>
          <p:cNvPr id="55313" name="Line 17"/>
          <p:cNvSpPr>
            <a:spLocks noChangeShapeType="1"/>
          </p:cNvSpPr>
          <p:nvPr/>
        </p:nvSpPr>
        <p:spPr bwMode="auto">
          <a:xfrm>
            <a:off x="4516747" y="2438922"/>
            <a:ext cx="1210" cy="49783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55314" name="Line 18"/>
          <p:cNvSpPr>
            <a:spLocks noChangeShapeType="1"/>
          </p:cNvSpPr>
          <p:nvPr/>
        </p:nvSpPr>
        <p:spPr bwMode="auto">
          <a:xfrm>
            <a:off x="4167282" y="3186783"/>
            <a:ext cx="1209" cy="49783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pic>
        <p:nvPicPr>
          <p:cNvPr id="55315" name="Picture 1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296" y="4971604"/>
            <a:ext cx="10726893" cy="142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55316" name="Rectangle 20"/>
          <p:cNvSpPr>
            <a:spLocks/>
          </p:cNvSpPr>
          <p:nvPr/>
        </p:nvSpPr>
        <p:spPr bwMode="auto">
          <a:xfrm>
            <a:off x="1941696" y="1207740"/>
            <a:ext cx="7971234" cy="36913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420967" indent="-420967">
              <a:spcBef>
                <a:spcPts val="1768"/>
              </a:spcBef>
              <a:buSzPct val="171000"/>
              <a:buFont typeface="Gill Sans" charset="0"/>
              <a:buChar char="•"/>
            </a:pPr>
            <a:r>
              <a:rPr lang="en-US" sz="3200">
                <a:ea typeface="ＭＳ Ｐゴシック" charset="0"/>
                <a:cs typeface="Gill Sans" charset="0"/>
              </a:rPr>
              <a:t>Attacker sends 1000s of (spoofed) SYNs</a:t>
            </a:r>
            <a:br>
              <a:rPr lang="en-US" sz="3200">
                <a:ea typeface="ＭＳ Ｐゴシック" charset="0"/>
                <a:cs typeface="Gill Sans" charset="0"/>
              </a:rPr>
            </a:br>
            <a:br>
              <a:rPr lang="en-US" sz="3200">
                <a:ea typeface="ＭＳ Ｐゴシック" charset="0"/>
                <a:cs typeface="Gill Sans" charset="0"/>
              </a:rPr>
            </a:br>
            <a:br>
              <a:rPr lang="en-US" sz="3200">
                <a:ea typeface="ＭＳ Ｐゴシック" charset="0"/>
                <a:cs typeface="Gill Sans" charset="0"/>
              </a:rPr>
            </a:br>
            <a:br>
              <a:rPr lang="en-US" sz="3200">
                <a:ea typeface="ＭＳ Ｐゴシック" charset="0"/>
                <a:cs typeface="Gill Sans" charset="0"/>
              </a:rPr>
            </a:br>
            <a:br>
              <a:rPr lang="en-US" sz="3200">
                <a:ea typeface="ＭＳ Ｐゴシック" charset="0"/>
                <a:cs typeface="Gill Sans" charset="0"/>
              </a:rPr>
            </a:br>
            <a:br>
              <a:rPr lang="en-US" sz="3200">
                <a:ea typeface="ＭＳ Ｐゴシック" charset="0"/>
                <a:cs typeface="Gill Sans" charset="0"/>
              </a:rPr>
            </a:br>
            <a:endParaRPr lang="en-US" sz="3200">
              <a:ea typeface="ＭＳ Ｐゴシック" charset="0"/>
              <a:cs typeface="Gill Sans" charset="0"/>
            </a:endParaRPr>
          </a:p>
        </p:txBody>
      </p:sp>
      <p:sp>
        <p:nvSpPr>
          <p:cNvPr id="2" name="Content Placeholder 2">
            <a:extLst>
              <a:ext uri="{FF2B5EF4-FFF2-40B4-BE49-F238E27FC236}">
                <a16:creationId xmlns:a16="http://schemas.microsoft.com/office/drawing/2014/main" id="{BD13FDEE-08AE-E03E-B6B3-1751ED9CF36F}"/>
              </a:ext>
            </a:extLst>
          </p:cNvPr>
          <p:cNvSpPr>
            <a:spLocks noGrp="1"/>
          </p:cNvSpPr>
          <p:nvPr>
            <p:ph idx="1"/>
          </p:nvPr>
        </p:nvSpPr>
        <p:spPr>
          <a:xfrm>
            <a:off x="669513" y="6260829"/>
            <a:ext cx="10515600" cy="517922"/>
          </a:xfrm>
        </p:spPr>
        <p:txBody>
          <a:bodyPr>
            <a:normAutofit/>
          </a:bodyPr>
          <a:lstStyle/>
          <a:p>
            <a:r>
              <a:rPr lang="en-BE"/>
              <a:t>Some servers restrict the number of connections in the waiting state</a:t>
            </a:r>
          </a:p>
        </p:txBody>
      </p:sp>
    </p:spTree>
    <p:extLst>
      <p:ext uri="{BB962C8B-B14F-4D97-AF65-F5344CB8AC3E}">
        <p14:creationId xmlns:p14="http://schemas.microsoft.com/office/powerpoint/2010/main" val="37706916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17BFC-7AF6-D8D3-086B-52664B8F2433}"/>
              </a:ext>
            </a:extLst>
          </p:cNvPr>
          <p:cNvSpPr>
            <a:spLocks noGrp="1"/>
          </p:cNvSpPr>
          <p:nvPr>
            <p:ph type="title"/>
          </p:nvPr>
        </p:nvSpPr>
        <p:spPr/>
        <p:txBody>
          <a:bodyPr/>
          <a:lstStyle/>
          <a:p>
            <a:r>
              <a:rPr lang="en-BE"/>
              <a:t>How does a host learns its IPv6 address ?</a:t>
            </a:r>
          </a:p>
        </p:txBody>
      </p:sp>
      <p:sp>
        <p:nvSpPr>
          <p:cNvPr id="4" name="Content Placeholder 3">
            <a:extLst>
              <a:ext uri="{FF2B5EF4-FFF2-40B4-BE49-F238E27FC236}">
                <a16:creationId xmlns:a16="http://schemas.microsoft.com/office/drawing/2014/main" id="{F98921F7-4A1F-CA11-18D0-2D09E7F5E638}"/>
              </a:ext>
            </a:extLst>
          </p:cNvPr>
          <p:cNvSpPr>
            <a:spLocks noGrp="1"/>
          </p:cNvSpPr>
          <p:nvPr>
            <p:ph sz="half" idx="1"/>
          </p:nvPr>
        </p:nvSpPr>
        <p:spPr/>
        <p:txBody>
          <a:bodyPr>
            <a:normAutofit lnSpcReduction="10000"/>
          </a:bodyPr>
          <a:lstStyle/>
          <a:p>
            <a:r>
              <a:rPr lang="en-BE"/>
              <a:t>Host contacts a DHCPv6 server on the local network</a:t>
            </a:r>
          </a:p>
          <a:p>
            <a:r>
              <a:rPr lang="en-BE"/>
              <a:t>DHCPv6 Server allocates one IPv6 address belonging to the network prefix to the host for some time</a:t>
            </a:r>
          </a:p>
          <a:p>
            <a:pPr lvl="1"/>
            <a:r>
              <a:rPr lang="en-BE"/>
              <a:t>Host needs to renew address allocation regularly</a:t>
            </a:r>
          </a:p>
          <a:p>
            <a:pPr lvl="1"/>
            <a:r>
              <a:rPr lang="en-BE"/>
              <a:t>DHCPv6 Server knows which host uses which IPv6 address</a:t>
            </a:r>
          </a:p>
        </p:txBody>
      </p:sp>
      <p:sp>
        <p:nvSpPr>
          <p:cNvPr id="5" name="Content Placeholder 4">
            <a:extLst>
              <a:ext uri="{FF2B5EF4-FFF2-40B4-BE49-F238E27FC236}">
                <a16:creationId xmlns:a16="http://schemas.microsoft.com/office/drawing/2014/main" id="{45390C47-6817-F228-D5B7-87ADCDD37CB3}"/>
              </a:ext>
            </a:extLst>
          </p:cNvPr>
          <p:cNvSpPr>
            <a:spLocks noGrp="1"/>
          </p:cNvSpPr>
          <p:nvPr>
            <p:ph sz="half" idx="2"/>
          </p:nvPr>
        </p:nvSpPr>
        <p:spPr/>
        <p:txBody>
          <a:bodyPr>
            <a:normAutofit lnSpcReduction="10000"/>
          </a:bodyPr>
          <a:lstStyle/>
          <a:p>
            <a:r>
              <a:rPr lang="en-BE"/>
              <a:t>Routers regularly broadcast messages announcing the /64 prefix associated to each of their interfaces</a:t>
            </a:r>
          </a:p>
          <a:p>
            <a:pPr lvl="1"/>
            <a:r>
              <a:rPr lang="en-BE"/>
              <a:t>ICMPv6</a:t>
            </a:r>
          </a:p>
          <a:p>
            <a:r>
              <a:rPr lang="en-BE"/>
              <a:t>Upon reception of such a message, host can allocate its own address as</a:t>
            </a:r>
          </a:p>
          <a:p>
            <a:pPr lvl="1"/>
            <a:r>
              <a:rPr lang="en-GB"/>
              <a:t>P</a:t>
            </a:r>
            <a:r>
              <a:rPr lang="en-BE"/>
              <a:t>refix followed by 64 bits identifier</a:t>
            </a:r>
          </a:p>
          <a:p>
            <a:pPr lvl="1"/>
            <a:r>
              <a:rPr lang="en-BE"/>
              <a:t>Prefix followed by 64 bits random identifiers </a:t>
            </a:r>
          </a:p>
        </p:txBody>
      </p:sp>
      <p:sp>
        <p:nvSpPr>
          <p:cNvPr id="6" name="TextBox 5">
            <a:extLst>
              <a:ext uri="{FF2B5EF4-FFF2-40B4-BE49-F238E27FC236}">
                <a16:creationId xmlns:a16="http://schemas.microsoft.com/office/drawing/2014/main" id="{4A853B87-5561-3571-3839-5C6365611DFB}"/>
              </a:ext>
            </a:extLst>
          </p:cNvPr>
          <p:cNvSpPr txBox="1"/>
          <p:nvPr/>
        </p:nvSpPr>
        <p:spPr>
          <a:xfrm>
            <a:off x="2771775" y="6315075"/>
            <a:ext cx="6893041" cy="369332"/>
          </a:xfrm>
          <a:prstGeom prst="rect">
            <a:avLst/>
          </a:prstGeom>
          <a:noFill/>
        </p:spPr>
        <p:txBody>
          <a:bodyPr wrap="none" rtlCol="0">
            <a:spAutoFit/>
          </a:bodyPr>
          <a:lstStyle/>
          <a:p>
            <a:r>
              <a:rPr lang="en-BE"/>
              <a:t>More details will be provided when we will discuss Local Area Networks</a:t>
            </a:r>
          </a:p>
        </p:txBody>
      </p:sp>
    </p:spTree>
    <p:extLst>
      <p:ext uri="{BB962C8B-B14F-4D97-AF65-F5344CB8AC3E}">
        <p14:creationId xmlns:p14="http://schemas.microsoft.com/office/powerpoint/2010/main" val="322123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0C11F-0DA0-A71B-7233-4DFC669072E0}"/>
              </a:ext>
            </a:extLst>
          </p:cNvPr>
          <p:cNvSpPr>
            <a:spLocks noGrp="1"/>
          </p:cNvSpPr>
          <p:nvPr>
            <p:ph type="title"/>
          </p:nvPr>
        </p:nvSpPr>
        <p:spPr/>
        <p:txBody>
          <a:bodyPr/>
          <a:lstStyle/>
          <a:p>
            <a:r>
              <a:rPr lang="en-BE"/>
              <a:t>IPv6 network configuration of a host</a:t>
            </a:r>
          </a:p>
        </p:txBody>
      </p:sp>
      <p:sp>
        <p:nvSpPr>
          <p:cNvPr id="3" name="Content Placeholder 2">
            <a:extLst>
              <a:ext uri="{FF2B5EF4-FFF2-40B4-BE49-F238E27FC236}">
                <a16:creationId xmlns:a16="http://schemas.microsoft.com/office/drawing/2014/main" id="{5438D92D-640C-3DE3-8957-E13E08DFEBCF}"/>
              </a:ext>
            </a:extLst>
          </p:cNvPr>
          <p:cNvSpPr>
            <a:spLocks noGrp="1"/>
          </p:cNvSpPr>
          <p:nvPr>
            <p:ph idx="1"/>
          </p:nvPr>
        </p:nvSpPr>
        <p:spPr/>
        <p:txBody>
          <a:bodyPr/>
          <a:lstStyle/>
          <a:p>
            <a:r>
              <a:rPr lang="en-BE"/>
              <a:t>Loopback interface</a:t>
            </a:r>
            <a:br>
              <a:rPr lang="en-BE"/>
            </a:br>
            <a:endParaRPr lang="en-BE"/>
          </a:p>
          <a:p>
            <a:r>
              <a:rPr lang="en-BE"/>
              <a:t>Network interface configuration</a:t>
            </a:r>
            <a:br>
              <a:rPr lang="en-BE"/>
            </a:br>
            <a:br>
              <a:rPr lang="en-BE"/>
            </a:br>
            <a:br>
              <a:rPr lang="en-BE"/>
            </a:br>
            <a:endParaRPr lang="en-BE"/>
          </a:p>
          <a:p>
            <a:r>
              <a:rPr lang="en-BE"/>
              <a:t>Address of default router </a:t>
            </a:r>
          </a:p>
        </p:txBody>
      </p:sp>
      <p:sp>
        <p:nvSpPr>
          <p:cNvPr id="5" name="TextBox 4">
            <a:extLst>
              <a:ext uri="{FF2B5EF4-FFF2-40B4-BE49-F238E27FC236}">
                <a16:creationId xmlns:a16="http://schemas.microsoft.com/office/drawing/2014/main" id="{2C66CD9C-CE84-67C3-B74D-DA1F9B01730C}"/>
              </a:ext>
            </a:extLst>
          </p:cNvPr>
          <p:cNvSpPr txBox="1"/>
          <p:nvPr/>
        </p:nvSpPr>
        <p:spPr>
          <a:xfrm>
            <a:off x="5147072" y="1690688"/>
            <a:ext cx="6093618" cy="1077218"/>
          </a:xfrm>
          <a:prstGeom prst="rect">
            <a:avLst/>
          </a:prstGeom>
          <a:solidFill>
            <a:schemeClr val="bg2"/>
          </a:solidFill>
        </p:spPr>
        <p:txBody>
          <a:bodyPr wrap="square">
            <a:spAutoFit/>
          </a:bodyPr>
          <a:lstStyle/>
          <a:p>
            <a:r>
              <a:rPr lang="en-BE" sz="1600">
                <a:latin typeface="Courier" pitchFamily="2" charset="0"/>
              </a:rPr>
              <a:t>ip -6 addr show lo</a:t>
            </a:r>
          </a:p>
          <a:p>
            <a:r>
              <a:rPr lang="en-BE" sz="1600">
                <a:latin typeface="Courier" pitchFamily="2" charset="0"/>
              </a:rPr>
              <a:t>1: lo: &lt;LOOPBACK,UP,LOWER_UP&gt; mtu 65536 qdisc noqueue state UNKNOWN group default qlen 1000</a:t>
            </a:r>
          </a:p>
          <a:p>
            <a:r>
              <a:rPr lang="en-BE" sz="1600">
                <a:latin typeface="Courier" pitchFamily="2" charset="0"/>
              </a:rPr>
              <a:t>    inet6 ::1/128 scope host</a:t>
            </a:r>
          </a:p>
        </p:txBody>
      </p:sp>
      <p:sp>
        <p:nvSpPr>
          <p:cNvPr id="7" name="TextBox 6">
            <a:extLst>
              <a:ext uri="{FF2B5EF4-FFF2-40B4-BE49-F238E27FC236}">
                <a16:creationId xmlns:a16="http://schemas.microsoft.com/office/drawing/2014/main" id="{2A4DFE32-8B36-561B-6ABE-15630E132177}"/>
              </a:ext>
            </a:extLst>
          </p:cNvPr>
          <p:cNvSpPr txBox="1"/>
          <p:nvPr/>
        </p:nvSpPr>
        <p:spPr>
          <a:xfrm>
            <a:off x="5247085" y="3395187"/>
            <a:ext cx="6802040" cy="2554545"/>
          </a:xfrm>
          <a:prstGeom prst="rect">
            <a:avLst/>
          </a:prstGeom>
          <a:solidFill>
            <a:schemeClr val="bg2"/>
          </a:solidFill>
        </p:spPr>
        <p:txBody>
          <a:bodyPr wrap="square">
            <a:spAutoFit/>
          </a:bodyPr>
          <a:lstStyle/>
          <a:p>
            <a:r>
              <a:rPr lang="en-BE" sz="1600">
                <a:latin typeface="Courier" pitchFamily="2" charset="0"/>
              </a:rPr>
              <a:t>ip -6 addr show eth0</a:t>
            </a:r>
          </a:p>
          <a:p>
            <a:r>
              <a:rPr lang="en-BE" sz="1600">
                <a:latin typeface="Courier" pitchFamily="2" charset="0"/>
              </a:rPr>
              <a:t>2: eth0: &lt;BROADCAST,MULTICAST,UP,LOWER_UP&gt; mtu 1500 qdisc fq_codel state UP group default qlen 1000</a:t>
            </a:r>
          </a:p>
          <a:p>
            <a:r>
              <a:rPr lang="en-BE" sz="1600">
                <a:latin typeface="Courier" pitchFamily="2" charset="0"/>
              </a:rPr>
              <a:t>    altname enp0s3</a:t>
            </a:r>
          </a:p>
          <a:p>
            <a:r>
              <a:rPr lang="en-BE" sz="1600">
                <a:latin typeface="Courier" pitchFamily="2" charset="0"/>
              </a:rPr>
              <a:t>    altname ens3</a:t>
            </a:r>
          </a:p>
          <a:p>
            <a:r>
              <a:rPr lang="en-BE" sz="1600">
                <a:latin typeface="Courier" pitchFamily="2" charset="0"/>
              </a:rPr>
              <a:t>    inet6 2001:6a8:308f:9:0:82ff:fe68:e51c/64 scope global</a:t>
            </a:r>
          </a:p>
          <a:p>
            <a:r>
              <a:rPr lang="en-BE" sz="1600">
                <a:latin typeface="Courier" pitchFamily="2" charset="0"/>
              </a:rPr>
              <a:t>       valid_lft forever preferred_lft forever</a:t>
            </a:r>
          </a:p>
          <a:p>
            <a:r>
              <a:rPr lang="en-BE" sz="1600">
                <a:latin typeface="Courier" pitchFamily="2" charset="0"/>
              </a:rPr>
              <a:t>    inet6 fe80::82ff:fe68:e51c/64 scope link</a:t>
            </a:r>
          </a:p>
          <a:p>
            <a:r>
              <a:rPr lang="en-BE" sz="1600">
                <a:latin typeface="Courier" pitchFamily="2" charset="0"/>
              </a:rPr>
              <a:t>       valid_lft forever preferred_lft forever</a:t>
            </a:r>
          </a:p>
        </p:txBody>
      </p:sp>
      <p:cxnSp>
        <p:nvCxnSpPr>
          <p:cNvPr id="9" name="Straight Connector 8">
            <a:extLst>
              <a:ext uri="{FF2B5EF4-FFF2-40B4-BE49-F238E27FC236}">
                <a16:creationId xmlns:a16="http://schemas.microsoft.com/office/drawing/2014/main" id="{6D92FB72-7E2C-EC75-1AC5-5B3BF66A84A2}"/>
              </a:ext>
            </a:extLst>
          </p:cNvPr>
          <p:cNvCxnSpPr/>
          <p:nvPr/>
        </p:nvCxnSpPr>
        <p:spPr>
          <a:xfrm>
            <a:off x="6557963" y="4943475"/>
            <a:ext cx="185737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7457776-78F8-0D46-8064-B41B082CAD06}"/>
              </a:ext>
            </a:extLst>
          </p:cNvPr>
          <p:cNvCxnSpPr>
            <a:cxnSpLocks/>
          </p:cNvCxnSpPr>
          <p:nvPr/>
        </p:nvCxnSpPr>
        <p:spPr>
          <a:xfrm>
            <a:off x="10582276" y="4924425"/>
            <a:ext cx="2476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3391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4417-058F-2BE9-9421-44CDE980B4E1}"/>
              </a:ext>
            </a:extLst>
          </p:cNvPr>
          <p:cNvSpPr>
            <a:spLocks noGrp="1"/>
          </p:cNvSpPr>
          <p:nvPr>
            <p:ph type="title"/>
          </p:nvPr>
        </p:nvSpPr>
        <p:spPr/>
        <p:txBody>
          <a:bodyPr/>
          <a:lstStyle/>
          <a:p>
            <a:r>
              <a:rPr lang="en-BE"/>
              <a:t>IPv6 addresses are grouped in subnets</a:t>
            </a:r>
          </a:p>
        </p:txBody>
      </p:sp>
      <p:sp>
        <p:nvSpPr>
          <p:cNvPr id="3" name="Content Placeholder 2">
            <a:extLst>
              <a:ext uri="{FF2B5EF4-FFF2-40B4-BE49-F238E27FC236}">
                <a16:creationId xmlns:a16="http://schemas.microsoft.com/office/drawing/2014/main" id="{9965BAC1-6B21-34FD-9BE7-4B44E6D8B8FF}"/>
              </a:ext>
            </a:extLst>
          </p:cNvPr>
          <p:cNvSpPr>
            <a:spLocks noGrp="1"/>
          </p:cNvSpPr>
          <p:nvPr>
            <p:ph idx="1"/>
          </p:nvPr>
        </p:nvSpPr>
        <p:spPr/>
        <p:txBody>
          <a:bodyPr/>
          <a:lstStyle/>
          <a:p>
            <a:r>
              <a:rPr lang="en-BE"/>
              <a:t>All the addresses that belong to the same subnet as the local host can be reached directly through the local area network</a:t>
            </a:r>
          </a:p>
          <a:p>
            <a:r>
              <a:rPr lang="en-BE"/>
              <a:t>The adresses that belong to other subnets are reachable via the default router</a:t>
            </a:r>
          </a:p>
        </p:txBody>
      </p:sp>
      <p:pic>
        <p:nvPicPr>
          <p:cNvPr id="4" name="Graphic 3" descr="Laptop with solid fill">
            <a:extLst>
              <a:ext uri="{FF2B5EF4-FFF2-40B4-BE49-F238E27FC236}">
                <a16:creationId xmlns:a16="http://schemas.microsoft.com/office/drawing/2014/main" id="{14C223DB-837D-3AA0-E8E7-2004A10631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0694" y="4001294"/>
            <a:ext cx="914400" cy="914400"/>
          </a:xfrm>
          <a:prstGeom prst="rect">
            <a:avLst/>
          </a:prstGeom>
        </p:spPr>
      </p:pic>
      <p:pic>
        <p:nvPicPr>
          <p:cNvPr id="5" name="Graphic 4" descr="Smart Phone with solid fill">
            <a:extLst>
              <a:ext uri="{FF2B5EF4-FFF2-40B4-BE49-F238E27FC236}">
                <a16:creationId xmlns:a16="http://schemas.microsoft.com/office/drawing/2014/main" id="{740A7449-CA23-9646-20AC-ECAA34AE35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05094" y="5435997"/>
            <a:ext cx="914400" cy="914400"/>
          </a:xfrm>
          <a:prstGeom prst="rect">
            <a:avLst/>
          </a:prstGeom>
        </p:spPr>
      </p:pic>
      <p:pic>
        <p:nvPicPr>
          <p:cNvPr id="6" name="Graphic 5" descr="Wireless router outline">
            <a:extLst>
              <a:ext uri="{FF2B5EF4-FFF2-40B4-BE49-F238E27FC236}">
                <a16:creationId xmlns:a16="http://schemas.microsoft.com/office/drawing/2014/main" id="{33D13E4D-A269-834C-B9C5-E9AC84EC94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17472" y="4221560"/>
            <a:ext cx="914400" cy="914400"/>
          </a:xfrm>
          <a:prstGeom prst="rect">
            <a:avLst/>
          </a:prstGeom>
        </p:spPr>
      </p:pic>
      <p:pic>
        <p:nvPicPr>
          <p:cNvPr id="8" name="Graphic 7" descr="Wireless router with solid fill">
            <a:extLst>
              <a:ext uri="{FF2B5EF4-FFF2-40B4-BE49-F238E27FC236}">
                <a16:creationId xmlns:a16="http://schemas.microsoft.com/office/drawing/2014/main" id="{C5FB711E-9B6A-3080-DE0F-E78F4EEE7E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19591" y="4221560"/>
            <a:ext cx="914400" cy="914400"/>
          </a:xfrm>
          <a:prstGeom prst="rect">
            <a:avLst/>
          </a:prstGeom>
        </p:spPr>
      </p:pic>
      <p:pic>
        <p:nvPicPr>
          <p:cNvPr id="10" name="Graphic 9" descr="Smart Phone outline">
            <a:extLst>
              <a:ext uri="{FF2B5EF4-FFF2-40B4-BE49-F238E27FC236}">
                <a16:creationId xmlns:a16="http://schemas.microsoft.com/office/drawing/2014/main" id="{4D48FA1B-0367-3639-60C6-C551656515D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74672" y="5435997"/>
            <a:ext cx="914400" cy="914400"/>
          </a:xfrm>
          <a:prstGeom prst="rect">
            <a:avLst/>
          </a:prstGeom>
        </p:spPr>
      </p:pic>
      <p:sp>
        <p:nvSpPr>
          <p:cNvPr id="11" name="Cloud 10">
            <a:extLst>
              <a:ext uri="{FF2B5EF4-FFF2-40B4-BE49-F238E27FC236}">
                <a16:creationId xmlns:a16="http://schemas.microsoft.com/office/drawing/2014/main" id="{8EE0EFD4-5CF4-F819-7359-7F3B45EFF91D}"/>
              </a:ext>
            </a:extLst>
          </p:cNvPr>
          <p:cNvSpPr/>
          <p:nvPr/>
        </p:nvSpPr>
        <p:spPr>
          <a:xfrm>
            <a:off x="8639175" y="3736578"/>
            <a:ext cx="3128962" cy="16002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a:t>Internet</a:t>
            </a:r>
          </a:p>
        </p:txBody>
      </p:sp>
      <p:cxnSp>
        <p:nvCxnSpPr>
          <p:cNvPr id="13" name="Straight Connector 12">
            <a:extLst>
              <a:ext uri="{FF2B5EF4-FFF2-40B4-BE49-F238E27FC236}">
                <a16:creationId xmlns:a16="http://schemas.microsoft.com/office/drawing/2014/main" id="{54645C36-3E47-AFBE-E43F-58A89447FCBC}"/>
              </a:ext>
            </a:extLst>
          </p:cNvPr>
          <p:cNvCxnSpPr>
            <a:endCxn id="11" idx="2"/>
          </p:cNvCxnSpPr>
          <p:nvPr/>
        </p:nvCxnSpPr>
        <p:spPr>
          <a:xfrm flipV="1">
            <a:off x="7029450" y="4536678"/>
            <a:ext cx="1619431" cy="3790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2376723-23B0-A305-526F-DB91535909B7}"/>
              </a:ext>
            </a:extLst>
          </p:cNvPr>
          <p:cNvCxnSpPr>
            <a:cxnSpLocks/>
          </p:cNvCxnSpPr>
          <p:nvPr/>
        </p:nvCxnSpPr>
        <p:spPr>
          <a:xfrm flipH="1" flipV="1">
            <a:off x="6627137" y="5033169"/>
            <a:ext cx="245151" cy="86002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E817AB8-DF71-FBD2-93DC-49F8CF409C9D}"/>
              </a:ext>
            </a:extLst>
          </p:cNvPr>
          <p:cNvCxnSpPr>
            <a:cxnSpLocks/>
          </p:cNvCxnSpPr>
          <p:nvPr/>
        </p:nvCxnSpPr>
        <p:spPr>
          <a:xfrm>
            <a:off x="4882781" y="4868268"/>
            <a:ext cx="14465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50026B2-C61B-96B6-C677-CA3E9C2AC4DD}"/>
              </a:ext>
            </a:extLst>
          </p:cNvPr>
          <p:cNvCxnSpPr>
            <a:cxnSpLocks/>
          </p:cNvCxnSpPr>
          <p:nvPr/>
        </p:nvCxnSpPr>
        <p:spPr>
          <a:xfrm flipV="1">
            <a:off x="3130209" y="4915694"/>
            <a:ext cx="1241766" cy="9775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F2A6244-E37B-66BE-36C7-D5CFE08C97B4}"/>
              </a:ext>
            </a:extLst>
          </p:cNvPr>
          <p:cNvCxnSpPr>
            <a:cxnSpLocks/>
          </p:cNvCxnSpPr>
          <p:nvPr/>
        </p:nvCxnSpPr>
        <p:spPr>
          <a:xfrm>
            <a:off x="2413425" y="4678760"/>
            <a:ext cx="1821052" cy="2369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A0AE27F-31F2-62D1-0C7A-486E901B05FD}"/>
              </a:ext>
            </a:extLst>
          </p:cNvPr>
          <p:cNvSpPr txBox="1"/>
          <p:nvPr/>
        </p:nvSpPr>
        <p:spPr>
          <a:xfrm>
            <a:off x="815649" y="4797226"/>
            <a:ext cx="2262158" cy="369332"/>
          </a:xfrm>
          <a:prstGeom prst="rect">
            <a:avLst/>
          </a:prstGeom>
          <a:noFill/>
        </p:spPr>
        <p:txBody>
          <a:bodyPr wrap="none" rtlCol="0">
            <a:spAutoFit/>
          </a:bodyPr>
          <a:lstStyle/>
          <a:p>
            <a:r>
              <a:rPr lang="en-BE"/>
              <a:t>2001:db8:A:B::bad/64</a:t>
            </a:r>
          </a:p>
        </p:txBody>
      </p:sp>
      <p:sp>
        <p:nvSpPr>
          <p:cNvPr id="23" name="TextBox 22">
            <a:extLst>
              <a:ext uri="{FF2B5EF4-FFF2-40B4-BE49-F238E27FC236}">
                <a16:creationId xmlns:a16="http://schemas.microsoft.com/office/drawing/2014/main" id="{149B8D23-CD97-D82E-9DF6-95E4178A8C81}"/>
              </a:ext>
            </a:extLst>
          </p:cNvPr>
          <p:cNvSpPr txBox="1"/>
          <p:nvPr/>
        </p:nvSpPr>
        <p:spPr>
          <a:xfrm>
            <a:off x="1845414" y="6355317"/>
            <a:ext cx="2293192" cy="369332"/>
          </a:xfrm>
          <a:prstGeom prst="rect">
            <a:avLst/>
          </a:prstGeom>
          <a:noFill/>
        </p:spPr>
        <p:txBody>
          <a:bodyPr wrap="none" rtlCol="0">
            <a:spAutoFit/>
          </a:bodyPr>
          <a:lstStyle/>
          <a:p>
            <a:r>
              <a:rPr lang="en-BE"/>
              <a:t>2001:db8:A:B::cafe/64</a:t>
            </a:r>
          </a:p>
        </p:txBody>
      </p:sp>
      <p:sp>
        <p:nvSpPr>
          <p:cNvPr id="24" name="TextBox 23">
            <a:extLst>
              <a:ext uri="{FF2B5EF4-FFF2-40B4-BE49-F238E27FC236}">
                <a16:creationId xmlns:a16="http://schemas.microsoft.com/office/drawing/2014/main" id="{5CED5912-B1B6-3DB1-7992-C246E8929B72}"/>
              </a:ext>
            </a:extLst>
          </p:cNvPr>
          <p:cNvSpPr txBox="1"/>
          <p:nvPr/>
        </p:nvSpPr>
        <p:spPr>
          <a:xfrm>
            <a:off x="5898371" y="6383851"/>
            <a:ext cx="2371162" cy="369332"/>
          </a:xfrm>
          <a:prstGeom prst="rect">
            <a:avLst/>
          </a:prstGeom>
          <a:noFill/>
        </p:spPr>
        <p:txBody>
          <a:bodyPr wrap="none" rtlCol="0">
            <a:spAutoFit/>
          </a:bodyPr>
          <a:lstStyle/>
          <a:p>
            <a:r>
              <a:rPr lang="en-BE"/>
              <a:t>2001:db8:A:C::dada/64</a:t>
            </a:r>
          </a:p>
        </p:txBody>
      </p:sp>
    </p:spTree>
    <p:extLst>
      <p:ext uri="{BB962C8B-B14F-4D97-AF65-F5344CB8AC3E}">
        <p14:creationId xmlns:p14="http://schemas.microsoft.com/office/powerpoint/2010/main" val="38941971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09580-1D83-404F-9D46-7CE3D7EE463A}"/>
              </a:ext>
            </a:extLst>
          </p:cNvPr>
          <p:cNvSpPr>
            <a:spLocks noGrp="1"/>
          </p:cNvSpPr>
          <p:nvPr>
            <p:ph type="title"/>
          </p:nvPr>
        </p:nvSpPr>
        <p:spPr/>
        <p:txBody>
          <a:bodyPr/>
          <a:lstStyle/>
          <a:p>
            <a:r>
              <a:rPr lang="en-BE"/>
              <a:t>How can a host obtain its address ?</a:t>
            </a:r>
          </a:p>
        </p:txBody>
      </p:sp>
      <p:sp>
        <p:nvSpPr>
          <p:cNvPr id="3" name="Content Placeholder 2">
            <a:extLst>
              <a:ext uri="{FF2B5EF4-FFF2-40B4-BE49-F238E27FC236}">
                <a16:creationId xmlns:a16="http://schemas.microsoft.com/office/drawing/2014/main" id="{F2160996-145E-924C-AD9C-32D876D979D9}"/>
              </a:ext>
            </a:extLst>
          </p:cNvPr>
          <p:cNvSpPr>
            <a:spLocks noGrp="1"/>
          </p:cNvSpPr>
          <p:nvPr>
            <p:ph idx="1"/>
          </p:nvPr>
        </p:nvSpPr>
        <p:spPr>
          <a:xfrm>
            <a:off x="2110384" y="2204865"/>
            <a:ext cx="8594129" cy="4018359"/>
          </a:xfrm>
        </p:spPr>
        <p:txBody>
          <a:bodyPr>
            <a:normAutofit/>
          </a:bodyPr>
          <a:lstStyle/>
          <a:p>
            <a:r>
              <a:rPr lang="en-BE"/>
              <a:t>Manual configuration</a:t>
            </a:r>
          </a:p>
          <a:p>
            <a:pPr lvl="1"/>
            <a:r>
              <a:rPr lang="en-BE"/>
              <a:t>Rarely used, except on servers</a:t>
            </a:r>
          </a:p>
          <a:p>
            <a:r>
              <a:rPr lang="en-BE"/>
              <a:t>DHCP</a:t>
            </a:r>
          </a:p>
          <a:p>
            <a:pPr lvl="1"/>
            <a:r>
              <a:rPr lang="en-BE"/>
              <a:t>Host contacts DHCPv6 server and receives its own address</a:t>
            </a:r>
          </a:p>
          <a:p>
            <a:r>
              <a:rPr lang="en-BE" b="1"/>
              <a:t>Stateless Address AutoConfiguration (SLAC)</a:t>
            </a:r>
          </a:p>
        </p:txBody>
      </p:sp>
    </p:spTree>
    <p:extLst>
      <p:ext uri="{BB962C8B-B14F-4D97-AF65-F5344CB8AC3E}">
        <p14:creationId xmlns:p14="http://schemas.microsoft.com/office/powerpoint/2010/main" val="25292263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2152428" y="0"/>
            <a:ext cx="7930678" cy="1207740"/>
          </a:xfrm>
          <a:ln/>
        </p:spPr>
        <p:txBody>
          <a:bodyPr/>
          <a:lstStyle/>
          <a:p>
            <a:pPr>
              <a:lnSpc>
                <a:spcPct val="84000"/>
              </a:lnSpc>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Lst>
            </a:pPr>
            <a:r>
              <a:rPr lang="en-US"/>
              <a:t>IPv6 unicast addresses</a:t>
            </a:r>
          </a:p>
        </p:txBody>
      </p:sp>
      <p:grpSp>
        <p:nvGrpSpPr>
          <p:cNvPr id="20482" name="Group 2"/>
          <p:cNvGrpSpPr>
            <a:grpSpLocks/>
          </p:cNvGrpSpPr>
          <p:nvPr/>
        </p:nvGrpSpPr>
        <p:grpSpPr bwMode="auto">
          <a:xfrm>
            <a:off x="2692673" y="3262685"/>
            <a:ext cx="7249790" cy="446484"/>
            <a:chOff x="0" y="0"/>
            <a:chExt cx="6494" cy="400"/>
          </a:xfrm>
        </p:grpSpPr>
        <p:sp>
          <p:nvSpPr>
            <p:cNvPr id="20483" name="AutoShape 3"/>
            <p:cNvSpPr>
              <a:spLocks/>
            </p:cNvSpPr>
            <p:nvPr/>
          </p:nvSpPr>
          <p:spPr bwMode="auto">
            <a:xfrm>
              <a:off x="0" y="4"/>
              <a:ext cx="6494" cy="394"/>
            </a:xfrm>
            <a:prstGeom prst="roundRect">
              <a:avLst>
                <a:gd name="adj" fmla="val 255"/>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0484" name="Rectangle 4"/>
            <p:cNvSpPr>
              <a:spLocks/>
            </p:cNvSpPr>
            <p:nvPr/>
          </p:nvSpPr>
          <p:spPr bwMode="auto">
            <a:xfrm>
              <a:off x="0" y="0"/>
              <a:ext cx="6488" cy="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660773" algn="l"/>
                  <a:tab pos="1312617" algn="l"/>
                  <a:tab pos="1973391" algn="l"/>
                  <a:tab pos="2625235" algn="l"/>
                  <a:tab pos="3286008" algn="l"/>
                  <a:tab pos="3937852" algn="l"/>
                  <a:tab pos="4598626" algn="l"/>
                  <a:tab pos="5250470" algn="l"/>
                  <a:tab pos="5911243" algn="l"/>
                  <a:tab pos="6563087" algn="l"/>
                  <a:tab pos="7223860" algn="l"/>
                  <a:tab pos="7831057" algn="l"/>
                </a:tabLst>
              </a:pPr>
              <a:r>
                <a:rPr lang="en-US" sz="2180">
                  <a:latin typeface="Helvetica" charset="0"/>
                  <a:ea typeface="ＭＳ Ｐゴシック" charset="0"/>
                  <a:cs typeface="Helvetica" charset="0"/>
                  <a:sym typeface="Helvetica" charset="0"/>
                </a:rPr>
                <a:t>                                                   </a:t>
              </a:r>
              <a:r>
                <a:rPr lang="en-US" sz="1687">
                  <a:latin typeface="Helvetica" charset="0"/>
                  <a:ea typeface="ＭＳ Ｐゴシック" charset="0"/>
                  <a:cs typeface="Helvetica" charset="0"/>
                  <a:sym typeface="Helvetica" charset="0"/>
                </a:rPr>
                <a:t>interface ID         </a:t>
              </a:r>
            </a:p>
          </p:txBody>
        </p:sp>
      </p:grpSp>
      <p:sp>
        <p:nvSpPr>
          <p:cNvPr id="20485" name="Line 5"/>
          <p:cNvSpPr>
            <a:spLocks noChangeShapeType="1"/>
          </p:cNvSpPr>
          <p:nvPr/>
        </p:nvSpPr>
        <p:spPr bwMode="auto">
          <a:xfrm>
            <a:off x="2678162" y="2683372"/>
            <a:ext cx="7248674" cy="1117"/>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20486" name="Rectangle 6"/>
          <p:cNvSpPr>
            <a:spLocks/>
          </p:cNvSpPr>
          <p:nvPr/>
        </p:nvSpPr>
        <p:spPr bwMode="auto">
          <a:xfrm>
            <a:off x="5566917" y="2489875"/>
            <a:ext cx="633187" cy="186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406">
                <a:latin typeface="Helvetica" charset="0"/>
                <a:ea typeface="ＭＳ Ｐゴシック" charset="0"/>
                <a:cs typeface="Helvetica" charset="0"/>
                <a:sym typeface="Helvetica" charset="0"/>
              </a:rPr>
              <a:t>128 bits</a:t>
            </a:r>
          </a:p>
        </p:txBody>
      </p:sp>
      <p:sp>
        <p:nvSpPr>
          <p:cNvPr id="20487" name="Line 7"/>
          <p:cNvSpPr>
            <a:spLocks noChangeShapeType="1"/>
          </p:cNvSpPr>
          <p:nvPr/>
        </p:nvSpPr>
        <p:spPr bwMode="auto">
          <a:xfrm rot="10800000" flipH="1">
            <a:off x="2694906" y="3119811"/>
            <a:ext cx="2824014" cy="5581"/>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20488" name="Rectangle 8"/>
          <p:cNvSpPr>
            <a:spLocks/>
          </p:cNvSpPr>
          <p:nvPr/>
        </p:nvSpPr>
        <p:spPr bwMode="auto">
          <a:xfrm>
            <a:off x="3677173" y="2889859"/>
            <a:ext cx="549831"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687">
                <a:latin typeface="Helvetica" charset="0"/>
                <a:ea typeface="ＭＳ Ｐゴシック" charset="0"/>
                <a:cs typeface="Helvetica" charset="0"/>
                <a:sym typeface="Helvetica" charset="0"/>
              </a:rPr>
              <a:t>N bits</a:t>
            </a:r>
          </a:p>
        </p:txBody>
      </p:sp>
      <p:sp>
        <p:nvSpPr>
          <p:cNvPr id="20489" name="Line 9"/>
          <p:cNvSpPr>
            <a:spLocks noChangeShapeType="1"/>
          </p:cNvSpPr>
          <p:nvPr/>
        </p:nvSpPr>
        <p:spPr bwMode="auto">
          <a:xfrm rot="10800000" flipH="1">
            <a:off x="5552406" y="3120927"/>
            <a:ext cx="1809378" cy="6697"/>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20490" name="Rectangle 10"/>
          <p:cNvSpPr>
            <a:spLocks/>
          </p:cNvSpPr>
          <p:nvPr/>
        </p:nvSpPr>
        <p:spPr bwMode="auto">
          <a:xfrm>
            <a:off x="6185298" y="2890974"/>
            <a:ext cx="573875"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687">
                <a:latin typeface="Helvetica" charset="0"/>
                <a:ea typeface="ＭＳ Ｐゴシック" charset="0"/>
                <a:cs typeface="Helvetica" charset="0"/>
                <a:sym typeface="Helvetica" charset="0"/>
              </a:rPr>
              <a:t>M bits</a:t>
            </a:r>
          </a:p>
        </p:txBody>
      </p:sp>
      <p:sp>
        <p:nvSpPr>
          <p:cNvPr id="20491" name="Line 11"/>
          <p:cNvSpPr>
            <a:spLocks noChangeShapeType="1"/>
          </p:cNvSpPr>
          <p:nvPr/>
        </p:nvSpPr>
        <p:spPr bwMode="auto">
          <a:xfrm rot="10800000" flipH="1">
            <a:off x="7356202" y="3105299"/>
            <a:ext cx="2495848" cy="8930"/>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20492" name="Rectangle 12"/>
          <p:cNvSpPr>
            <a:spLocks/>
          </p:cNvSpPr>
          <p:nvPr/>
        </p:nvSpPr>
        <p:spPr bwMode="auto">
          <a:xfrm>
            <a:off x="8086204" y="2860837"/>
            <a:ext cx="1234312"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687">
                <a:latin typeface="Helvetica" charset="0"/>
                <a:ea typeface="ＭＳ Ｐゴシック" charset="0"/>
                <a:cs typeface="Helvetica" charset="0"/>
                <a:sym typeface="Helvetica" charset="0"/>
              </a:rPr>
              <a:t>128-N-M bits</a:t>
            </a:r>
          </a:p>
        </p:txBody>
      </p:sp>
      <p:sp>
        <p:nvSpPr>
          <p:cNvPr id="20493" name="Line 13"/>
          <p:cNvSpPr>
            <a:spLocks noChangeShapeType="1"/>
          </p:cNvSpPr>
          <p:nvPr/>
        </p:nvSpPr>
        <p:spPr bwMode="auto">
          <a:xfrm>
            <a:off x="5517804" y="3268266"/>
            <a:ext cx="1117" cy="42527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0494" name="Line 14"/>
          <p:cNvSpPr>
            <a:spLocks noChangeShapeType="1"/>
          </p:cNvSpPr>
          <p:nvPr/>
        </p:nvSpPr>
        <p:spPr bwMode="auto">
          <a:xfrm>
            <a:off x="7349506" y="3282777"/>
            <a:ext cx="1116" cy="42416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grpSp>
        <p:nvGrpSpPr>
          <p:cNvPr id="20495" name="Group 15"/>
          <p:cNvGrpSpPr>
            <a:grpSpLocks/>
          </p:cNvGrpSpPr>
          <p:nvPr/>
        </p:nvGrpSpPr>
        <p:grpSpPr bwMode="auto">
          <a:xfrm>
            <a:off x="7297043" y="3706938"/>
            <a:ext cx="2290468" cy="1149677"/>
            <a:chOff x="0" y="0"/>
            <a:chExt cx="2051" cy="1029"/>
          </a:xfrm>
        </p:grpSpPr>
        <p:sp>
          <p:nvSpPr>
            <p:cNvPr id="20496" name="Line 16"/>
            <p:cNvSpPr>
              <a:spLocks noChangeShapeType="1"/>
            </p:cNvSpPr>
            <p:nvPr/>
          </p:nvSpPr>
          <p:spPr bwMode="auto">
            <a:xfrm>
              <a:off x="1042" y="0"/>
              <a:ext cx="1" cy="59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20497" name="Rectangle 17"/>
            <p:cNvSpPr>
              <a:spLocks/>
            </p:cNvSpPr>
            <p:nvPr/>
          </p:nvSpPr>
          <p:spPr bwMode="auto">
            <a:xfrm>
              <a:off x="0" y="634"/>
              <a:ext cx="2051" cy="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16305" algn="l"/>
                  <a:tab pos="660773" algn="l"/>
                  <a:tab pos="1312617" algn="l"/>
                  <a:tab pos="1973391" algn="l"/>
                  <a:tab pos="2616305" algn="l"/>
                </a:tabLst>
              </a:pPr>
              <a:r>
                <a:rPr lang="en-US" sz="1687">
                  <a:latin typeface="Helvetica" charset="0"/>
                  <a:ea typeface="ＭＳ Ｐゴシック" charset="0"/>
                  <a:cs typeface="Helvetica" charset="0"/>
                  <a:sym typeface="Helvetica" charset="0"/>
                </a:rPr>
                <a:t>Usually 64 bits</a:t>
              </a:r>
            </a:p>
            <a:p>
              <a:pPr>
                <a:lnSpc>
                  <a:spcPct val="84000"/>
                </a:lnSpc>
                <a:tabLst>
                  <a:tab pos="660773" algn="l"/>
                  <a:tab pos="1312617" algn="l"/>
                  <a:tab pos="1973391" algn="l"/>
                  <a:tab pos="2616305" algn="l"/>
                  <a:tab pos="660773" algn="l"/>
                  <a:tab pos="1312617" algn="l"/>
                  <a:tab pos="1973391" algn="l"/>
                  <a:tab pos="2616305" algn="l"/>
                </a:tabLst>
              </a:pPr>
              <a:r>
                <a:rPr lang="en-US" sz="1687">
                  <a:latin typeface="Helvetica" charset="0"/>
                  <a:ea typeface="ＭＳ Ｐゴシック" charset="0"/>
                  <a:cs typeface="Helvetica" charset="0"/>
                  <a:sym typeface="Helvetica" charset="0"/>
                </a:rPr>
                <a:t>Based on MAC Address</a:t>
              </a:r>
            </a:p>
          </p:txBody>
        </p:sp>
      </p:grpSp>
      <p:grpSp>
        <p:nvGrpSpPr>
          <p:cNvPr id="20498" name="Group 18"/>
          <p:cNvGrpSpPr>
            <a:grpSpLocks/>
          </p:cNvGrpSpPr>
          <p:nvPr/>
        </p:nvGrpSpPr>
        <p:grpSpPr bwMode="auto">
          <a:xfrm>
            <a:off x="2229445" y="3706938"/>
            <a:ext cx="3040562" cy="1165303"/>
            <a:chOff x="0" y="0"/>
            <a:chExt cx="2723" cy="1043"/>
          </a:xfrm>
        </p:grpSpPr>
        <p:sp>
          <p:nvSpPr>
            <p:cNvPr id="20499" name="Line 19"/>
            <p:cNvSpPr>
              <a:spLocks noChangeShapeType="1"/>
            </p:cNvSpPr>
            <p:nvPr/>
          </p:nvSpPr>
          <p:spPr bwMode="auto">
            <a:xfrm>
              <a:off x="1779" y="0"/>
              <a:ext cx="1" cy="59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20500" name="Rectangle 20"/>
            <p:cNvSpPr>
              <a:spLocks/>
            </p:cNvSpPr>
            <p:nvPr/>
          </p:nvSpPr>
          <p:spPr bwMode="auto">
            <a:xfrm>
              <a:off x="0" y="648"/>
              <a:ext cx="2723" cy="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25235" algn="l"/>
                  <a:tab pos="3259220" algn="l"/>
                  <a:tab pos="660773" algn="l"/>
                  <a:tab pos="1312617" algn="l"/>
                  <a:tab pos="1973391" algn="l"/>
                  <a:tab pos="2625235" algn="l"/>
                  <a:tab pos="3259220" algn="l"/>
                </a:tabLst>
              </a:pPr>
              <a:r>
                <a:rPr lang="en-US" sz="1687">
                  <a:latin typeface="Helvetica" charset="0"/>
                  <a:ea typeface="ＭＳ Ｐゴシック" charset="0"/>
                  <a:cs typeface="Helvetica" charset="0"/>
                  <a:sym typeface="Helvetica" charset="0"/>
                </a:rPr>
                <a:t>Can be used to identify the </a:t>
              </a:r>
            </a:p>
            <a:p>
              <a:pPr>
                <a:lnSpc>
                  <a:spcPct val="84000"/>
                </a:lnSpc>
                <a:tabLst>
                  <a:tab pos="660773" algn="l"/>
                  <a:tab pos="1312617" algn="l"/>
                  <a:tab pos="1973391" algn="l"/>
                  <a:tab pos="2625235" algn="l"/>
                  <a:tab pos="3259220" algn="l"/>
                  <a:tab pos="660773" algn="l"/>
                  <a:tab pos="1312617" algn="l"/>
                  <a:tab pos="1973391" algn="l"/>
                  <a:tab pos="2625235" algn="l"/>
                  <a:tab pos="3259220" algn="l"/>
                </a:tabLst>
              </a:pPr>
              <a:r>
                <a:rPr lang="en-US" sz="1687">
                  <a:latin typeface="Helvetica" charset="0"/>
                  <a:ea typeface="ＭＳ Ｐゴシック" charset="0"/>
                  <a:cs typeface="Helvetica" charset="0"/>
                  <a:sym typeface="Helvetica" charset="0"/>
                </a:rPr>
                <a:t>ISP responsible for this address</a:t>
              </a:r>
            </a:p>
          </p:txBody>
        </p:sp>
      </p:grpSp>
      <p:grpSp>
        <p:nvGrpSpPr>
          <p:cNvPr id="20501" name="Group 21"/>
          <p:cNvGrpSpPr>
            <a:grpSpLocks/>
          </p:cNvGrpSpPr>
          <p:nvPr/>
        </p:nvGrpSpPr>
        <p:grpSpPr bwMode="auto">
          <a:xfrm>
            <a:off x="4440659" y="3722565"/>
            <a:ext cx="2116336" cy="1838387"/>
            <a:chOff x="0" y="0"/>
            <a:chExt cx="1896" cy="1646"/>
          </a:xfrm>
        </p:grpSpPr>
        <p:sp>
          <p:nvSpPr>
            <p:cNvPr id="20502" name="Line 22"/>
            <p:cNvSpPr>
              <a:spLocks noChangeShapeType="1"/>
            </p:cNvSpPr>
            <p:nvPr/>
          </p:nvSpPr>
          <p:spPr bwMode="auto">
            <a:xfrm>
              <a:off x="1674" y="0"/>
              <a:ext cx="2" cy="1206"/>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20503" name="Rectangle 23"/>
            <p:cNvSpPr>
              <a:spLocks/>
            </p:cNvSpPr>
            <p:nvPr/>
          </p:nvSpPr>
          <p:spPr bwMode="auto">
            <a:xfrm>
              <a:off x="0" y="1251"/>
              <a:ext cx="1896" cy="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16305" algn="l"/>
                </a:tabLst>
              </a:pPr>
              <a:r>
                <a:rPr lang="en-US" sz="1687">
                  <a:latin typeface="Helvetica" charset="0"/>
                  <a:ea typeface="ＭＳ Ｐゴシック" charset="0"/>
                  <a:cs typeface="Helvetica" charset="0"/>
                  <a:sym typeface="Helvetica" charset="0"/>
                </a:rPr>
                <a:t>A subnet in this ISP or</a:t>
              </a:r>
              <a:br>
                <a:rPr lang="en-US" sz="1687">
                  <a:latin typeface="Helvetica" charset="0"/>
                  <a:ea typeface="ＭＳ Ｐゴシック" charset="0"/>
                  <a:cs typeface="Helvetica" charset="0"/>
                  <a:sym typeface="Helvetica" charset="0"/>
                </a:rPr>
              </a:br>
              <a:r>
                <a:rPr lang="en-US" sz="1687">
                  <a:latin typeface="Helvetica" charset="0"/>
                  <a:ea typeface="ＭＳ Ｐゴシック" charset="0"/>
                  <a:cs typeface="Helvetica" charset="0"/>
                  <a:sym typeface="Helvetica" charset="0"/>
                </a:rPr>
                <a:t>a customer of this ISP</a:t>
              </a:r>
            </a:p>
          </p:txBody>
        </p:sp>
      </p:grpSp>
      <p:sp>
        <p:nvSpPr>
          <p:cNvPr id="20504" name="Rectangle 24"/>
          <p:cNvSpPr>
            <a:spLocks/>
          </p:cNvSpPr>
          <p:nvPr/>
        </p:nvSpPr>
        <p:spPr bwMode="auto">
          <a:xfrm>
            <a:off x="3045715" y="3344156"/>
            <a:ext cx="1883529"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25235" algn="l"/>
                <a:tab pos="3286008" algn="l"/>
                <a:tab pos="3937852" algn="l"/>
                <a:tab pos="4598626" algn="l"/>
                <a:tab pos="5250470" algn="l"/>
                <a:tab pos="5911243" algn="l"/>
                <a:tab pos="6563087" algn="l"/>
                <a:tab pos="7223860" algn="l"/>
                <a:tab pos="7831057" algn="l"/>
              </a:tabLst>
            </a:pPr>
            <a:r>
              <a:rPr lang="en-US" sz="1687">
                <a:latin typeface="Helvetica" charset="0"/>
                <a:ea typeface="ＭＳ Ｐゴシック" charset="0"/>
                <a:cs typeface="Helvetica" charset="0"/>
                <a:sym typeface="Helvetica" charset="0"/>
              </a:rPr>
              <a:t>global routing prefix</a:t>
            </a:r>
          </a:p>
        </p:txBody>
      </p:sp>
      <p:sp>
        <p:nvSpPr>
          <p:cNvPr id="20505" name="Rectangle 25"/>
          <p:cNvSpPr>
            <a:spLocks/>
          </p:cNvSpPr>
          <p:nvPr/>
        </p:nvSpPr>
        <p:spPr bwMode="auto">
          <a:xfrm>
            <a:off x="5678771" y="3344156"/>
            <a:ext cx="1277594"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25235" algn="l"/>
                <a:tab pos="3286008" algn="l"/>
                <a:tab pos="3937852" algn="l"/>
                <a:tab pos="4598626" algn="l"/>
                <a:tab pos="5250470" algn="l"/>
                <a:tab pos="5911243" algn="l"/>
                <a:tab pos="6563087" algn="l"/>
                <a:tab pos="7223860" algn="l"/>
                <a:tab pos="7831057" algn="l"/>
              </a:tabLst>
            </a:pPr>
            <a:r>
              <a:rPr lang="en-US" sz="1687">
                <a:latin typeface="Helvetica" charset="0"/>
                <a:ea typeface="ＭＳ Ｐゴシック" charset="0"/>
                <a:cs typeface="Helvetica" charset="0"/>
                <a:sym typeface="Helvetica" charset="0"/>
              </a:rPr>
              <a:t>     subnet ID </a:t>
            </a:r>
          </a:p>
        </p:txBody>
      </p:sp>
    </p:spTree>
    <p:extLst>
      <p:ext uri="{BB962C8B-B14F-4D97-AF65-F5344CB8AC3E}">
        <p14:creationId xmlns:p14="http://schemas.microsoft.com/office/powerpoint/2010/main" val="599297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04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050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04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ln/>
        </p:spPr>
        <p:txBody>
          <a:bodyPr/>
          <a:lstStyle/>
          <a:p>
            <a:r>
              <a:rPr lang="en-US"/>
              <a:t>IPv6 subnet</a:t>
            </a:r>
          </a:p>
        </p:txBody>
      </p:sp>
      <p:sp>
        <p:nvSpPr>
          <p:cNvPr id="17410" name="Rectangle 2"/>
          <p:cNvSpPr>
            <a:spLocks noGrp="1" noChangeArrowheads="1"/>
          </p:cNvSpPr>
          <p:nvPr>
            <p:ph type="body" idx="1"/>
          </p:nvPr>
        </p:nvSpPr>
        <p:spPr>
          <a:ln/>
        </p:spPr>
        <p:txBody>
          <a:bodyPr/>
          <a:lstStyle/>
          <a:p>
            <a:pPr marL="625056"/>
            <a:r>
              <a:rPr lang="en-US"/>
              <a:t>A subnet gathers hosts and routers that can directly exchange frames without passing through an intermediate router</a:t>
            </a:r>
            <a:br>
              <a:rPr lang="en-US"/>
            </a:br>
            <a:br>
              <a:rPr lang="en-US"/>
            </a:br>
            <a:br>
              <a:rPr lang="en-US"/>
            </a:br>
            <a:br>
              <a:rPr lang="en-US"/>
            </a:br>
            <a:br>
              <a:rPr lang="en-US"/>
            </a:br>
            <a:br>
              <a:rPr lang="en-US"/>
            </a:br>
            <a:endParaRPr lang="en-US"/>
          </a:p>
        </p:txBody>
      </p:sp>
      <p:pic>
        <p:nvPicPr>
          <p:cNvPr id="17411"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3408" y="4487168"/>
            <a:ext cx="562570" cy="5625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17412" name="Line 4"/>
          <p:cNvSpPr>
            <a:spLocks noChangeShapeType="1"/>
          </p:cNvSpPr>
          <p:nvPr/>
        </p:nvSpPr>
        <p:spPr bwMode="auto">
          <a:xfrm rot="10800000" flipH="1">
            <a:off x="2687092" y="5409160"/>
            <a:ext cx="6467326" cy="15627"/>
          </a:xfrm>
          <a:prstGeom prst="line">
            <a:avLst/>
          </a:prstGeom>
          <a:noFill/>
          <a:ln w="889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pic>
        <p:nvPicPr>
          <p:cNvPr id="17413"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7281" y="4487168"/>
            <a:ext cx="562570" cy="5625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17414"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4260" y="4501679"/>
            <a:ext cx="562570" cy="5625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grpSp>
        <p:nvGrpSpPr>
          <p:cNvPr id="17415" name="Group 7"/>
          <p:cNvGrpSpPr>
            <a:grpSpLocks/>
          </p:cNvGrpSpPr>
          <p:nvPr/>
        </p:nvGrpSpPr>
        <p:grpSpPr bwMode="auto">
          <a:xfrm>
            <a:off x="8551665" y="4417963"/>
            <a:ext cx="607219" cy="526852"/>
            <a:chOff x="0" y="0"/>
            <a:chExt cx="543" cy="471"/>
          </a:xfrm>
        </p:grpSpPr>
        <p:sp>
          <p:nvSpPr>
            <p:cNvPr id="17416" name="AutoShape 8"/>
            <p:cNvSpPr>
              <a:spLocks/>
            </p:cNvSpPr>
            <p:nvPr/>
          </p:nvSpPr>
          <p:spPr bwMode="auto">
            <a:xfrm>
              <a:off x="0" y="162"/>
              <a:ext cx="367" cy="308"/>
            </a:xfrm>
            <a:prstGeom prst="roundRect">
              <a:avLst>
                <a:gd name="adj" fmla="val 324"/>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17417" name="Line 9"/>
            <p:cNvSpPr>
              <a:spLocks noChangeShapeType="1"/>
            </p:cNvSpPr>
            <p:nvPr/>
          </p:nvSpPr>
          <p:spPr bwMode="auto">
            <a:xfrm rot="10800000" flipH="1">
              <a:off x="0" y="2"/>
              <a:ext cx="189" cy="14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7418" name="Line 10"/>
            <p:cNvSpPr>
              <a:spLocks noChangeShapeType="1"/>
            </p:cNvSpPr>
            <p:nvPr/>
          </p:nvSpPr>
          <p:spPr bwMode="auto">
            <a:xfrm rot="10800000" flipH="1">
              <a:off x="367" y="2"/>
              <a:ext cx="190" cy="14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7419" name="Line 11"/>
            <p:cNvSpPr>
              <a:spLocks noChangeShapeType="1"/>
            </p:cNvSpPr>
            <p:nvPr/>
          </p:nvSpPr>
          <p:spPr bwMode="auto">
            <a:xfrm rot="10800000" flipH="1">
              <a:off x="367" y="305"/>
              <a:ext cx="190" cy="14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7420" name="Line 12"/>
            <p:cNvSpPr>
              <a:spLocks noChangeShapeType="1"/>
            </p:cNvSpPr>
            <p:nvPr/>
          </p:nvSpPr>
          <p:spPr bwMode="auto">
            <a:xfrm>
              <a:off x="176" y="0"/>
              <a:ext cx="368"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7421" name="Line 13"/>
            <p:cNvSpPr>
              <a:spLocks noChangeShapeType="1"/>
            </p:cNvSpPr>
            <p:nvPr/>
          </p:nvSpPr>
          <p:spPr bwMode="auto">
            <a:xfrm>
              <a:off x="542" y="0"/>
              <a:ext cx="2" cy="30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7422" name="Rectangle 14"/>
            <p:cNvSpPr>
              <a:spLocks/>
            </p:cNvSpPr>
            <p:nvPr/>
          </p:nvSpPr>
          <p:spPr bwMode="auto">
            <a:xfrm>
              <a:off x="14" y="166"/>
              <a:ext cx="303" cy="2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pPr>
              <a:r>
                <a:rPr lang="en-US" sz="1547">
                  <a:latin typeface="Helvetica" charset="0"/>
                  <a:ea typeface="ＭＳ Ｐゴシック" charset="0"/>
                  <a:cs typeface="Helvetica" charset="0"/>
                  <a:sym typeface="Helvetica" charset="0"/>
                </a:rPr>
                <a:t> </a:t>
              </a:r>
              <a:r>
                <a:rPr lang="en-US" sz="1547" b="1">
                  <a:latin typeface="Helvetica" charset="0"/>
                  <a:ea typeface="ＭＳ Ｐゴシック" charset="0"/>
                  <a:cs typeface="Helvetica" charset="0"/>
                  <a:sym typeface="Helvetica" charset="0"/>
                </a:rPr>
                <a:t>R</a:t>
              </a:r>
            </a:p>
          </p:txBody>
        </p:sp>
      </p:grpSp>
      <p:sp>
        <p:nvSpPr>
          <p:cNvPr id="17423" name="Line 15"/>
          <p:cNvSpPr>
            <a:spLocks noChangeShapeType="1"/>
          </p:cNvSpPr>
          <p:nvPr/>
        </p:nvSpPr>
        <p:spPr bwMode="auto">
          <a:xfrm flipH="1">
            <a:off x="3047628" y="5045275"/>
            <a:ext cx="3348" cy="34267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7424" name="Line 16"/>
          <p:cNvSpPr>
            <a:spLocks noChangeShapeType="1"/>
          </p:cNvSpPr>
          <p:nvPr/>
        </p:nvSpPr>
        <p:spPr bwMode="auto">
          <a:xfrm flipH="1">
            <a:off x="5199683" y="5045275"/>
            <a:ext cx="3348" cy="34267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7425" name="Line 17"/>
          <p:cNvSpPr>
            <a:spLocks noChangeShapeType="1"/>
          </p:cNvSpPr>
          <p:nvPr/>
        </p:nvSpPr>
        <p:spPr bwMode="auto">
          <a:xfrm flipH="1">
            <a:off x="7458894" y="5045275"/>
            <a:ext cx="2232" cy="34267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7426" name="Line 18"/>
          <p:cNvSpPr>
            <a:spLocks noChangeShapeType="1"/>
          </p:cNvSpPr>
          <p:nvPr/>
        </p:nvSpPr>
        <p:spPr bwMode="auto">
          <a:xfrm flipH="1">
            <a:off x="8780488" y="4924723"/>
            <a:ext cx="1116" cy="46322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7427" name="Rectangle 19"/>
          <p:cNvSpPr>
            <a:spLocks/>
          </p:cNvSpPr>
          <p:nvPr/>
        </p:nvSpPr>
        <p:spPr bwMode="auto">
          <a:xfrm>
            <a:off x="4587366" y="5504259"/>
            <a:ext cx="2486258" cy="259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1687" b="1">
                <a:solidFill>
                  <a:srgbClr val="FF2712"/>
                </a:solidFill>
                <a:latin typeface="Helvetica" charset="0"/>
                <a:ea typeface="ＭＳ Ｐゴシック" charset="0"/>
                <a:cs typeface="Helvetica" charset="0"/>
                <a:sym typeface="Helvetica" charset="0"/>
              </a:rPr>
              <a:t>2001:db8:1234:5678::/64</a:t>
            </a:r>
          </a:p>
        </p:txBody>
      </p:sp>
      <p:sp>
        <p:nvSpPr>
          <p:cNvPr id="17428" name="Rectangle 20"/>
          <p:cNvSpPr>
            <a:spLocks/>
          </p:cNvSpPr>
          <p:nvPr/>
        </p:nvSpPr>
        <p:spPr bwMode="auto">
          <a:xfrm>
            <a:off x="1917812" y="4053748"/>
            <a:ext cx="2449388" cy="259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1687" b="1">
                <a:solidFill>
                  <a:srgbClr val="FF0000"/>
                </a:solidFill>
                <a:latin typeface="Helvetica" charset="0"/>
                <a:ea typeface="ＭＳ Ｐゴシック" charset="0"/>
                <a:cs typeface="Helvetica" charset="0"/>
                <a:sym typeface="Helvetica" charset="0"/>
              </a:rPr>
              <a:t>2001:db8:1234:5678</a:t>
            </a:r>
            <a:r>
              <a:rPr lang="en-US" sz="1687">
                <a:latin typeface="Helvetica" charset="0"/>
                <a:ea typeface="ＭＳ Ｐゴシック" charset="0"/>
                <a:cs typeface="Helvetica" charset="0"/>
                <a:sym typeface="Helvetica" charset="0"/>
              </a:rPr>
              <a:t>::AA</a:t>
            </a:r>
          </a:p>
        </p:txBody>
      </p:sp>
      <p:sp>
        <p:nvSpPr>
          <p:cNvPr id="17429" name="Rectangle 21"/>
          <p:cNvSpPr>
            <a:spLocks/>
          </p:cNvSpPr>
          <p:nvPr/>
        </p:nvSpPr>
        <p:spPr bwMode="auto">
          <a:xfrm>
            <a:off x="4516351" y="3732279"/>
            <a:ext cx="2449388" cy="259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1687" b="1">
                <a:solidFill>
                  <a:srgbClr val="FF0000"/>
                </a:solidFill>
                <a:latin typeface="Helvetica" charset="0"/>
                <a:ea typeface="ＭＳ Ｐゴシック" charset="0"/>
                <a:cs typeface="Helvetica" charset="0"/>
                <a:sym typeface="Helvetica" charset="0"/>
              </a:rPr>
              <a:t>2001:db8:1234:5678</a:t>
            </a:r>
            <a:r>
              <a:rPr lang="en-US" sz="1687">
                <a:latin typeface="Helvetica" charset="0"/>
                <a:ea typeface="ＭＳ Ｐゴシック" charset="0"/>
                <a:cs typeface="Helvetica" charset="0"/>
                <a:sym typeface="Helvetica" charset="0"/>
              </a:rPr>
              <a:t>::BB</a:t>
            </a:r>
          </a:p>
        </p:txBody>
      </p:sp>
      <p:sp>
        <p:nvSpPr>
          <p:cNvPr id="17430" name="Rectangle 22"/>
          <p:cNvSpPr>
            <a:spLocks/>
          </p:cNvSpPr>
          <p:nvPr/>
        </p:nvSpPr>
        <p:spPr bwMode="auto">
          <a:xfrm>
            <a:off x="6219631" y="4053748"/>
            <a:ext cx="2471831" cy="259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1687" b="1">
                <a:solidFill>
                  <a:srgbClr val="FF0000"/>
                </a:solidFill>
                <a:latin typeface="Helvetica" charset="0"/>
                <a:ea typeface="ＭＳ Ｐゴシック" charset="0"/>
                <a:cs typeface="Helvetica" charset="0"/>
                <a:sym typeface="Helvetica" charset="0"/>
              </a:rPr>
              <a:t>2001:db8:1234:5678</a:t>
            </a:r>
            <a:r>
              <a:rPr lang="en-US" sz="1687">
                <a:latin typeface="Helvetica" charset="0"/>
                <a:ea typeface="ＭＳ Ｐゴシック" charset="0"/>
                <a:cs typeface="Helvetica" charset="0"/>
                <a:sym typeface="Helvetica" charset="0"/>
              </a:rPr>
              <a:t>::CC</a:t>
            </a:r>
          </a:p>
        </p:txBody>
      </p:sp>
      <p:sp>
        <p:nvSpPr>
          <p:cNvPr id="17431" name="Rectangle 23"/>
          <p:cNvSpPr>
            <a:spLocks/>
          </p:cNvSpPr>
          <p:nvPr/>
        </p:nvSpPr>
        <p:spPr bwMode="auto">
          <a:xfrm>
            <a:off x="7859844" y="3732279"/>
            <a:ext cx="2281074" cy="2596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1687" b="1">
                <a:solidFill>
                  <a:srgbClr val="FF0000"/>
                </a:solidFill>
                <a:latin typeface="Helvetica" charset="0"/>
                <a:ea typeface="ＭＳ Ｐゴシック" charset="0"/>
                <a:cs typeface="Helvetica" charset="0"/>
                <a:sym typeface="Helvetica" charset="0"/>
              </a:rPr>
              <a:t>2001:db8:1234:5678</a:t>
            </a:r>
            <a:r>
              <a:rPr lang="en-US" sz="1687">
                <a:latin typeface="Helvetica" charset="0"/>
                <a:ea typeface="ＭＳ Ｐゴシック" charset="0"/>
                <a:cs typeface="Helvetica" charset="0"/>
                <a:sym typeface="Helvetica" charset="0"/>
              </a:rPr>
              <a:t>::1</a:t>
            </a:r>
          </a:p>
        </p:txBody>
      </p:sp>
      <p:pic>
        <p:nvPicPr>
          <p:cNvPr id="25" name="Picture 2">
            <a:extLst>
              <a:ext uri="{FF2B5EF4-FFF2-40B4-BE49-F238E27FC236}">
                <a16:creationId xmlns:a16="http://schemas.microsoft.com/office/drawing/2014/main" id="{7CBB9AB5-3C69-8844-8397-11746A1AB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410472">
            <a:off x="1682055" y="5795049"/>
            <a:ext cx="1560792" cy="83485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901898D-6689-7E43-982C-FBC660FD6804}"/>
              </a:ext>
            </a:extLst>
          </p:cNvPr>
          <p:cNvSpPr/>
          <p:nvPr/>
        </p:nvSpPr>
        <p:spPr>
          <a:xfrm>
            <a:off x="3127698" y="5801232"/>
            <a:ext cx="8093124" cy="369332"/>
          </a:xfrm>
          <a:prstGeom prst="rect">
            <a:avLst/>
          </a:prstGeom>
        </p:spPr>
        <p:txBody>
          <a:bodyPr wrap="square">
            <a:spAutoFit/>
          </a:bodyPr>
          <a:lstStyle/>
          <a:p>
            <a:r>
              <a:rPr lang="en-BE">
                <a:solidFill>
                  <a:srgbClr val="0070C0"/>
                </a:solidFill>
              </a:rPr>
              <a:t>What are the IPv6 addresses that belong to the 2001:db8:1234:5678::/64 prefix ?</a:t>
            </a:r>
          </a:p>
        </p:txBody>
      </p:sp>
    </p:spTree>
    <p:extLst>
      <p:ext uri="{BB962C8B-B14F-4D97-AF65-F5344CB8AC3E}">
        <p14:creationId xmlns:p14="http://schemas.microsoft.com/office/powerpoint/2010/main" val="206531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4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8" grpId="0"/>
      <p:bldP spid="17429" grpId="0"/>
      <p:bldP spid="17430" grpId="0"/>
      <p:bldP spid="17431"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a:t>Why using subnets ?</a:t>
            </a:r>
          </a:p>
        </p:txBody>
      </p:sp>
      <p:sp>
        <p:nvSpPr>
          <p:cNvPr id="3" name="Espace réservé du contenu 2"/>
          <p:cNvSpPr>
            <a:spLocks noGrp="1"/>
          </p:cNvSpPr>
          <p:nvPr>
            <p:ph idx="1"/>
          </p:nvPr>
        </p:nvSpPr>
        <p:spPr/>
        <p:txBody>
          <a:bodyPr/>
          <a:lstStyle/>
          <a:p>
            <a:r>
              <a:rPr lang="en-GB"/>
              <a:t>Improves network scalability</a:t>
            </a:r>
          </a:p>
          <a:p>
            <a:pPr lvl="1"/>
            <a:r>
              <a:rPr lang="en-GB"/>
              <a:t>Routers maintain routes per subnet or per groups of subnets</a:t>
            </a:r>
          </a:p>
          <a:p>
            <a:r>
              <a:rPr lang="en-GB"/>
              <a:t>Allows to group hosts together</a:t>
            </a:r>
          </a:p>
          <a:p>
            <a:pPr lvl="1"/>
            <a:r>
              <a:rPr lang="en-GB"/>
              <a:t>Students in different subnet than staff</a:t>
            </a:r>
          </a:p>
          <a:p>
            <a:pPr lvl="1"/>
            <a:r>
              <a:rPr lang="en-GB"/>
              <a:t>Servers in different subnet than laptops</a:t>
            </a:r>
          </a:p>
          <a:p>
            <a:pPr marL="500045" lvl="1" indent="0">
              <a:buNone/>
            </a:pPr>
            <a:endParaRPr lang="en-GB"/>
          </a:p>
        </p:txBody>
      </p:sp>
      <p:pic>
        <p:nvPicPr>
          <p:cNvPr id="4" name="Picture 2">
            <a:extLst>
              <a:ext uri="{FF2B5EF4-FFF2-40B4-BE49-F238E27FC236}">
                <a16:creationId xmlns:a16="http://schemas.microsoft.com/office/drawing/2014/main" id="{1A089929-F3FE-A44A-8DEE-DD5292BA4A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410472">
            <a:off x="1682055" y="5795049"/>
            <a:ext cx="1560792" cy="83485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6B992D3-2782-C54E-9C17-A7BC6960B263}"/>
              </a:ext>
            </a:extLst>
          </p:cNvPr>
          <p:cNvSpPr/>
          <p:nvPr/>
        </p:nvSpPr>
        <p:spPr>
          <a:xfrm>
            <a:off x="3127698" y="5801232"/>
            <a:ext cx="8093124" cy="369332"/>
          </a:xfrm>
          <a:prstGeom prst="rect">
            <a:avLst/>
          </a:prstGeom>
        </p:spPr>
        <p:txBody>
          <a:bodyPr wrap="square">
            <a:spAutoFit/>
          </a:bodyPr>
          <a:lstStyle/>
          <a:p>
            <a:r>
              <a:rPr lang="en-BE">
                <a:solidFill>
                  <a:srgbClr val="0070C0"/>
                </a:solidFill>
              </a:rPr>
              <a:t>What is the size in bits of the IPv6 subnet that your ISP allocates you at home ?</a:t>
            </a:r>
          </a:p>
        </p:txBody>
      </p:sp>
    </p:spTree>
    <p:extLst>
      <p:ext uri="{BB962C8B-B14F-4D97-AF65-F5344CB8AC3E}">
        <p14:creationId xmlns:p14="http://schemas.microsoft.com/office/powerpoint/2010/main" val="19274093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045550" y="178594"/>
            <a:ext cx="8100900" cy="1714500"/>
          </a:xfrm>
        </p:spPr>
        <p:txBody>
          <a:bodyPr/>
          <a:lstStyle/>
          <a:p>
            <a:r>
              <a:rPr lang="en-GB"/>
              <a:t>Datalink layer service</a:t>
            </a:r>
          </a:p>
        </p:txBody>
      </p:sp>
      <p:sp>
        <p:nvSpPr>
          <p:cNvPr id="3" name="Espace réservé du contenu 2"/>
          <p:cNvSpPr>
            <a:spLocks noGrp="1"/>
          </p:cNvSpPr>
          <p:nvPr>
            <p:ph idx="1"/>
          </p:nvPr>
        </p:nvSpPr>
        <p:spPr/>
        <p:txBody>
          <a:bodyPr/>
          <a:lstStyle/>
          <a:p>
            <a:r>
              <a:rPr lang="en-GB"/>
              <a:t>Unreliable connectionless service</a:t>
            </a:r>
          </a:p>
          <a:p>
            <a:r>
              <a:rPr lang="en-GB"/>
              <a:t>Each device is identified by a 48 bits MAC address</a:t>
            </a:r>
          </a:p>
          <a:p>
            <a:r>
              <a:rPr lang="en-GB"/>
              <a:t>To send a frame using the </a:t>
            </a:r>
            <a:r>
              <a:rPr lang="en-GB" err="1"/>
              <a:t>datalink</a:t>
            </a:r>
            <a:r>
              <a:rPr lang="en-GB"/>
              <a:t> layer service, the network layer must know the MAC address of the destination </a:t>
            </a:r>
          </a:p>
          <a:p>
            <a:pPr lvl="1"/>
            <a:r>
              <a:rPr lang="en-GB">
                <a:latin typeface="Courier"/>
                <a:cs typeface="Courier"/>
              </a:rPr>
              <a:t>send(destination, data)</a:t>
            </a:r>
          </a:p>
        </p:txBody>
      </p:sp>
    </p:spTree>
    <p:extLst>
      <p:ext uri="{BB962C8B-B14F-4D97-AF65-F5344CB8AC3E}">
        <p14:creationId xmlns:p14="http://schemas.microsoft.com/office/powerpoint/2010/main" val="1051985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1559496" y="43533"/>
            <a:ext cx="8523610" cy="1830586"/>
          </a:xfrm>
          <a:ln/>
        </p:spPr>
        <p:txBody>
          <a:bodyPr/>
          <a:lstStyle/>
          <a:p>
            <a:r>
              <a:rPr lang="en-US"/>
              <a:t>IPv6 link-local addresses</a:t>
            </a:r>
          </a:p>
        </p:txBody>
      </p:sp>
      <p:sp>
        <p:nvSpPr>
          <p:cNvPr id="22530" name="Rectangle 2"/>
          <p:cNvSpPr>
            <a:spLocks noGrp="1" noChangeArrowheads="1"/>
          </p:cNvSpPr>
          <p:nvPr>
            <p:ph type="body" idx="1"/>
          </p:nvPr>
        </p:nvSpPr>
        <p:spPr>
          <a:xfrm>
            <a:off x="2256236" y="1353145"/>
            <a:ext cx="8193999" cy="5214954"/>
          </a:xfrm>
          <a:ln/>
        </p:spPr>
        <p:txBody>
          <a:bodyPr/>
          <a:lstStyle/>
          <a:p>
            <a:pPr marL="625056"/>
            <a:r>
              <a:rPr lang="en-US"/>
              <a:t>Used by devices on same LAN to exchange IPv6 packets when they don't have/need globally routable address</a:t>
            </a:r>
          </a:p>
          <a:p>
            <a:pPr marL="1250112" lvl="2"/>
            <a:r>
              <a:rPr lang="en-US"/>
              <a:t>Each host/router must generate one link local address for each of its interfaces</a:t>
            </a:r>
            <a:br>
              <a:rPr lang="en-US"/>
            </a:br>
            <a:br>
              <a:rPr lang="en-US"/>
            </a:br>
            <a:br>
              <a:rPr lang="en-US"/>
            </a:br>
            <a:br>
              <a:rPr lang="en-US"/>
            </a:br>
            <a:endParaRPr lang="en-US"/>
          </a:p>
          <a:p>
            <a:pPr marL="937584" lvl="1"/>
            <a:r>
              <a:rPr lang="en-US">
                <a:solidFill>
                  <a:srgbClr val="D90B00"/>
                </a:solidFill>
              </a:rPr>
              <a:t>Each IPv6 host uses several IPv6 addresses</a:t>
            </a:r>
          </a:p>
        </p:txBody>
      </p:sp>
      <p:grpSp>
        <p:nvGrpSpPr>
          <p:cNvPr id="22531" name="Group 3"/>
          <p:cNvGrpSpPr>
            <a:grpSpLocks/>
          </p:cNvGrpSpPr>
          <p:nvPr/>
        </p:nvGrpSpPr>
        <p:grpSpPr bwMode="auto">
          <a:xfrm>
            <a:off x="2551857" y="5099811"/>
            <a:ext cx="7252022" cy="446484"/>
            <a:chOff x="0" y="0"/>
            <a:chExt cx="6496" cy="400"/>
          </a:xfrm>
        </p:grpSpPr>
        <p:sp>
          <p:nvSpPr>
            <p:cNvPr id="22532" name="AutoShape 4"/>
            <p:cNvSpPr>
              <a:spLocks/>
            </p:cNvSpPr>
            <p:nvPr/>
          </p:nvSpPr>
          <p:spPr bwMode="auto">
            <a:xfrm>
              <a:off x="2" y="4"/>
              <a:ext cx="6494" cy="394"/>
            </a:xfrm>
            <a:prstGeom prst="roundRect">
              <a:avLst>
                <a:gd name="adj" fmla="val 255"/>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2533" name="Rectangle 5"/>
            <p:cNvSpPr>
              <a:spLocks/>
            </p:cNvSpPr>
            <p:nvPr/>
          </p:nvSpPr>
          <p:spPr bwMode="auto">
            <a:xfrm>
              <a:off x="0" y="0"/>
              <a:ext cx="6488" cy="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660773" algn="l"/>
                  <a:tab pos="1312617" algn="l"/>
                  <a:tab pos="1973391" algn="l"/>
                  <a:tab pos="2625235" algn="l"/>
                  <a:tab pos="3286008" algn="l"/>
                  <a:tab pos="3937852" algn="l"/>
                  <a:tab pos="4598626" algn="l"/>
                  <a:tab pos="5250470" algn="l"/>
                  <a:tab pos="5911243" algn="l"/>
                  <a:tab pos="6563087" algn="l"/>
                  <a:tab pos="7223860" algn="l"/>
                  <a:tab pos="7831057" algn="l"/>
                </a:tabLst>
              </a:pPr>
              <a:r>
                <a:rPr lang="en-US" sz="2180">
                  <a:latin typeface="Helvetica" charset="0"/>
                  <a:ea typeface="ＭＳ Ｐゴシック" charset="0"/>
                  <a:cs typeface="Helvetica" charset="0"/>
                  <a:sym typeface="Helvetica" charset="0"/>
                </a:rPr>
                <a:t>                                                   </a:t>
              </a:r>
              <a:r>
                <a:rPr lang="en-US" sz="1687">
                  <a:latin typeface="Helvetica" charset="0"/>
                  <a:ea typeface="ＭＳ Ｐゴシック" charset="0"/>
                  <a:cs typeface="Helvetica" charset="0"/>
                  <a:sym typeface="Helvetica" charset="0"/>
                </a:rPr>
                <a:t>interface ID         </a:t>
              </a:r>
            </a:p>
          </p:txBody>
        </p:sp>
      </p:grpSp>
      <p:sp>
        <p:nvSpPr>
          <p:cNvPr id="22534" name="Line 6"/>
          <p:cNvSpPr>
            <a:spLocks noChangeShapeType="1"/>
          </p:cNvSpPr>
          <p:nvPr/>
        </p:nvSpPr>
        <p:spPr bwMode="auto">
          <a:xfrm>
            <a:off x="2536230" y="4521614"/>
            <a:ext cx="7248674" cy="1117"/>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22535" name="Rectangle 7"/>
          <p:cNvSpPr>
            <a:spLocks/>
          </p:cNvSpPr>
          <p:nvPr/>
        </p:nvSpPr>
        <p:spPr bwMode="auto">
          <a:xfrm>
            <a:off x="5425395" y="4328117"/>
            <a:ext cx="633187" cy="186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1406">
                <a:latin typeface="Helvetica" charset="0"/>
                <a:ea typeface="ＭＳ Ｐゴシック" charset="0"/>
                <a:cs typeface="Helvetica" charset="0"/>
                <a:sym typeface="Helvetica" charset="0"/>
              </a:rPr>
              <a:t>128 bits</a:t>
            </a:r>
          </a:p>
        </p:txBody>
      </p:sp>
      <p:sp>
        <p:nvSpPr>
          <p:cNvPr id="22536" name="Line 8"/>
          <p:cNvSpPr>
            <a:spLocks noChangeShapeType="1"/>
          </p:cNvSpPr>
          <p:nvPr/>
        </p:nvSpPr>
        <p:spPr bwMode="auto">
          <a:xfrm rot="10800000" flipH="1">
            <a:off x="2554089" y="4963634"/>
            <a:ext cx="871760" cy="1117"/>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22537" name="Rectangle 9"/>
          <p:cNvSpPr>
            <a:spLocks/>
          </p:cNvSpPr>
          <p:nvPr/>
        </p:nvSpPr>
        <p:spPr bwMode="auto">
          <a:xfrm>
            <a:off x="2639646" y="4704660"/>
            <a:ext cx="634790"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1687">
                <a:latin typeface="Helvetica" charset="0"/>
                <a:ea typeface="ＭＳ Ｐゴシック" charset="0"/>
                <a:cs typeface="Helvetica" charset="0"/>
                <a:sym typeface="Helvetica" charset="0"/>
              </a:rPr>
              <a:t>10 bits</a:t>
            </a:r>
          </a:p>
        </p:txBody>
      </p:sp>
      <p:sp>
        <p:nvSpPr>
          <p:cNvPr id="22538" name="Line 10"/>
          <p:cNvSpPr>
            <a:spLocks noChangeShapeType="1"/>
          </p:cNvSpPr>
          <p:nvPr/>
        </p:nvSpPr>
        <p:spPr bwMode="auto">
          <a:xfrm rot="10800000" flipH="1">
            <a:off x="3487241" y="4963633"/>
            <a:ext cx="3545086" cy="2232"/>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22539" name="Rectangle 11"/>
          <p:cNvSpPr>
            <a:spLocks/>
          </p:cNvSpPr>
          <p:nvPr/>
        </p:nvSpPr>
        <p:spPr bwMode="auto">
          <a:xfrm>
            <a:off x="4861464" y="4706892"/>
            <a:ext cx="634790"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1687">
                <a:latin typeface="Helvetica" charset="0"/>
                <a:ea typeface="ＭＳ Ｐゴシック" charset="0"/>
                <a:cs typeface="Helvetica" charset="0"/>
                <a:sym typeface="Helvetica" charset="0"/>
              </a:rPr>
              <a:t>54 bits</a:t>
            </a:r>
          </a:p>
        </p:txBody>
      </p:sp>
      <p:sp>
        <p:nvSpPr>
          <p:cNvPr id="22540" name="Line 12"/>
          <p:cNvSpPr>
            <a:spLocks noChangeShapeType="1"/>
          </p:cNvSpPr>
          <p:nvPr/>
        </p:nvSpPr>
        <p:spPr bwMode="auto">
          <a:xfrm rot="10800000" flipH="1">
            <a:off x="7215387" y="4943541"/>
            <a:ext cx="2494731" cy="8930"/>
          </a:xfrm>
          <a:prstGeom prst="line">
            <a:avLst/>
          </a:prstGeom>
          <a:noFill/>
          <a:ln w="38100">
            <a:solidFill>
              <a:schemeClr val="tx1"/>
            </a:solidFill>
            <a:prstDash val="solid"/>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22541" name="Rectangle 13"/>
          <p:cNvSpPr>
            <a:spLocks/>
          </p:cNvSpPr>
          <p:nvPr/>
        </p:nvSpPr>
        <p:spPr bwMode="auto">
          <a:xfrm>
            <a:off x="7947787" y="4699079"/>
            <a:ext cx="634790"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687">
                <a:latin typeface="Helvetica" charset="0"/>
                <a:ea typeface="ＭＳ Ｐゴシック" charset="0"/>
                <a:cs typeface="Helvetica" charset="0"/>
                <a:sym typeface="Helvetica" charset="0"/>
              </a:rPr>
              <a:t>64 bits</a:t>
            </a:r>
          </a:p>
        </p:txBody>
      </p:sp>
      <p:sp>
        <p:nvSpPr>
          <p:cNvPr id="22542" name="Line 14"/>
          <p:cNvSpPr>
            <a:spLocks noChangeShapeType="1"/>
          </p:cNvSpPr>
          <p:nvPr/>
        </p:nvSpPr>
        <p:spPr bwMode="auto">
          <a:xfrm>
            <a:off x="3474963" y="5117671"/>
            <a:ext cx="1117" cy="42527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2543" name="Line 15"/>
          <p:cNvSpPr>
            <a:spLocks noChangeShapeType="1"/>
          </p:cNvSpPr>
          <p:nvPr/>
        </p:nvSpPr>
        <p:spPr bwMode="auto">
          <a:xfrm>
            <a:off x="7207573" y="5121019"/>
            <a:ext cx="1117" cy="42416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2544" name="Rectangle 16"/>
          <p:cNvSpPr>
            <a:spLocks/>
          </p:cNvSpPr>
          <p:nvPr/>
        </p:nvSpPr>
        <p:spPr bwMode="auto">
          <a:xfrm>
            <a:off x="2709561" y="5200258"/>
            <a:ext cx="516168"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25235" algn="l"/>
                <a:tab pos="3286008" algn="l"/>
                <a:tab pos="3937852" algn="l"/>
                <a:tab pos="4598626" algn="l"/>
                <a:tab pos="5250470" algn="l"/>
                <a:tab pos="5911243" algn="l"/>
                <a:tab pos="6563087" algn="l"/>
                <a:tab pos="7223860" algn="l"/>
                <a:tab pos="7831057" algn="l"/>
              </a:tabLst>
            </a:pPr>
            <a:r>
              <a:rPr lang="en-US" sz="1687">
                <a:latin typeface="Helvetica" charset="0"/>
                <a:ea typeface="ＭＳ Ｐゴシック" charset="0"/>
                <a:cs typeface="Helvetica" charset="0"/>
                <a:sym typeface="Helvetica" charset="0"/>
              </a:rPr>
              <a:t>FE80</a:t>
            </a:r>
          </a:p>
        </p:txBody>
      </p:sp>
      <p:sp>
        <p:nvSpPr>
          <p:cNvPr id="22545" name="Rectangle 17"/>
          <p:cNvSpPr>
            <a:spLocks/>
          </p:cNvSpPr>
          <p:nvPr/>
        </p:nvSpPr>
        <p:spPr bwMode="auto">
          <a:xfrm>
            <a:off x="3474962" y="5146692"/>
            <a:ext cx="3768328" cy="3303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4000"/>
              </a:lnSpc>
              <a:tabLst>
                <a:tab pos="660773" algn="l"/>
                <a:tab pos="1312617" algn="l"/>
                <a:tab pos="1973391" algn="l"/>
                <a:tab pos="2625235" algn="l"/>
                <a:tab pos="3286008" algn="l"/>
                <a:tab pos="3937852" algn="l"/>
                <a:tab pos="4598626" algn="l"/>
                <a:tab pos="5250470" algn="l"/>
                <a:tab pos="5911243" algn="l"/>
                <a:tab pos="6563087" algn="l"/>
                <a:tab pos="7223860" algn="l"/>
                <a:tab pos="7831057" algn="l"/>
              </a:tabLst>
            </a:pPr>
            <a:r>
              <a:rPr lang="en-US" sz="1687">
                <a:latin typeface="Helvetica" charset="0"/>
                <a:ea typeface="ＭＳ Ｐゴシック" charset="0"/>
                <a:cs typeface="Helvetica" charset="0"/>
                <a:sym typeface="Helvetica" charset="0"/>
              </a:rPr>
              <a:t>0000000000.....00000000000</a:t>
            </a:r>
          </a:p>
        </p:txBody>
      </p:sp>
    </p:spTree>
    <p:extLst>
      <p:ext uri="{BB962C8B-B14F-4D97-AF65-F5344CB8AC3E}">
        <p14:creationId xmlns:p14="http://schemas.microsoft.com/office/powerpoint/2010/main" val="3395302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1991545" y="36748"/>
            <a:ext cx="7783488" cy="1714500"/>
          </a:xfrm>
          <a:ln/>
        </p:spPr>
        <p:txBody>
          <a:bodyPr/>
          <a:lstStyle/>
          <a:p>
            <a:r>
              <a:rPr lang="en-US"/>
              <a:t>Router advertisements</a:t>
            </a:r>
          </a:p>
        </p:txBody>
      </p:sp>
      <p:grpSp>
        <p:nvGrpSpPr>
          <p:cNvPr id="25602" name="Group 2"/>
          <p:cNvGrpSpPr>
            <a:grpSpLocks/>
          </p:cNvGrpSpPr>
          <p:nvPr/>
        </p:nvGrpSpPr>
        <p:grpSpPr bwMode="auto">
          <a:xfrm>
            <a:off x="2112244" y="1818308"/>
            <a:ext cx="3210223" cy="2222376"/>
            <a:chOff x="0" y="0"/>
            <a:chExt cx="2875" cy="1990"/>
          </a:xfrm>
        </p:grpSpPr>
        <p:sp>
          <p:nvSpPr>
            <p:cNvPr id="25603" name="AutoShape 3"/>
            <p:cNvSpPr>
              <a:spLocks/>
            </p:cNvSpPr>
            <p:nvPr/>
          </p:nvSpPr>
          <p:spPr bwMode="auto">
            <a:xfrm>
              <a:off x="0" y="0"/>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5604" name="AutoShape 4"/>
            <p:cNvSpPr>
              <a:spLocks/>
            </p:cNvSpPr>
            <p:nvPr/>
          </p:nvSpPr>
          <p:spPr bwMode="auto">
            <a:xfrm>
              <a:off x="0" y="283"/>
              <a:ext cx="2875" cy="285"/>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5605" name="AutoShape 5"/>
            <p:cNvSpPr>
              <a:spLocks/>
            </p:cNvSpPr>
            <p:nvPr/>
          </p:nvSpPr>
          <p:spPr bwMode="auto">
            <a:xfrm>
              <a:off x="0" y="572"/>
              <a:ext cx="2875" cy="709"/>
            </a:xfrm>
            <a:prstGeom prst="roundRect">
              <a:avLst>
                <a:gd name="adj" fmla="val 13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5606" name="AutoShape 6"/>
            <p:cNvSpPr>
              <a:spLocks/>
            </p:cNvSpPr>
            <p:nvPr/>
          </p:nvSpPr>
          <p:spPr bwMode="auto">
            <a:xfrm>
              <a:off x="0" y="1282"/>
              <a:ext cx="2875" cy="708"/>
            </a:xfrm>
            <a:prstGeom prst="roundRect">
              <a:avLst>
                <a:gd name="adj" fmla="val 139"/>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grpSp>
      <p:sp>
        <p:nvSpPr>
          <p:cNvPr id="25607" name="AutoShape 7"/>
          <p:cNvSpPr>
            <a:spLocks/>
          </p:cNvSpPr>
          <p:nvPr/>
        </p:nvSpPr>
        <p:spPr bwMode="auto">
          <a:xfrm>
            <a:off x="2112244" y="4036219"/>
            <a:ext cx="3210223" cy="318120"/>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5608" name="AutoShape 8"/>
          <p:cNvSpPr>
            <a:spLocks/>
          </p:cNvSpPr>
          <p:nvPr/>
        </p:nvSpPr>
        <p:spPr bwMode="auto">
          <a:xfrm>
            <a:off x="2110011" y="4349874"/>
            <a:ext cx="3214688" cy="1785938"/>
          </a:xfrm>
          <a:prstGeom prst="roundRect">
            <a:avLst>
              <a:gd name="adj" fmla="val 60"/>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5609" name="Rectangle 9"/>
          <p:cNvSpPr>
            <a:spLocks/>
          </p:cNvSpPr>
          <p:nvPr/>
        </p:nvSpPr>
        <p:spPr bwMode="auto">
          <a:xfrm>
            <a:off x="2101010" y="4116562"/>
            <a:ext cx="1509260"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b="1">
                <a:latin typeface="Helvetica" charset="0"/>
                <a:ea typeface="ＭＳ Ｐゴシック" charset="0"/>
                <a:cs typeface="Helvetica" charset="0"/>
                <a:sym typeface="Helvetica" charset="0"/>
              </a:rPr>
              <a:t>Type:134    Code : 0</a:t>
            </a:r>
          </a:p>
        </p:txBody>
      </p:sp>
      <p:sp>
        <p:nvSpPr>
          <p:cNvPr id="25610" name="Rectangle 10"/>
          <p:cNvSpPr>
            <a:spLocks/>
          </p:cNvSpPr>
          <p:nvPr/>
        </p:nvSpPr>
        <p:spPr bwMode="auto">
          <a:xfrm>
            <a:off x="4141598" y="4114329"/>
            <a:ext cx="819135"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Checksum</a:t>
            </a:r>
          </a:p>
        </p:txBody>
      </p:sp>
      <p:sp>
        <p:nvSpPr>
          <p:cNvPr id="25611" name="Line 11"/>
          <p:cNvSpPr>
            <a:spLocks noChangeShapeType="1"/>
          </p:cNvSpPr>
          <p:nvPr/>
        </p:nvSpPr>
        <p:spPr bwMode="auto">
          <a:xfrm>
            <a:off x="3750842" y="4049614"/>
            <a:ext cx="2232"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5612" name="Rectangle 12"/>
          <p:cNvSpPr>
            <a:spLocks/>
          </p:cNvSpPr>
          <p:nvPr/>
        </p:nvSpPr>
        <p:spPr bwMode="auto">
          <a:xfrm>
            <a:off x="3037285" y="4945906"/>
            <a:ext cx="1085555"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16305" algn="l"/>
              </a:tabLst>
            </a:pPr>
            <a:r>
              <a:rPr lang="en-US" sz="1266" b="1">
                <a:latin typeface="Helvetica" charset="0"/>
                <a:ea typeface="ＭＳ Ｐゴシック" charset="0"/>
                <a:cs typeface="Helvetica" charset="0"/>
                <a:sym typeface="Helvetica" charset="0"/>
              </a:rPr>
              <a:t>Retrans Timer</a:t>
            </a:r>
          </a:p>
        </p:txBody>
      </p:sp>
      <p:sp>
        <p:nvSpPr>
          <p:cNvPr id="25613" name="Line 13"/>
          <p:cNvSpPr>
            <a:spLocks noChangeShapeType="1"/>
          </p:cNvSpPr>
          <p:nvPr/>
        </p:nvSpPr>
        <p:spPr bwMode="auto">
          <a:xfrm>
            <a:off x="2904754" y="4052963"/>
            <a:ext cx="1116"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5614" name="Rectangle 14"/>
          <p:cNvSpPr>
            <a:spLocks/>
          </p:cNvSpPr>
          <p:nvPr/>
        </p:nvSpPr>
        <p:spPr bwMode="auto">
          <a:xfrm>
            <a:off x="2148390" y="1869945"/>
            <a:ext cx="1337482" cy="2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547">
                <a:latin typeface="Helvetica" charset="0"/>
                <a:ea typeface="ＭＳ Ｐゴシック" charset="0"/>
                <a:cs typeface="Helvetica" charset="0"/>
                <a:sym typeface="Helvetica" charset="0"/>
              </a:rPr>
              <a:t>Ver   Tclass      </a:t>
            </a:r>
          </a:p>
        </p:txBody>
      </p:sp>
      <p:sp>
        <p:nvSpPr>
          <p:cNvPr id="25615" name="Rectangle 15"/>
          <p:cNvSpPr>
            <a:spLocks/>
          </p:cNvSpPr>
          <p:nvPr/>
        </p:nvSpPr>
        <p:spPr bwMode="auto">
          <a:xfrm>
            <a:off x="3750335" y="1859596"/>
            <a:ext cx="1043555" cy="223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687">
                <a:latin typeface="Helvetica" charset="0"/>
                <a:ea typeface="ＭＳ Ｐゴシック" charset="0"/>
                <a:cs typeface="Helvetica" charset="0"/>
                <a:sym typeface="Helvetica" charset="0"/>
              </a:rPr>
              <a:t>Flow Label</a:t>
            </a:r>
          </a:p>
        </p:txBody>
      </p:sp>
      <p:sp>
        <p:nvSpPr>
          <p:cNvPr id="25616" name="Rectangle 16"/>
          <p:cNvSpPr>
            <a:spLocks/>
          </p:cNvSpPr>
          <p:nvPr/>
        </p:nvSpPr>
        <p:spPr bwMode="auto">
          <a:xfrm>
            <a:off x="3771175" y="2188498"/>
            <a:ext cx="1001877" cy="186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406">
                <a:latin typeface="Helvetica" charset="0"/>
                <a:ea typeface="ＭＳ Ｐゴシック" charset="0"/>
                <a:cs typeface="Helvetica" charset="0"/>
                <a:sym typeface="Helvetica" charset="0"/>
              </a:rPr>
              <a:t>58          255</a:t>
            </a:r>
          </a:p>
        </p:txBody>
      </p:sp>
      <p:sp>
        <p:nvSpPr>
          <p:cNvPr id="25617" name="Rectangle 17"/>
          <p:cNvSpPr>
            <a:spLocks/>
          </p:cNvSpPr>
          <p:nvPr/>
        </p:nvSpPr>
        <p:spPr bwMode="auto">
          <a:xfrm>
            <a:off x="2506926" y="2586603"/>
            <a:ext cx="2087111" cy="441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16305" algn="l"/>
                <a:tab pos="660773" algn="l"/>
                <a:tab pos="1312617" algn="l"/>
                <a:tab pos="1973391" algn="l"/>
                <a:tab pos="2616305" algn="l"/>
              </a:tabLst>
            </a:pPr>
            <a:r>
              <a:rPr lang="en-US" sz="1687" b="1" i="1">
                <a:solidFill>
                  <a:srgbClr val="FF0000"/>
                </a:solidFill>
                <a:latin typeface="Helvetica" charset="0"/>
                <a:ea typeface="ＭＳ Ｐゴシック" charset="0"/>
                <a:cs typeface="Helvetica" charset="0"/>
                <a:sym typeface="Helvetica" charset="0"/>
              </a:rPr>
              <a:t>Router IPv6 address</a:t>
            </a:r>
          </a:p>
          <a:p>
            <a:pPr>
              <a:lnSpc>
                <a:spcPct val="84000"/>
              </a:lnSpc>
              <a:tabLst>
                <a:tab pos="660773" algn="l"/>
                <a:tab pos="1312617" algn="l"/>
                <a:tab pos="1973391" algn="l"/>
                <a:tab pos="2616305" algn="l"/>
                <a:tab pos="660773" algn="l"/>
                <a:tab pos="1312617" algn="l"/>
                <a:tab pos="1973391" algn="l"/>
                <a:tab pos="2616305" algn="l"/>
              </a:tabLst>
            </a:pPr>
            <a:r>
              <a:rPr lang="en-US" sz="1687" b="1" i="1">
                <a:solidFill>
                  <a:srgbClr val="FF0000"/>
                </a:solidFill>
                <a:latin typeface="Helvetica" charset="0"/>
                <a:ea typeface="ＭＳ Ｐゴシック" charset="0"/>
                <a:cs typeface="Helvetica" charset="0"/>
                <a:sym typeface="Helvetica" charset="0"/>
              </a:rPr>
              <a:t>(link local) </a:t>
            </a:r>
          </a:p>
        </p:txBody>
      </p:sp>
      <p:sp>
        <p:nvSpPr>
          <p:cNvPr id="25618" name="Rectangle 18"/>
          <p:cNvSpPr>
            <a:spLocks/>
          </p:cNvSpPr>
          <p:nvPr/>
        </p:nvSpPr>
        <p:spPr bwMode="auto">
          <a:xfrm>
            <a:off x="2181733" y="2188065"/>
            <a:ext cx="1380186" cy="2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547">
                <a:latin typeface="Helvetica" charset="0"/>
                <a:ea typeface="ＭＳ Ｐゴシック" charset="0"/>
                <a:cs typeface="Helvetica" charset="0"/>
                <a:sym typeface="Helvetica" charset="0"/>
              </a:rPr>
              <a:t>Payload Length</a:t>
            </a:r>
          </a:p>
        </p:txBody>
      </p:sp>
      <p:sp>
        <p:nvSpPr>
          <p:cNvPr id="25619" name="Rectangle 19"/>
          <p:cNvSpPr>
            <a:spLocks/>
          </p:cNvSpPr>
          <p:nvPr/>
        </p:nvSpPr>
        <p:spPr bwMode="auto">
          <a:xfrm>
            <a:off x="3188716" y="3338929"/>
            <a:ext cx="1136530" cy="441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25235" algn="l"/>
                <a:tab pos="3259220" algn="l"/>
                <a:tab pos="660773" algn="l"/>
                <a:tab pos="1312617" algn="l"/>
                <a:tab pos="1973391" algn="l"/>
                <a:tab pos="2625235" algn="l"/>
                <a:tab pos="3259220" algn="l"/>
              </a:tabLst>
            </a:pPr>
            <a:r>
              <a:rPr lang="en-US" sz="1687" b="1" i="1">
                <a:solidFill>
                  <a:srgbClr val="FF0000"/>
                </a:solidFill>
                <a:latin typeface="Helvetica" charset="0"/>
                <a:ea typeface="ＭＳ Ｐゴシック" charset="0"/>
                <a:cs typeface="Helvetica" charset="0"/>
                <a:sym typeface="Helvetica" charset="0"/>
              </a:rPr>
              <a:t>FF02::1 </a:t>
            </a:r>
          </a:p>
          <a:p>
            <a:pPr>
              <a:lnSpc>
                <a:spcPct val="84000"/>
              </a:lnSpc>
              <a:tabLst>
                <a:tab pos="660773" algn="l"/>
                <a:tab pos="1312617" algn="l"/>
                <a:tab pos="1973391" algn="l"/>
                <a:tab pos="2625235" algn="l"/>
                <a:tab pos="3259220" algn="l"/>
                <a:tab pos="660773" algn="l"/>
                <a:tab pos="1312617" algn="l"/>
                <a:tab pos="1973391" algn="l"/>
                <a:tab pos="2625235" algn="l"/>
                <a:tab pos="3259220" algn="l"/>
              </a:tabLst>
            </a:pPr>
            <a:r>
              <a:rPr lang="en-US" sz="1687" b="1" i="1">
                <a:solidFill>
                  <a:srgbClr val="FF0000"/>
                </a:solidFill>
                <a:latin typeface="Helvetica" charset="0"/>
                <a:ea typeface="ＭＳ Ｐゴシック" charset="0"/>
                <a:cs typeface="Helvetica" charset="0"/>
                <a:sym typeface="Helvetica" charset="0"/>
              </a:rPr>
              <a:t>(all nodes) </a:t>
            </a:r>
          </a:p>
        </p:txBody>
      </p:sp>
      <p:sp>
        <p:nvSpPr>
          <p:cNvPr id="25620" name="Line 20"/>
          <p:cNvSpPr>
            <a:spLocks noChangeShapeType="1"/>
          </p:cNvSpPr>
          <p:nvPr/>
        </p:nvSpPr>
        <p:spPr bwMode="auto">
          <a:xfrm>
            <a:off x="2113360" y="4598789"/>
            <a:ext cx="3187898" cy="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5621" name="Rectangle 21"/>
          <p:cNvSpPr>
            <a:spLocks/>
          </p:cNvSpPr>
          <p:nvPr/>
        </p:nvSpPr>
        <p:spPr bwMode="auto">
          <a:xfrm>
            <a:off x="2150073" y="4378871"/>
            <a:ext cx="684483"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CurHLim</a:t>
            </a:r>
          </a:p>
        </p:txBody>
      </p:sp>
      <p:sp>
        <p:nvSpPr>
          <p:cNvPr id="25622" name="Line 22"/>
          <p:cNvSpPr>
            <a:spLocks noChangeShapeType="1"/>
          </p:cNvSpPr>
          <p:nvPr/>
        </p:nvSpPr>
        <p:spPr bwMode="auto">
          <a:xfrm>
            <a:off x="3750842" y="4314157"/>
            <a:ext cx="2232"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5623" name="Rectangle 23"/>
          <p:cNvSpPr>
            <a:spLocks/>
          </p:cNvSpPr>
          <p:nvPr/>
        </p:nvSpPr>
        <p:spPr bwMode="auto">
          <a:xfrm>
            <a:off x="3854221" y="4378871"/>
            <a:ext cx="1134927"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Router lifetime</a:t>
            </a:r>
          </a:p>
        </p:txBody>
      </p:sp>
      <p:grpSp>
        <p:nvGrpSpPr>
          <p:cNvPr id="25624" name="Group 24"/>
          <p:cNvGrpSpPr>
            <a:grpSpLocks/>
          </p:cNvGrpSpPr>
          <p:nvPr/>
        </p:nvGrpSpPr>
        <p:grpSpPr bwMode="auto">
          <a:xfrm>
            <a:off x="4863703" y="1254621"/>
            <a:ext cx="6045398" cy="1017984"/>
            <a:chOff x="0" y="0"/>
            <a:chExt cx="5416" cy="912"/>
          </a:xfrm>
        </p:grpSpPr>
        <p:sp>
          <p:nvSpPr>
            <p:cNvPr id="25625" name="Line 25"/>
            <p:cNvSpPr>
              <a:spLocks noChangeShapeType="1"/>
            </p:cNvSpPr>
            <p:nvPr/>
          </p:nvSpPr>
          <p:spPr bwMode="auto">
            <a:xfrm flipH="1">
              <a:off x="0" y="252"/>
              <a:ext cx="1063" cy="660"/>
            </a:xfrm>
            <a:prstGeom prst="line">
              <a:avLst/>
            </a:prstGeom>
            <a:noFill/>
            <a:ln w="38100">
              <a:solidFill>
                <a:schemeClr val="tx1"/>
              </a:solidFill>
              <a:prstDash val="solid"/>
              <a:round/>
              <a:headEnd type="stealth"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5626" name="Rectangle 26"/>
            <p:cNvSpPr>
              <a:spLocks/>
            </p:cNvSpPr>
            <p:nvPr/>
          </p:nvSpPr>
          <p:spPr bwMode="auto">
            <a:xfrm>
              <a:off x="992" y="0"/>
              <a:ext cx="4424" cy="4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547">
                  <a:latin typeface="Helvetica" charset="0"/>
                  <a:ea typeface="ＭＳ Ｐゴシック" charset="0"/>
                  <a:cs typeface="Helvetica" charset="0"/>
                  <a:sym typeface="Helvetica" charset="0"/>
                </a:rPr>
                <a:t>Maximum hop limit to avoid spoofed packets from outside LAN</a:t>
              </a:r>
            </a:p>
          </p:txBody>
        </p:sp>
      </p:grpSp>
      <p:sp>
        <p:nvSpPr>
          <p:cNvPr id="25627" name="Line 27"/>
          <p:cNvSpPr>
            <a:spLocks noChangeShapeType="1"/>
          </p:cNvSpPr>
          <p:nvPr/>
        </p:nvSpPr>
        <p:spPr bwMode="auto">
          <a:xfrm>
            <a:off x="2904754" y="4318622"/>
            <a:ext cx="1116"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5628" name="Rectangle 28"/>
          <p:cNvSpPr>
            <a:spLocks/>
          </p:cNvSpPr>
          <p:nvPr/>
        </p:nvSpPr>
        <p:spPr bwMode="auto">
          <a:xfrm>
            <a:off x="3008455" y="4378871"/>
            <a:ext cx="647614"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M O Res</a:t>
            </a:r>
          </a:p>
        </p:txBody>
      </p:sp>
      <p:sp>
        <p:nvSpPr>
          <p:cNvPr id="25629" name="Rectangle 29"/>
          <p:cNvSpPr>
            <a:spLocks/>
          </p:cNvSpPr>
          <p:nvPr/>
        </p:nvSpPr>
        <p:spPr bwMode="auto">
          <a:xfrm>
            <a:off x="3059469" y="4679132"/>
            <a:ext cx="1229824"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Reachable Time</a:t>
            </a:r>
          </a:p>
        </p:txBody>
      </p:sp>
      <p:sp>
        <p:nvSpPr>
          <p:cNvPr id="25630" name="Line 30"/>
          <p:cNvSpPr>
            <a:spLocks noChangeShapeType="1"/>
          </p:cNvSpPr>
          <p:nvPr/>
        </p:nvSpPr>
        <p:spPr bwMode="auto">
          <a:xfrm>
            <a:off x="2113360" y="4857750"/>
            <a:ext cx="3187898" cy="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5631" name="Line 31"/>
          <p:cNvSpPr>
            <a:spLocks noChangeShapeType="1"/>
          </p:cNvSpPr>
          <p:nvPr/>
        </p:nvSpPr>
        <p:spPr bwMode="auto">
          <a:xfrm>
            <a:off x="2113360" y="5188148"/>
            <a:ext cx="3187898" cy="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5632" name="Rectangle 32"/>
          <p:cNvSpPr>
            <a:spLocks/>
          </p:cNvSpPr>
          <p:nvPr/>
        </p:nvSpPr>
        <p:spPr bwMode="auto">
          <a:xfrm>
            <a:off x="3084447" y="5419179"/>
            <a:ext cx="613951"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16305" algn="l"/>
              </a:tabLst>
            </a:pPr>
            <a:r>
              <a:rPr lang="en-US" sz="1266" b="1">
                <a:latin typeface="Helvetica" charset="0"/>
                <a:ea typeface="ＭＳ Ｐゴシック" charset="0"/>
                <a:cs typeface="Helvetica" charset="0"/>
                <a:sym typeface="Helvetica" charset="0"/>
              </a:rPr>
              <a:t>Options</a:t>
            </a:r>
          </a:p>
        </p:txBody>
      </p:sp>
      <p:grpSp>
        <p:nvGrpSpPr>
          <p:cNvPr id="25633" name="Group 33"/>
          <p:cNvGrpSpPr>
            <a:grpSpLocks/>
          </p:cNvGrpSpPr>
          <p:nvPr/>
        </p:nvGrpSpPr>
        <p:grpSpPr bwMode="auto">
          <a:xfrm>
            <a:off x="2863453" y="1817192"/>
            <a:ext cx="7670602" cy="2581796"/>
            <a:chOff x="0" y="0"/>
            <a:chExt cx="6872" cy="2313"/>
          </a:xfrm>
        </p:grpSpPr>
        <p:sp>
          <p:nvSpPr>
            <p:cNvPr id="25634" name="Line 34"/>
            <p:cNvSpPr>
              <a:spLocks noChangeShapeType="1"/>
            </p:cNvSpPr>
            <p:nvPr/>
          </p:nvSpPr>
          <p:spPr bwMode="auto">
            <a:xfrm flipH="1">
              <a:off x="0" y="404"/>
              <a:ext cx="2745" cy="1909"/>
            </a:xfrm>
            <a:prstGeom prst="line">
              <a:avLst/>
            </a:prstGeom>
            <a:noFill/>
            <a:ln w="38100">
              <a:solidFill>
                <a:schemeClr val="tx1"/>
              </a:solidFill>
              <a:prstDash val="solid"/>
              <a:round/>
              <a:headEnd type="stealth"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5635" name="Rectangle 35"/>
            <p:cNvSpPr>
              <a:spLocks/>
            </p:cNvSpPr>
            <p:nvPr/>
          </p:nvSpPr>
          <p:spPr bwMode="auto">
            <a:xfrm>
              <a:off x="2680" y="0"/>
              <a:ext cx="4192" cy="4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547">
                  <a:latin typeface="Helvetica" charset="0"/>
                  <a:ea typeface="ＭＳ Ｐゴシック" charset="0"/>
                  <a:cs typeface="Helvetica" charset="0"/>
                  <a:sym typeface="Helvetica" charset="0"/>
                </a:rPr>
                <a:t>Value of hop limit to be used by hosts when sending IPv6 packets</a:t>
              </a:r>
            </a:p>
          </p:txBody>
        </p:sp>
      </p:grpSp>
      <p:grpSp>
        <p:nvGrpSpPr>
          <p:cNvPr id="25636" name="Group 36"/>
          <p:cNvGrpSpPr>
            <a:grpSpLocks/>
          </p:cNvGrpSpPr>
          <p:nvPr/>
        </p:nvGrpSpPr>
        <p:grpSpPr bwMode="auto">
          <a:xfrm>
            <a:off x="4979789" y="2611935"/>
            <a:ext cx="5554266" cy="1783705"/>
            <a:chOff x="0" y="0"/>
            <a:chExt cx="4976" cy="1598"/>
          </a:xfrm>
        </p:grpSpPr>
        <p:sp>
          <p:nvSpPr>
            <p:cNvPr id="25637" name="Line 37"/>
            <p:cNvSpPr>
              <a:spLocks noChangeShapeType="1"/>
            </p:cNvSpPr>
            <p:nvPr/>
          </p:nvSpPr>
          <p:spPr bwMode="auto">
            <a:xfrm flipH="1">
              <a:off x="0" y="412"/>
              <a:ext cx="846" cy="1186"/>
            </a:xfrm>
            <a:prstGeom prst="line">
              <a:avLst/>
            </a:prstGeom>
            <a:noFill/>
            <a:ln w="38100">
              <a:solidFill>
                <a:schemeClr val="tx1"/>
              </a:solidFill>
              <a:prstDash val="solid"/>
              <a:round/>
              <a:headEnd type="stealth"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5638" name="Rectangle 38"/>
            <p:cNvSpPr>
              <a:spLocks/>
            </p:cNvSpPr>
            <p:nvPr/>
          </p:nvSpPr>
          <p:spPr bwMode="auto">
            <a:xfrm>
              <a:off x="784" y="0"/>
              <a:ext cx="4192" cy="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547">
                  <a:latin typeface="Helvetica" charset="0"/>
                  <a:ea typeface="ＭＳ Ｐゴシック" charset="0"/>
                  <a:cs typeface="Helvetica" charset="0"/>
                  <a:sym typeface="Helvetica" charset="0"/>
                </a:rPr>
                <a:t>The lifetime associated with the default router in units of seconds. 0 is the router sending the advertisement is not a default router.</a:t>
              </a:r>
            </a:p>
          </p:txBody>
        </p:sp>
      </p:grpSp>
      <p:grpSp>
        <p:nvGrpSpPr>
          <p:cNvPr id="25639" name="Group 39"/>
          <p:cNvGrpSpPr>
            <a:grpSpLocks/>
          </p:cNvGrpSpPr>
          <p:nvPr/>
        </p:nvGrpSpPr>
        <p:grpSpPr bwMode="auto">
          <a:xfrm>
            <a:off x="4301134" y="3719216"/>
            <a:ext cx="6420445" cy="1696641"/>
            <a:chOff x="0" y="0"/>
            <a:chExt cx="5752" cy="1520"/>
          </a:xfrm>
        </p:grpSpPr>
        <p:grpSp>
          <p:nvGrpSpPr>
            <p:cNvPr id="25640" name="Group 40"/>
            <p:cNvGrpSpPr>
              <a:grpSpLocks/>
            </p:cNvGrpSpPr>
            <p:nvPr/>
          </p:nvGrpSpPr>
          <p:grpSpPr bwMode="auto">
            <a:xfrm>
              <a:off x="96" y="0"/>
              <a:ext cx="5488" cy="968"/>
              <a:chOff x="0" y="0"/>
              <a:chExt cx="5488" cy="968"/>
            </a:xfrm>
          </p:grpSpPr>
          <p:sp>
            <p:nvSpPr>
              <p:cNvPr id="25641" name="Line 41"/>
              <p:cNvSpPr>
                <a:spLocks noChangeShapeType="1"/>
              </p:cNvSpPr>
              <p:nvPr/>
            </p:nvSpPr>
            <p:spPr bwMode="auto">
              <a:xfrm flipH="1">
                <a:off x="0" y="628"/>
                <a:ext cx="1331" cy="340"/>
              </a:xfrm>
              <a:prstGeom prst="line">
                <a:avLst/>
              </a:prstGeom>
              <a:noFill/>
              <a:ln w="38100">
                <a:solidFill>
                  <a:schemeClr val="tx1"/>
                </a:solidFill>
                <a:prstDash val="solid"/>
                <a:round/>
                <a:headEnd type="stealth"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5642" name="Rectangle 42"/>
              <p:cNvSpPr>
                <a:spLocks/>
              </p:cNvSpPr>
              <p:nvPr/>
            </p:nvSpPr>
            <p:spPr bwMode="auto">
              <a:xfrm>
                <a:off x="1296" y="0"/>
                <a:ext cx="4192" cy="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547">
                    <a:latin typeface="Helvetica" charset="0"/>
                    <a:ea typeface="ＭＳ Ｐゴシック" charset="0"/>
                    <a:cs typeface="Helvetica" charset="0"/>
                    <a:sym typeface="Helvetica" charset="0"/>
                  </a:rPr>
                  <a:t>The time, in milliseconds, that a node assumes a neighbour is reachable after having received a reachability confirmation. </a:t>
                </a:r>
              </a:p>
            </p:txBody>
          </p:sp>
        </p:grpSp>
        <p:sp>
          <p:nvSpPr>
            <p:cNvPr id="25643" name="Line 43"/>
            <p:cNvSpPr>
              <a:spLocks noChangeShapeType="1"/>
            </p:cNvSpPr>
            <p:nvPr/>
          </p:nvSpPr>
          <p:spPr bwMode="auto">
            <a:xfrm rot="10800000">
              <a:off x="0" y="1220"/>
              <a:ext cx="1620" cy="82"/>
            </a:xfrm>
            <a:prstGeom prst="line">
              <a:avLst/>
            </a:prstGeom>
            <a:noFill/>
            <a:ln w="38100">
              <a:solidFill>
                <a:schemeClr val="tx1"/>
              </a:solidFill>
              <a:prstDash val="solid"/>
              <a:round/>
              <a:headEnd type="stealth"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5644" name="Rectangle 44"/>
            <p:cNvSpPr>
              <a:spLocks/>
            </p:cNvSpPr>
            <p:nvPr/>
          </p:nvSpPr>
          <p:spPr bwMode="auto">
            <a:xfrm>
              <a:off x="1560" y="1040"/>
              <a:ext cx="4192" cy="4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547">
                  <a:latin typeface="Helvetica" charset="0"/>
                  <a:ea typeface="ＭＳ Ｐゴシック" charset="0"/>
                  <a:cs typeface="Helvetica" charset="0"/>
                  <a:sym typeface="Helvetica" charset="0"/>
                </a:rPr>
                <a:t> The time, in milliseconds, between retransmitted Neighbor Solicitation messages.  </a:t>
              </a:r>
            </a:p>
          </p:txBody>
        </p:sp>
      </p:grpSp>
      <p:grpSp>
        <p:nvGrpSpPr>
          <p:cNvPr id="25645" name="Group 45"/>
          <p:cNvGrpSpPr>
            <a:grpSpLocks/>
          </p:cNvGrpSpPr>
          <p:nvPr/>
        </p:nvGrpSpPr>
        <p:grpSpPr bwMode="auto">
          <a:xfrm>
            <a:off x="3979664" y="5348884"/>
            <a:ext cx="6741914" cy="638473"/>
            <a:chOff x="0" y="0"/>
            <a:chExt cx="6040" cy="572"/>
          </a:xfrm>
        </p:grpSpPr>
        <p:sp>
          <p:nvSpPr>
            <p:cNvPr id="25646" name="Line 46"/>
            <p:cNvSpPr>
              <a:spLocks noChangeShapeType="1"/>
            </p:cNvSpPr>
            <p:nvPr/>
          </p:nvSpPr>
          <p:spPr bwMode="auto">
            <a:xfrm rot="10800000">
              <a:off x="0" y="0"/>
              <a:ext cx="1744" cy="423"/>
            </a:xfrm>
            <a:prstGeom prst="line">
              <a:avLst/>
            </a:prstGeom>
            <a:noFill/>
            <a:ln w="38100">
              <a:solidFill>
                <a:schemeClr val="tx1"/>
              </a:solidFill>
              <a:prstDash val="solid"/>
              <a:round/>
              <a:headEnd type="stealth"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5647" name="Rectangle 47"/>
            <p:cNvSpPr>
              <a:spLocks/>
            </p:cNvSpPr>
            <p:nvPr/>
          </p:nvSpPr>
          <p:spPr bwMode="auto">
            <a:xfrm>
              <a:off x="1848" y="92"/>
              <a:ext cx="4192" cy="4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547">
                  <a:latin typeface="Helvetica" charset="0"/>
                  <a:ea typeface="ＭＳ Ｐゴシック" charset="0"/>
                  <a:cs typeface="Helvetica" charset="0"/>
                  <a:sym typeface="Helvetica" charset="0"/>
                </a:rPr>
                <a:t>MTU to be used on the LAN</a:t>
              </a:r>
            </a:p>
            <a:p>
              <a:r>
                <a:rPr lang="en-US" sz="1547">
                  <a:latin typeface="Helvetica" charset="0"/>
                  <a:ea typeface="ＭＳ Ｐゴシック" charset="0"/>
                  <a:cs typeface="Helvetica" charset="0"/>
                  <a:sym typeface="Helvetica" charset="0"/>
                </a:rPr>
                <a:t>Prefixes to be used on the LAN</a:t>
              </a:r>
            </a:p>
          </p:txBody>
        </p:sp>
      </p:grpSp>
    </p:spTree>
    <p:custDataLst>
      <p:tags r:id="rId1"/>
    </p:custDataLst>
    <p:extLst>
      <p:ext uri="{BB962C8B-B14F-4D97-AF65-F5344CB8AC3E}">
        <p14:creationId xmlns:p14="http://schemas.microsoft.com/office/powerpoint/2010/main" val="25779703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56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56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563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563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256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2">
            <a:extLst>
              <a:ext uri="{FF2B5EF4-FFF2-40B4-BE49-F238E27FC236}">
                <a16:creationId xmlns:a16="http://schemas.microsoft.com/office/drawing/2014/main" id="{51B6C887-51EF-A549-BAD7-54E59692B027}"/>
              </a:ext>
            </a:extLst>
          </p:cNvPr>
          <p:cNvSpPr>
            <a:spLocks noChangeShapeType="1"/>
          </p:cNvSpPr>
          <p:nvPr/>
        </p:nvSpPr>
        <p:spPr bwMode="auto">
          <a:xfrm flipH="1">
            <a:off x="4631624" y="3907929"/>
            <a:ext cx="4837" cy="164976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55297" name="Rectangle 1"/>
          <p:cNvSpPr>
            <a:spLocks noGrp="1" noChangeArrowheads="1"/>
          </p:cNvSpPr>
          <p:nvPr>
            <p:ph type="title"/>
          </p:nvPr>
        </p:nvSpPr>
        <p:spPr>
          <a:xfrm>
            <a:off x="990029" y="24036"/>
            <a:ext cx="8627845" cy="1207740"/>
          </a:xfrm>
          <a:ln/>
        </p:spPr>
        <p:txBody>
          <a:bodyPr/>
          <a:lstStyle/>
          <a:p>
            <a:pPr>
              <a:lnSpc>
                <a:spcPct val="83000"/>
              </a:lnSpc>
              <a:tabLst>
                <a:tab pos="692257" algn="l"/>
                <a:tab pos="1375159" algn="l"/>
                <a:tab pos="2067415" algn="l"/>
                <a:tab pos="2750317" algn="l"/>
                <a:tab pos="3442574" algn="l"/>
                <a:tab pos="4125476" algn="l"/>
                <a:tab pos="4817732" algn="l"/>
                <a:tab pos="5500634" algn="l"/>
                <a:tab pos="6192891" algn="l"/>
                <a:tab pos="6875793" algn="l"/>
                <a:tab pos="7521275" algn="l"/>
              </a:tabLst>
            </a:pPr>
            <a:r>
              <a:rPr lang="en-US"/>
              <a:t>Countering DoS attacks</a:t>
            </a:r>
          </a:p>
        </p:txBody>
      </p:sp>
      <p:sp>
        <p:nvSpPr>
          <p:cNvPr id="55316" name="Rectangle 20"/>
          <p:cNvSpPr>
            <a:spLocks/>
          </p:cNvSpPr>
          <p:nvPr/>
        </p:nvSpPr>
        <p:spPr bwMode="auto">
          <a:xfrm>
            <a:off x="1055077" y="0"/>
            <a:ext cx="8835693" cy="42951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420967" indent="-420967">
              <a:spcBef>
                <a:spcPts val="1768"/>
              </a:spcBef>
              <a:buSzPct val="171000"/>
              <a:buFont typeface="Gill Sans" charset="0"/>
              <a:buChar char="•"/>
            </a:pPr>
            <a:r>
              <a:rPr lang="en-US" sz="2800">
                <a:ea typeface="ＭＳ Ｐゴシック" charset="0"/>
                <a:cs typeface="Gill Sans" charset="0"/>
              </a:rPr>
              <a:t>Principle of the solution</a:t>
            </a:r>
          </a:p>
          <a:p>
            <a:pPr marL="757741" lvl="1" indent="-420967">
              <a:spcBef>
                <a:spcPts val="1768"/>
              </a:spcBef>
              <a:buSzPct val="171000"/>
              <a:buFont typeface="Gill Sans" charset="0"/>
              <a:buChar char="•"/>
            </a:pPr>
            <a:r>
              <a:rPr lang="en-US" sz="2400">
                <a:ea typeface="ＭＳ Ｐゴシック" charset="0"/>
                <a:cs typeface="Gill Sans" charset="0"/>
              </a:rPr>
              <a:t>Server should not create any state before being sure that the client can receive the segments that it sends</a:t>
            </a:r>
          </a:p>
        </p:txBody>
      </p:sp>
      <p:grpSp>
        <p:nvGrpSpPr>
          <p:cNvPr id="22" name="Group 2">
            <a:extLst>
              <a:ext uri="{FF2B5EF4-FFF2-40B4-BE49-F238E27FC236}">
                <a16:creationId xmlns:a16="http://schemas.microsoft.com/office/drawing/2014/main" id="{3E1047EB-DFE6-584C-A576-E33EFFE67B67}"/>
              </a:ext>
            </a:extLst>
          </p:cNvPr>
          <p:cNvGrpSpPr>
            <a:grpSpLocks/>
          </p:cNvGrpSpPr>
          <p:nvPr/>
        </p:nvGrpSpPr>
        <p:grpSpPr bwMode="auto">
          <a:xfrm>
            <a:off x="4648554" y="3861049"/>
            <a:ext cx="2894893" cy="621729"/>
            <a:chOff x="0" y="0"/>
            <a:chExt cx="2394" cy="557"/>
          </a:xfrm>
        </p:grpSpPr>
        <p:sp>
          <p:nvSpPr>
            <p:cNvPr id="23" name="Rectangle 3">
              <a:extLst>
                <a:ext uri="{FF2B5EF4-FFF2-40B4-BE49-F238E27FC236}">
                  <a16:creationId xmlns:a16="http://schemas.microsoft.com/office/drawing/2014/main" id="{4B3206A6-8C4B-8445-A1D2-2D0A864F2F98}"/>
                </a:ext>
              </a:extLst>
            </p:cNvPr>
            <p:cNvSpPr>
              <a:spLocks/>
            </p:cNvSpPr>
            <p:nvPr/>
          </p:nvSpPr>
          <p:spPr bwMode="auto">
            <a:xfrm>
              <a:off x="746" y="0"/>
              <a:ext cx="1422"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nSpc>
                  <a:spcPct val="83000"/>
                </a:lnSpc>
                <a:tabLst>
                  <a:tab pos="692257" algn="l"/>
                  <a:tab pos="1375159" algn="l"/>
                  <a:tab pos="2048706" algn="l"/>
                </a:tabLst>
              </a:pPr>
              <a:r>
                <a:rPr lang="en-US" sz="1500">
                  <a:latin typeface="Helvetica" charset="0"/>
                  <a:ea typeface="ＭＳ Ｐゴシック" charset="0"/>
                  <a:cs typeface="Helvetica" charset="0"/>
                  <a:sym typeface="Helvetica" charset="0"/>
                </a:rPr>
                <a:t>SYN(Src=C,seq=</a:t>
              </a:r>
              <a:r>
                <a:rPr lang="en-US" sz="1500">
                  <a:solidFill>
                    <a:srgbClr val="FF0000"/>
                  </a:solidFill>
                  <a:latin typeface="Helvetica" charset="0"/>
                  <a:ea typeface="ＭＳ Ｐゴシック" charset="0"/>
                  <a:cs typeface="Helvetica" charset="0"/>
                  <a:sym typeface="Helvetica" charset="0"/>
                </a:rPr>
                <a:t>x</a:t>
              </a:r>
              <a:r>
                <a:rPr lang="en-US" sz="1500">
                  <a:latin typeface="Helvetica" charset="0"/>
                  <a:ea typeface="ＭＳ Ｐゴシック" charset="0"/>
                  <a:cs typeface="Helvetica" charset="0"/>
                  <a:sym typeface="Helvetica" charset="0"/>
                </a:rPr>
                <a:t>)‏</a:t>
              </a:r>
            </a:p>
          </p:txBody>
        </p:sp>
        <p:sp>
          <p:nvSpPr>
            <p:cNvPr id="24" name="Line 4">
              <a:extLst>
                <a:ext uri="{FF2B5EF4-FFF2-40B4-BE49-F238E27FC236}">
                  <a16:creationId xmlns:a16="http://schemas.microsoft.com/office/drawing/2014/main" id="{23B2D5D5-218D-D641-B846-4C6606499BDD}"/>
                </a:ext>
              </a:extLst>
            </p:cNvPr>
            <p:cNvSpPr>
              <a:spLocks noChangeShapeType="1"/>
            </p:cNvSpPr>
            <p:nvPr/>
          </p:nvSpPr>
          <p:spPr bwMode="auto">
            <a:xfrm>
              <a:off x="0" y="100"/>
              <a:ext cx="2391" cy="469"/>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grpSp>
        <p:nvGrpSpPr>
          <p:cNvPr id="28" name="Group 8">
            <a:extLst>
              <a:ext uri="{FF2B5EF4-FFF2-40B4-BE49-F238E27FC236}">
                <a16:creationId xmlns:a16="http://schemas.microsoft.com/office/drawing/2014/main" id="{D94DB04C-751D-AB41-8201-495243A86A83}"/>
              </a:ext>
            </a:extLst>
          </p:cNvPr>
          <p:cNvGrpSpPr>
            <a:grpSpLocks/>
          </p:cNvGrpSpPr>
          <p:nvPr/>
        </p:nvGrpSpPr>
        <p:grpSpPr bwMode="auto">
          <a:xfrm>
            <a:off x="3273660" y="4428082"/>
            <a:ext cx="4189976" cy="569268"/>
            <a:chOff x="11" y="7"/>
            <a:chExt cx="3465" cy="510"/>
          </a:xfrm>
        </p:grpSpPr>
        <p:sp>
          <p:nvSpPr>
            <p:cNvPr id="29" name="Line 9">
              <a:extLst>
                <a:ext uri="{FF2B5EF4-FFF2-40B4-BE49-F238E27FC236}">
                  <a16:creationId xmlns:a16="http://schemas.microsoft.com/office/drawing/2014/main" id="{B43B0874-8022-6C41-842D-849E570FB09E}"/>
                </a:ext>
              </a:extLst>
            </p:cNvPr>
            <p:cNvSpPr>
              <a:spLocks noChangeShapeType="1"/>
            </p:cNvSpPr>
            <p:nvPr/>
          </p:nvSpPr>
          <p:spPr bwMode="auto">
            <a:xfrm flipH="1">
              <a:off x="1129" y="74"/>
              <a:ext cx="2347" cy="443"/>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sp>
          <p:nvSpPr>
            <p:cNvPr id="30" name="Rectangle 10">
              <a:extLst>
                <a:ext uri="{FF2B5EF4-FFF2-40B4-BE49-F238E27FC236}">
                  <a16:creationId xmlns:a16="http://schemas.microsoft.com/office/drawing/2014/main" id="{208C8CEC-1BB6-AA4D-BFC9-5DE8159C69E9}"/>
                </a:ext>
              </a:extLst>
            </p:cNvPr>
            <p:cNvSpPr>
              <a:spLocks/>
            </p:cNvSpPr>
            <p:nvPr/>
          </p:nvSpPr>
          <p:spPr bwMode="auto">
            <a:xfrm>
              <a:off x="11" y="7"/>
              <a:ext cx="2507" cy="178"/>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92257" algn="l"/>
                  <a:tab pos="1375159" algn="l"/>
                  <a:tab pos="2067415" algn="l"/>
                  <a:tab pos="2750317" algn="l"/>
                  <a:tab pos="3414509" algn="l"/>
                </a:tabLst>
              </a:pPr>
              <a:r>
                <a:rPr lang="en-US" sz="1500">
                  <a:latin typeface="Helvetica" charset="0"/>
                  <a:ea typeface="ＭＳ Ｐゴシック" charset="0"/>
                  <a:cs typeface="Helvetica" charset="0"/>
                  <a:sym typeface="Helvetica" charset="0"/>
                </a:rPr>
                <a:t>SYN+ACK(</a:t>
              </a:r>
              <a:r>
                <a:rPr lang="en-US" sz="1500" err="1">
                  <a:latin typeface="Helvetica" charset="0"/>
                  <a:ea typeface="ＭＳ Ｐゴシック" charset="0"/>
                  <a:cs typeface="Helvetica" charset="0"/>
                  <a:sym typeface="Helvetica" charset="0"/>
                </a:rPr>
                <a:t>Dest</a:t>
              </a:r>
              <a:r>
                <a:rPr lang="en-US" sz="1500">
                  <a:latin typeface="Helvetica" charset="0"/>
                  <a:ea typeface="ＭＳ Ｐゴシック" charset="0"/>
                  <a:cs typeface="Helvetica" charset="0"/>
                  <a:sym typeface="Helvetica" charset="0"/>
                </a:rPr>
                <a:t>=</a:t>
              </a:r>
              <a:r>
                <a:rPr lang="en-US" sz="1500" err="1">
                  <a:latin typeface="Helvetica" charset="0"/>
                  <a:ea typeface="ＭＳ Ｐゴシック" charset="0"/>
                  <a:cs typeface="Helvetica" charset="0"/>
                  <a:sym typeface="Helvetica" charset="0"/>
                </a:rPr>
                <a:t>C,ack</a:t>
              </a:r>
              <a:r>
                <a:rPr lang="en-US" sz="1500">
                  <a:latin typeface="Helvetica" charset="0"/>
                  <a:ea typeface="ＭＳ Ｐゴシック" charset="0"/>
                  <a:cs typeface="Helvetica" charset="0"/>
                  <a:sym typeface="Helvetica" charset="0"/>
                </a:rPr>
                <a:t>=</a:t>
              </a:r>
              <a:r>
                <a:rPr lang="en-US" sz="1500">
                  <a:solidFill>
                    <a:srgbClr val="FF0000"/>
                  </a:solidFill>
                  <a:latin typeface="Helvetica" charset="0"/>
                  <a:ea typeface="ＭＳ Ｐゴシック" charset="0"/>
                  <a:cs typeface="Helvetica" charset="0"/>
                  <a:sym typeface="Helvetica" charset="0"/>
                </a:rPr>
                <a:t>x</a:t>
              </a:r>
              <a:r>
                <a:rPr lang="en-US" sz="1500">
                  <a:latin typeface="Helvetica" charset="0"/>
                  <a:ea typeface="ＭＳ Ｐゴシック" charset="0"/>
                  <a:cs typeface="Helvetica" charset="0"/>
                  <a:sym typeface="Helvetica" charset="0"/>
                </a:rPr>
                <a:t>+1,seq=</a:t>
              </a:r>
              <a:r>
                <a:rPr lang="en-US" sz="1500">
                  <a:solidFill>
                    <a:srgbClr val="0000FF"/>
                  </a:solidFill>
                  <a:latin typeface="Helvetica" charset="0"/>
                  <a:ea typeface="ＭＳ Ｐゴシック" charset="0"/>
                  <a:cs typeface="Helvetica" charset="0"/>
                  <a:sym typeface="Helvetica" charset="0"/>
                </a:rPr>
                <a:t>y</a:t>
              </a:r>
              <a:r>
                <a:rPr lang="en-US" sz="1500">
                  <a:latin typeface="Helvetica" charset="0"/>
                  <a:ea typeface="ＭＳ Ｐゴシック" charset="0"/>
                  <a:cs typeface="Helvetica" charset="0"/>
                  <a:sym typeface="Helvetica" charset="0"/>
                </a:rPr>
                <a:t>)‏</a:t>
              </a:r>
            </a:p>
          </p:txBody>
        </p:sp>
      </p:grpSp>
      <p:sp>
        <p:nvSpPr>
          <p:cNvPr id="31" name="Line 11">
            <a:extLst>
              <a:ext uri="{FF2B5EF4-FFF2-40B4-BE49-F238E27FC236}">
                <a16:creationId xmlns:a16="http://schemas.microsoft.com/office/drawing/2014/main" id="{09A54981-0E76-E14F-94A8-019ABA6E426C}"/>
              </a:ext>
            </a:extLst>
          </p:cNvPr>
          <p:cNvSpPr>
            <a:spLocks noChangeShapeType="1"/>
          </p:cNvSpPr>
          <p:nvPr/>
        </p:nvSpPr>
        <p:spPr bwMode="auto">
          <a:xfrm>
            <a:off x="7473311" y="3821981"/>
            <a:ext cx="14511" cy="194220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grpSp>
        <p:nvGrpSpPr>
          <p:cNvPr id="33" name="Group 13">
            <a:extLst>
              <a:ext uri="{FF2B5EF4-FFF2-40B4-BE49-F238E27FC236}">
                <a16:creationId xmlns:a16="http://schemas.microsoft.com/office/drawing/2014/main" id="{44184738-1967-B74B-8C23-DDCF3A937916}"/>
              </a:ext>
            </a:extLst>
          </p:cNvPr>
          <p:cNvGrpSpPr>
            <a:grpSpLocks/>
          </p:cNvGrpSpPr>
          <p:nvPr/>
        </p:nvGrpSpPr>
        <p:grpSpPr bwMode="auto">
          <a:xfrm>
            <a:off x="4673947" y="4876800"/>
            <a:ext cx="2726810" cy="693167"/>
            <a:chOff x="0" y="-78"/>
            <a:chExt cx="2255" cy="621"/>
          </a:xfrm>
        </p:grpSpPr>
        <p:sp>
          <p:nvSpPr>
            <p:cNvPr id="34" name="Rectangle 14">
              <a:extLst>
                <a:ext uri="{FF2B5EF4-FFF2-40B4-BE49-F238E27FC236}">
                  <a16:creationId xmlns:a16="http://schemas.microsoft.com/office/drawing/2014/main" id="{DC6085A6-AF2F-AF4A-A760-285705506C84}"/>
                </a:ext>
              </a:extLst>
            </p:cNvPr>
            <p:cNvSpPr>
              <a:spLocks/>
            </p:cNvSpPr>
            <p:nvPr/>
          </p:nvSpPr>
          <p:spPr bwMode="auto">
            <a:xfrm>
              <a:off x="746" y="-78"/>
              <a:ext cx="1335" cy="3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92257" algn="l"/>
                  <a:tab pos="1375159" algn="l"/>
                  <a:tab pos="2048706" algn="l"/>
                </a:tabLst>
              </a:pPr>
              <a:r>
                <a:rPr lang="en-US" sz="1500">
                  <a:latin typeface="Helvetica" charset="0"/>
                  <a:ea typeface="ＭＳ Ｐゴシック" charset="0"/>
                  <a:cs typeface="Helvetica" charset="0"/>
                  <a:sym typeface="Helvetica" charset="0"/>
                </a:rPr>
                <a:t>ACK(</a:t>
              </a:r>
              <a:r>
                <a:rPr lang="en-US" sz="1500" err="1">
                  <a:latin typeface="Helvetica" charset="0"/>
                  <a:ea typeface="ＭＳ Ｐゴシック" charset="0"/>
                  <a:cs typeface="Helvetica" charset="0"/>
                  <a:sym typeface="Helvetica" charset="0"/>
                </a:rPr>
                <a:t>Src</a:t>
              </a:r>
              <a:r>
                <a:rPr lang="en-US" sz="1500">
                  <a:latin typeface="Helvetica" charset="0"/>
                  <a:ea typeface="ＭＳ Ｐゴシック" charset="0"/>
                  <a:cs typeface="Helvetica" charset="0"/>
                  <a:sym typeface="Helvetica" charset="0"/>
                </a:rPr>
                <a:t>=</a:t>
              </a:r>
              <a:r>
                <a:rPr lang="en-US" sz="1500" err="1">
                  <a:latin typeface="Helvetica" charset="0"/>
                  <a:ea typeface="ＭＳ Ｐゴシック" charset="0"/>
                  <a:cs typeface="Helvetica" charset="0"/>
                  <a:sym typeface="Helvetica" charset="0"/>
                </a:rPr>
                <a:t>A,seq</a:t>
              </a:r>
              <a:r>
                <a:rPr lang="en-US" sz="1500">
                  <a:latin typeface="Helvetica" charset="0"/>
                  <a:ea typeface="ＭＳ Ｐゴシック" charset="0"/>
                  <a:cs typeface="Helvetica" charset="0"/>
                  <a:sym typeface="Helvetica" charset="0"/>
                </a:rPr>
                <a:t>=</a:t>
              </a:r>
              <a:r>
                <a:rPr lang="en-US" sz="1500">
                  <a:solidFill>
                    <a:srgbClr val="FF0000"/>
                  </a:solidFill>
                  <a:latin typeface="Helvetica" charset="0"/>
                  <a:ea typeface="ＭＳ Ｐゴシック" charset="0"/>
                  <a:cs typeface="Helvetica" charset="0"/>
                  <a:sym typeface="Helvetica" charset="0"/>
                </a:rPr>
                <a:t>x</a:t>
              </a:r>
              <a:r>
                <a:rPr lang="en-US" sz="1500">
                  <a:latin typeface="Helvetica" charset="0"/>
                  <a:ea typeface="ＭＳ Ｐゴシック" charset="0"/>
                  <a:cs typeface="Helvetica" charset="0"/>
                  <a:sym typeface="Helvetica" charset="0"/>
                </a:rPr>
                <a:t>,</a:t>
              </a:r>
              <a:br>
                <a:rPr lang="en-US" sz="1500">
                  <a:solidFill>
                    <a:srgbClr val="FF0000"/>
                  </a:solidFill>
                  <a:latin typeface="Helvetica" charset="0"/>
                  <a:ea typeface="ＭＳ Ｐゴシック" charset="0"/>
                  <a:cs typeface="Helvetica" charset="0"/>
                  <a:sym typeface="Helvetica" charset="0"/>
                </a:rPr>
              </a:br>
              <a:r>
                <a:rPr lang="en-US" sz="1500">
                  <a:latin typeface="Helvetica" charset="0"/>
                  <a:ea typeface="ＭＳ Ｐゴシック" charset="0"/>
                  <a:cs typeface="Helvetica" charset="0"/>
                  <a:sym typeface="Helvetica" charset="0"/>
                </a:rPr>
                <a:t>ack=</a:t>
              </a:r>
              <a:r>
                <a:rPr lang="en-US" sz="1500">
                  <a:solidFill>
                    <a:srgbClr val="0070C0"/>
                  </a:solidFill>
                  <a:latin typeface="Helvetica" charset="0"/>
                  <a:ea typeface="ＭＳ Ｐゴシック" charset="0"/>
                  <a:cs typeface="Helvetica" charset="0"/>
                  <a:sym typeface="Helvetica" charset="0"/>
                </a:rPr>
                <a:t>y+1</a:t>
              </a:r>
              <a:r>
                <a:rPr lang="en-US" sz="1500">
                  <a:latin typeface="Helvetica" charset="0"/>
                  <a:ea typeface="ＭＳ Ｐゴシック" charset="0"/>
                  <a:cs typeface="Helvetica" charset="0"/>
                  <a:sym typeface="Helvetica" charset="0"/>
                </a:rPr>
                <a:t>)‏</a:t>
              </a:r>
            </a:p>
          </p:txBody>
        </p:sp>
        <p:sp>
          <p:nvSpPr>
            <p:cNvPr id="35" name="Line 15">
              <a:extLst>
                <a:ext uri="{FF2B5EF4-FFF2-40B4-BE49-F238E27FC236}">
                  <a16:creationId xmlns:a16="http://schemas.microsoft.com/office/drawing/2014/main" id="{CFCECE62-0213-2342-85AA-377E38E8233D}"/>
                </a:ext>
              </a:extLst>
            </p:cNvPr>
            <p:cNvSpPr>
              <a:spLocks noChangeShapeType="1"/>
            </p:cNvSpPr>
            <p:nvPr/>
          </p:nvSpPr>
          <p:spPr bwMode="auto">
            <a:xfrm>
              <a:off x="0" y="101"/>
              <a:ext cx="2255" cy="442"/>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a:p>
          </p:txBody>
        </p:sp>
      </p:grpSp>
      <p:sp>
        <p:nvSpPr>
          <p:cNvPr id="38" name="Rectangle 18">
            <a:extLst>
              <a:ext uri="{FF2B5EF4-FFF2-40B4-BE49-F238E27FC236}">
                <a16:creationId xmlns:a16="http://schemas.microsoft.com/office/drawing/2014/main" id="{50D7F831-9844-E84A-BB54-A90AB6A42BC1}"/>
              </a:ext>
            </a:extLst>
          </p:cNvPr>
          <p:cNvSpPr>
            <a:spLocks/>
          </p:cNvSpPr>
          <p:nvPr/>
        </p:nvSpPr>
        <p:spPr bwMode="auto">
          <a:xfrm>
            <a:off x="3168451" y="3982993"/>
            <a:ext cx="1261238" cy="1981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3000"/>
              </a:lnSpc>
              <a:tabLst>
                <a:tab pos="692257" algn="l"/>
                <a:tab pos="1365804" algn="l"/>
              </a:tabLst>
            </a:pPr>
            <a:r>
              <a:rPr lang="en-US" sz="1500">
                <a:latin typeface="Helvetica" charset="0"/>
                <a:ea typeface="ＭＳ Ｐゴシック" charset="0"/>
                <a:cs typeface="Helvetica" charset="0"/>
                <a:sym typeface="Helvetica" charset="0"/>
              </a:rPr>
              <a:t>CONNECT.req</a:t>
            </a:r>
          </a:p>
        </p:txBody>
      </p:sp>
      <p:sp>
        <p:nvSpPr>
          <p:cNvPr id="39" name="Line 19">
            <a:extLst>
              <a:ext uri="{FF2B5EF4-FFF2-40B4-BE49-F238E27FC236}">
                <a16:creationId xmlns:a16="http://schemas.microsoft.com/office/drawing/2014/main" id="{DA71D9E9-08F3-1640-B1F2-C36F388C6495}"/>
              </a:ext>
            </a:extLst>
          </p:cNvPr>
          <p:cNvSpPr>
            <a:spLocks noChangeShapeType="1"/>
          </p:cNvSpPr>
          <p:nvPr/>
        </p:nvSpPr>
        <p:spPr bwMode="auto">
          <a:xfrm>
            <a:off x="3066883" y="3962623"/>
            <a:ext cx="1457121" cy="111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lIns="67355" tIns="33677" rIns="67355" bIns="33677"/>
          <a:lstStyle/>
          <a:p>
            <a:endParaRPr lang="en-GB"/>
          </a:p>
        </p:txBody>
      </p:sp>
      <p:sp>
        <p:nvSpPr>
          <p:cNvPr id="40" name="Bulle ronde 20">
            <a:extLst>
              <a:ext uri="{FF2B5EF4-FFF2-40B4-BE49-F238E27FC236}">
                <a16:creationId xmlns:a16="http://schemas.microsoft.com/office/drawing/2014/main" id="{61D6119A-12E3-5B40-A160-93A3A94BD5D0}"/>
              </a:ext>
            </a:extLst>
          </p:cNvPr>
          <p:cNvSpPr/>
          <p:nvPr/>
        </p:nvSpPr>
        <p:spPr>
          <a:xfrm>
            <a:off x="7925012" y="2996953"/>
            <a:ext cx="2833225" cy="1140877"/>
          </a:xfrm>
          <a:prstGeom prst="wedgeEllipseCallout">
            <a:avLst>
              <a:gd name="adj1" fmla="val -62424"/>
              <a:gd name="adj2" fmla="val 75689"/>
            </a:avLst>
          </a:prstGeom>
          <a:ln>
            <a:solidFill>
              <a:srgbClr val="FF0000"/>
            </a:solidFill>
          </a:ln>
        </p:spPr>
        <p:style>
          <a:lnRef idx="2">
            <a:schemeClr val="dk1"/>
          </a:lnRef>
          <a:fillRef idx="1">
            <a:schemeClr val="lt1"/>
          </a:fillRef>
          <a:effectRef idx="0">
            <a:schemeClr val="dk1"/>
          </a:effectRef>
          <a:fontRef idx="minor">
            <a:schemeClr val="dk1"/>
          </a:fontRef>
        </p:style>
        <p:txBody>
          <a:bodyPr lIns="67355" tIns="33677" rIns="67355" bIns="33677" rtlCol="0" anchor="ctr"/>
          <a:lstStyle/>
          <a:p>
            <a:pPr algn="ctr"/>
            <a:r>
              <a:rPr lang="fr-FR">
                <a:solidFill>
                  <a:schemeClr val="tx1"/>
                </a:solidFill>
                <a:cs typeface="Courier"/>
              </a:rPr>
              <a:t>Server </a:t>
            </a:r>
            <a:r>
              <a:rPr lang="fr-FR" err="1">
                <a:solidFill>
                  <a:schemeClr val="tx1"/>
                </a:solidFill>
                <a:cs typeface="Courier"/>
              </a:rPr>
              <a:t>does</a:t>
            </a:r>
            <a:r>
              <a:rPr lang="fr-FR">
                <a:solidFill>
                  <a:schemeClr val="tx1"/>
                </a:solidFill>
                <a:cs typeface="Courier"/>
              </a:rPr>
              <a:t> not store </a:t>
            </a:r>
            <a:r>
              <a:rPr lang="fr-FR" b="1" err="1">
                <a:solidFill>
                  <a:schemeClr val="tx1"/>
                </a:solidFill>
                <a:cs typeface="Courier"/>
              </a:rPr>
              <a:t>anything</a:t>
            </a:r>
            <a:endParaRPr lang="fr-FR" b="1">
              <a:solidFill>
                <a:schemeClr val="tx1"/>
              </a:solidFill>
              <a:cs typeface="Courier"/>
            </a:endParaRPr>
          </a:p>
        </p:txBody>
      </p:sp>
      <p:sp>
        <p:nvSpPr>
          <p:cNvPr id="41" name="Bulle ronde 20">
            <a:extLst>
              <a:ext uri="{FF2B5EF4-FFF2-40B4-BE49-F238E27FC236}">
                <a16:creationId xmlns:a16="http://schemas.microsoft.com/office/drawing/2014/main" id="{389924E4-E43A-A540-8F02-7F383BABCB90}"/>
              </a:ext>
            </a:extLst>
          </p:cNvPr>
          <p:cNvSpPr/>
          <p:nvPr/>
        </p:nvSpPr>
        <p:spPr>
          <a:xfrm>
            <a:off x="8088050" y="5019191"/>
            <a:ext cx="2833225" cy="1140877"/>
          </a:xfrm>
          <a:prstGeom prst="wedgeEllipseCallout">
            <a:avLst>
              <a:gd name="adj1" fmla="val -69677"/>
              <a:gd name="adj2" fmla="val -3559"/>
            </a:avLst>
          </a:prstGeom>
          <a:ln>
            <a:solidFill>
              <a:srgbClr val="FF0000"/>
            </a:solidFill>
          </a:ln>
        </p:spPr>
        <p:style>
          <a:lnRef idx="2">
            <a:schemeClr val="dk1"/>
          </a:lnRef>
          <a:fillRef idx="1">
            <a:schemeClr val="lt1"/>
          </a:fillRef>
          <a:effectRef idx="0">
            <a:schemeClr val="dk1"/>
          </a:effectRef>
          <a:fontRef idx="minor">
            <a:schemeClr val="dk1"/>
          </a:fontRef>
        </p:style>
        <p:txBody>
          <a:bodyPr lIns="67355" tIns="33677" rIns="67355" bIns="33677" rtlCol="0" anchor="ctr"/>
          <a:lstStyle/>
          <a:p>
            <a:pPr algn="ctr"/>
            <a:r>
              <a:rPr lang="fr-FR">
                <a:solidFill>
                  <a:schemeClr val="tx1"/>
                </a:solidFill>
                <a:cs typeface="Courier"/>
              </a:rPr>
              <a:t>Server </a:t>
            </a:r>
            <a:r>
              <a:rPr lang="fr-FR" err="1">
                <a:solidFill>
                  <a:schemeClr val="tx1"/>
                </a:solidFill>
                <a:cs typeface="Courier"/>
              </a:rPr>
              <a:t>checks</a:t>
            </a:r>
            <a:r>
              <a:rPr lang="fr-FR">
                <a:solidFill>
                  <a:schemeClr val="tx1"/>
                </a:solidFill>
                <a:cs typeface="Courier"/>
              </a:rPr>
              <a:t> </a:t>
            </a:r>
            <a:r>
              <a:rPr lang="fr-FR" err="1">
                <a:solidFill>
                  <a:schemeClr val="tx1"/>
                </a:solidFill>
                <a:cs typeface="Courier"/>
              </a:rPr>
              <a:t>that</a:t>
            </a:r>
            <a:r>
              <a:rPr lang="fr-FR">
                <a:solidFill>
                  <a:schemeClr val="tx1"/>
                </a:solidFill>
                <a:cs typeface="Courier"/>
              </a:rPr>
              <a:t> </a:t>
            </a:r>
            <a:r>
              <a:rPr lang="fr-FR" err="1">
                <a:solidFill>
                  <a:schemeClr val="tx1"/>
                </a:solidFill>
                <a:cs typeface="Courier"/>
              </a:rPr>
              <a:t>third</a:t>
            </a:r>
            <a:r>
              <a:rPr lang="fr-FR">
                <a:solidFill>
                  <a:schemeClr val="tx1"/>
                </a:solidFill>
                <a:cs typeface="Courier"/>
              </a:rPr>
              <a:t> ACK </a:t>
            </a:r>
            <a:r>
              <a:rPr lang="fr-FR" err="1">
                <a:solidFill>
                  <a:schemeClr val="tx1"/>
                </a:solidFill>
                <a:cs typeface="Courier"/>
              </a:rPr>
              <a:t>is</a:t>
            </a:r>
            <a:r>
              <a:rPr lang="fr-FR">
                <a:solidFill>
                  <a:schemeClr val="tx1"/>
                </a:solidFill>
                <a:cs typeface="Courier"/>
              </a:rPr>
              <a:t> </a:t>
            </a:r>
            <a:r>
              <a:rPr lang="fr-FR" err="1">
                <a:solidFill>
                  <a:schemeClr val="tx1"/>
                </a:solidFill>
                <a:cs typeface="Courier"/>
              </a:rPr>
              <a:t>valid</a:t>
            </a:r>
            <a:endParaRPr lang="fr-FR">
              <a:solidFill>
                <a:schemeClr val="tx1"/>
              </a:solidFill>
              <a:cs typeface="Courier"/>
            </a:endParaRPr>
          </a:p>
          <a:p>
            <a:pPr algn="ctr"/>
            <a:r>
              <a:rPr lang="fr-FR" b="1">
                <a:solidFill>
                  <a:schemeClr val="tx1"/>
                </a:solidFill>
                <a:cs typeface="Courier"/>
              </a:rPr>
              <a:t>and</a:t>
            </a:r>
            <a:r>
              <a:rPr lang="fr-FR">
                <a:solidFill>
                  <a:schemeClr val="tx1"/>
                </a:solidFill>
                <a:cs typeface="Courier"/>
              </a:rPr>
              <a:t> </a:t>
            </a:r>
            <a:r>
              <a:rPr lang="fr-FR" err="1">
                <a:solidFill>
                  <a:schemeClr val="tx1"/>
                </a:solidFill>
                <a:cs typeface="Courier"/>
              </a:rPr>
              <a:t>creates</a:t>
            </a:r>
            <a:r>
              <a:rPr lang="fr-FR">
                <a:solidFill>
                  <a:schemeClr val="tx1"/>
                </a:solidFill>
                <a:cs typeface="Courier"/>
              </a:rPr>
              <a:t> state</a:t>
            </a:r>
          </a:p>
        </p:txBody>
      </p:sp>
    </p:spTree>
    <p:extLst>
      <p:ext uri="{BB962C8B-B14F-4D97-AF65-F5344CB8AC3E}">
        <p14:creationId xmlns:p14="http://schemas.microsoft.com/office/powerpoint/2010/main" val="57745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499"/>
                                          </p:stCondLst>
                                        </p:cTn>
                                        <p:tgtEl>
                                          <p:spTgt spid="2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499"/>
                                          </p:stCondLst>
                                        </p:cTn>
                                        <p:tgtEl>
                                          <p:spTgt spid="33"/>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2193726" y="0"/>
            <a:ext cx="7893844" cy="1205508"/>
          </a:xfrm>
          <a:ln/>
        </p:spPr>
        <p:txBody>
          <a:bodyPr/>
          <a:lstStyle/>
          <a:p>
            <a:r>
              <a:rPr lang="en-US"/>
              <a:t>RA options</a:t>
            </a:r>
          </a:p>
        </p:txBody>
      </p:sp>
      <p:sp>
        <p:nvSpPr>
          <p:cNvPr id="27650" name="Rectangle 2"/>
          <p:cNvSpPr>
            <a:spLocks noGrp="1" noChangeArrowheads="1"/>
          </p:cNvSpPr>
          <p:nvPr>
            <p:ph type="body" idx="1"/>
          </p:nvPr>
        </p:nvSpPr>
        <p:spPr>
          <a:xfrm>
            <a:off x="2180333" y="623962"/>
            <a:ext cx="7813477" cy="4741664"/>
          </a:xfrm>
          <a:ln/>
        </p:spPr>
        <p:txBody>
          <a:bodyPr/>
          <a:lstStyle/>
          <a:p>
            <a:pPr marL="625056"/>
            <a:r>
              <a:rPr lang="en-US"/>
              <a:t>Format of the options</a:t>
            </a:r>
            <a:br>
              <a:rPr lang="en-US"/>
            </a:br>
            <a:endParaRPr lang="en-US"/>
          </a:p>
          <a:p>
            <a:pPr marL="625056"/>
            <a:r>
              <a:rPr lang="en-US"/>
              <a:t>MTU option</a:t>
            </a:r>
            <a:br>
              <a:rPr lang="en-US"/>
            </a:br>
            <a:endParaRPr lang="en-US"/>
          </a:p>
          <a:p>
            <a:pPr marL="625056"/>
            <a:endParaRPr lang="en-US"/>
          </a:p>
          <a:p>
            <a:pPr marL="625056"/>
            <a:r>
              <a:rPr lang="en-US"/>
              <a:t>Prefix option</a:t>
            </a:r>
          </a:p>
        </p:txBody>
      </p:sp>
      <p:sp>
        <p:nvSpPr>
          <p:cNvPr id="27651" name="AutoShape 3"/>
          <p:cNvSpPr>
            <a:spLocks/>
          </p:cNvSpPr>
          <p:nvPr/>
        </p:nvSpPr>
        <p:spPr bwMode="auto">
          <a:xfrm>
            <a:off x="6962181" y="1276946"/>
            <a:ext cx="3210223" cy="318120"/>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7652" name="AutoShape 4"/>
          <p:cNvSpPr>
            <a:spLocks/>
          </p:cNvSpPr>
          <p:nvPr/>
        </p:nvSpPr>
        <p:spPr bwMode="auto">
          <a:xfrm>
            <a:off x="6959947" y="1596183"/>
            <a:ext cx="3214688" cy="303609"/>
          </a:xfrm>
          <a:prstGeom prst="roundRect">
            <a:avLst>
              <a:gd name="adj" fmla="val 366"/>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7653" name="Rectangle 5"/>
          <p:cNvSpPr>
            <a:spLocks/>
          </p:cNvSpPr>
          <p:nvPr/>
        </p:nvSpPr>
        <p:spPr bwMode="auto">
          <a:xfrm>
            <a:off x="6950952" y="1362869"/>
            <a:ext cx="1446743"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b="1">
                <a:latin typeface="Helvetica" charset="0"/>
                <a:ea typeface="ＭＳ Ｐゴシック" charset="0"/>
                <a:cs typeface="Helvetica" charset="0"/>
                <a:sym typeface="Helvetica" charset="0"/>
              </a:rPr>
              <a:t>Type            Length</a:t>
            </a:r>
          </a:p>
        </p:txBody>
      </p:sp>
      <p:sp>
        <p:nvSpPr>
          <p:cNvPr id="27654" name="Rectangle 6"/>
          <p:cNvSpPr>
            <a:spLocks/>
          </p:cNvSpPr>
          <p:nvPr/>
        </p:nvSpPr>
        <p:spPr bwMode="auto">
          <a:xfrm>
            <a:off x="8989761" y="1360636"/>
            <a:ext cx="613951"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Options</a:t>
            </a:r>
          </a:p>
        </p:txBody>
      </p:sp>
      <p:sp>
        <p:nvSpPr>
          <p:cNvPr id="27655" name="Line 7"/>
          <p:cNvSpPr>
            <a:spLocks noChangeShapeType="1"/>
          </p:cNvSpPr>
          <p:nvPr/>
        </p:nvSpPr>
        <p:spPr bwMode="auto">
          <a:xfrm>
            <a:off x="8600778" y="1295922"/>
            <a:ext cx="2232"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7656" name="Line 8"/>
          <p:cNvSpPr>
            <a:spLocks noChangeShapeType="1"/>
          </p:cNvSpPr>
          <p:nvPr/>
        </p:nvSpPr>
        <p:spPr bwMode="auto">
          <a:xfrm>
            <a:off x="7754690" y="1300387"/>
            <a:ext cx="1117"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7657" name="Rectangle 9"/>
          <p:cNvSpPr>
            <a:spLocks/>
          </p:cNvSpPr>
          <p:nvPr/>
        </p:nvSpPr>
        <p:spPr bwMode="auto">
          <a:xfrm>
            <a:off x="8022337" y="1637457"/>
            <a:ext cx="1155766"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Options (cont.)</a:t>
            </a:r>
          </a:p>
        </p:txBody>
      </p:sp>
      <p:sp>
        <p:nvSpPr>
          <p:cNvPr id="27658" name="AutoShape 10"/>
          <p:cNvSpPr>
            <a:spLocks/>
          </p:cNvSpPr>
          <p:nvPr/>
        </p:nvSpPr>
        <p:spPr bwMode="auto">
          <a:xfrm>
            <a:off x="6962181" y="2312789"/>
            <a:ext cx="3210223" cy="318120"/>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7659" name="AutoShape 11"/>
          <p:cNvSpPr>
            <a:spLocks/>
          </p:cNvSpPr>
          <p:nvPr/>
        </p:nvSpPr>
        <p:spPr bwMode="auto">
          <a:xfrm>
            <a:off x="6959947" y="2633143"/>
            <a:ext cx="3214688" cy="303609"/>
          </a:xfrm>
          <a:prstGeom prst="roundRect">
            <a:avLst>
              <a:gd name="adj" fmla="val 366"/>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7660" name="Rectangle 12"/>
          <p:cNvSpPr>
            <a:spLocks/>
          </p:cNvSpPr>
          <p:nvPr/>
        </p:nvSpPr>
        <p:spPr bwMode="auto">
          <a:xfrm>
            <a:off x="6949910" y="2399829"/>
            <a:ext cx="1600631"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b="1">
                <a:latin typeface="Helvetica" charset="0"/>
                <a:ea typeface="ＭＳ Ｐゴシック" charset="0"/>
                <a:cs typeface="Helvetica" charset="0"/>
                <a:sym typeface="Helvetica" charset="0"/>
              </a:rPr>
              <a:t>Type : 5       Length:1</a:t>
            </a:r>
          </a:p>
        </p:txBody>
      </p:sp>
      <p:sp>
        <p:nvSpPr>
          <p:cNvPr id="27661" name="Rectangle 13"/>
          <p:cNvSpPr>
            <a:spLocks/>
          </p:cNvSpPr>
          <p:nvPr/>
        </p:nvSpPr>
        <p:spPr bwMode="auto">
          <a:xfrm>
            <a:off x="8991456" y="2374156"/>
            <a:ext cx="727763"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Reserved</a:t>
            </a:r>
          </a:p>
        </p:txBody>
      </p:sp>
      <p:sp>
        <p:nvSpPr>
          <p:cNvPr id="27662" name="Line 14"/>
          <p:cNvSpPr>
            <a:spLocks noChangeShapeType="1"/>
          </p:cNvSpPr>
          <p:nvPr/>
        </p:nvSpPr>
        <p:spPr bwMode="auto">
          <a:xfrm>
            <a:off x="8600778" y="2332882"/>
            <a:ext cx="2232"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7663" name="Line 15"/>
          <p:cNvSpPr>
            <a:spLocks noChangeShapeType="1"/>
          </p:cNvSpPr>
          <p:nvPr/>
        </p:nvSpPr>
        <p:spPr bwMode="auto">
          <a:xfrm>
            <a:off x="7754690" y="2337347"/>
            <a:ext cx="1117"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7664" name="Rectangle 16"/>
          <p:cNvSpPr>
            <a:spLocks/>
          </p:cNvSpPr>
          <p:nvPr/>
        </p:nvSpPr>
        <p:spPr bwMode="auto">
          <a:xfrm>
            <a:off x="8027319" y="2674417"/>
            <a:ext cx="351058"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MTU</a:t>
            </a:r>
          </a:p>
        </p:txBody>
      </p:sp>
      <p:sp>
        <p:nvSpPr>
          <p:cNvPr id="27665" name="AutoShape 17"/>
          <p:cNvSpPr>
            <a:spLocks/>
          </p:cNvSpPr>
          <p:nvPr/>
        </p:nvSpPr>
        <p:spPr bwMode="auto">
          <a:xfrm>
            <a:off x="6962181" y="3616524"/>
            <a:ext cx="3210223" cy="318120"/>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7666" name="AutoShape 18"/>
          <p:cNvSpPr>
            <a:spLocks/>
          </p:cNvSpPr>
          <p:nvPr/>
        </p:nvSpPr>
        <p:spPr bwMode="auto">
          <a:xfrm>
            <a:off x="6959947" y="3935761"/>
            <a:ext cx="3214688" cy="303609"/>
          </a:xfrm>
          <a:prstGeom prst="roundRect">
            <a:avLst>
              <a:gd name="adj" fmla="val 366"/>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7667" name="Rectangle 19"/>
          <p:cNvSpPr>
            <a:spLocks/>
          </p:cNvSpPr>
          <p:nvPr/>
        </p:nvSpPr>
        <p:spPr bwMode="auto">
          <a:xfrm>
            <a:off x="6949910" y="3702447"/>
            <a:ext cx="1600631"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b="1">
                <a:latin typeface="Helvetica" charset="0"/>
                <a:ea typeface="ＭＳ Ｐゴシック" charset="0"/>
                <a:cs typeface="Helvetica" charset="0"/>
                <a:sym typeface="Helvetica" charset="0"/>
              </a:rPr>
              <a:t>Type : 3       Length:4</a:t>
            </a:r>
          </a:p>
        </p:txBody>
      </p:sp>
      <p:sp>
        <p:nvSpPr>
          <p:cNvPr id="27668" name="Rectangle 20"/>
          <p:cNvSpPr>
            <a:spLocks/>
          </p:cNvSpPr>
          <p:nvPr/>
        </p:nvSpPr>
        <p:spPr bwMode="auto">
          <a:xfrm>
            <a:off x="8669656" y="3687937"/>
            <a:ext cx="549831"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PreLen</a:t>
            </a:r>
          </a:p>
        </p:txBody>
      </p:sp>
      <p:sp>
        <p:nvSpPr>
          <p:cNvPr id="27669" name="Line 21"/>
          <p:cNvSpPr>
            <a:spLocks noChangeShapeType="1"/>
          </p:cNvSpPr>
          <p:nvPr/>
        </p:nvSpPr>
        <p:spPr bwMode="auto">
          <a:xfrm>
            <a:off x="8600778" y="3634384"/>
            <a:ext cx="2232"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7670" name="Line 22"/>
          <p:cNvSpPr>
            <a:spLocks noChangeShapeType="1"/>
          </p:cNvSpPr>
          <p:nvPr/>
        </p:nvSpPr>
        <p:spPr bwMode="auto">
          <a:xfrm>
            <a:off x="7754690" y="3638849"/>
            <a:ext cx="1117"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7671" name="Rectangle 23"/>
          <p:cNvSpPr>
            <a:spLocks/>
          </p:cNvSpPr>
          <p:nvPr/>
        </p:nvSpPr>
        <p:spPr bwMode="auto">
          <a:xfrm>
            <a:off x="9509418" y="3687937"/>
            <a:ext cx="632802"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L A Res.</a:t>
            </a:r>
          </a:p>
        </p:txBody>
      </p:sp>
      <p:sp>
        <p:nvSpPr>
          <p:cNvPr id="27672" name="Line 24"/>
          <p:cNvSpPr>
            <a:spLocks noChangeShapeType="1"/>
          </p:cNvSpPr>
          <p:nvPr/>
        </p:nvSpPr>
        <p:spPr bwMode="auto">
          <a:xfrm>
            <a:off x="9349756" y="3634384"/>
            <a:ext cx="1116"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7673" name="Rectangle 25"/>
          <p:cNvSpPr>
            <a:spLocks/>
          </p:cNvSpPr>
          <p:nvPr/>
        </p:nvSpPr>
        <p:spPr bwMode="auto">
          <a:xfrm>
            <a:off x="8202830" y="3999359"/>
            <a:ext cx="1045927"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Valid Lifetime</a:t>
            </a:r>
          </a:p>
        </p:txBody>
      </p:sp>
      <p:sp>
        <p:nvSpPr>
          <p:cNvPr id="27674" name="AutoShape 26"/>
          <p:cNvSpPr>
            <a:spLocks/>
          </p:cNvSpPr>
          <p:nvPr/>
        </p:nvSpPr>
        <p:spPr bwMode="auto">
          <a:xfrm>
            <a:off x="6959947" y="4234905"/>
            <a:ext cx="3214688" cy="303609"/>
          </a:xfrm>
          <a:prstGeom prst="roundRect">
            <a:avLst>
              <a:gd name="adj" fmla="val 366"/>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7675" name="Rectangle 27"/>
          <p:cNvSpPr>
            <a:spLocks/>
          </p:cNvSpPr>
          <p:nvPr/>
        </p:nvSpPr>
        <p:spPr bwMode="auto">
          <a:xfrm>
            <a:off x="8202159" y="4298504"/>
            <a:ext cx="1386598"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Preferred Lifetime</a:t>
            </a:r>
          </a:p>
        </p:txBody>
      </p:sp>
      <p:sp>
        <p:nvSpPr>
          <p:cNvPr id="27676" name="AutoShape 28"/>
          <p:cNvSpPr>
            <a:spLocks/>
          </p:cNvSpPr>
          <p:nvPr/>
        </p:nvSpPr>
        <p:spPr bwMode="auto">
          <a:xfrm>
            <a:off x="6959947" y="4534050"/>
            <a:ext cx="3214688" cy="303609"/>
          </a:xfrm>
          <a:prstGeom prst="roundRect">
            <a:avLst>
              <a:gd name="adj" fmla="val 366"/>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7677" name="Rectangle 29"/>
          <p:cNvSpPr>
            <a:spLocks/>
          </p:cNvSpPr>
          <p:nvPr/>
        </p:nvSpPr>
        <p:spPr bwMode="auto">
          <a:xfrm>
            <a:off x="8205408" y="4597648"/>
            <a:ext cx="817531"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Reserved2</a:t>
            </a:r>
          </a:p>
        </p:txBody>
      </p:sp>
      <p:sp>
        <p:nvSpPr>
          <p:cNvPr id="27678" name="AutoShape 30"/>
          <p:cNvSpPr>
            <a:spLocks/>
          </p:cNvSpPr>
          <p:nvPr/>
        </p:nvSpPr>
        <p:spPr bwMode="auto">
          <a:xfrm>
            <a:off x="6959947" y="4834310"/>
            <a:ext cx="3214688" cy="750094"/>
          </a:xfrm>
          <a:prstGeom prst="roundRect">
            <a:avLst>
              <a:gd name="adj" fmla="val 148"/>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7679" name="Rectangle 31"/>
          <p:cNvSpPr>
            <a:spLocks/>
          </p:cNvSpPr>
          <p:nvPr/>
        </p:nvSpPr>
        <p:spPr bwMode="auto">
          <a:xfrm>
            <a:off x="8204606" y="4897909"/>
            <a:ext cx="819135"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IPv6 prefix</a:t>
            </a:r>
          </a:p>
        </p:txBody>
      </p:sp>
      <p:grpSp>
        <p:nvGrpSpPr>
          <p:cNvPr id="27680" name="Group 32"/>
          <p:cNvGrpSpPr>
            <a:grpSpLocks/>
          </p:cNvGrpSpPr>
          <p:nvPr/>
        </p:nvGrpSpPr>
        <p:grpSpPr bwMode="auto">
          <a:xfrm>
            <a:off x="1756172" y="3884414"/>
            <a:ext cx="6929438" cy="339328"/>
            <a:chOff x="0" y="0"/>
            <a:chExt cx="6208" cy="304"/>
          </a:xfrm>
        </p:grpSpPr>
        <p:sp>
          <p:nvSpPr>
            <p:cNvPr id="27681" name="Line 33"/>
            <p:cNvSpPr>
              <a:spLocks noChangeShapeType="1"/>
            </p:cNvSpPr>
            <p:nvPr/>
          </p:nvSpPr>
          <p:spPr bwMode="auto">
            <a:xfrm flipH="1">
              <a:off x="4072" y="0"/>
              <a:ext cx="2136" cy="237"/>
            </a:xfrm>
            <a:prstGeom prst="line">
              <a:avLst/>
            </a:prstGeom>
            <a:noFill/>
            <a:ln w="12700">
              <a:solidFill>
                <a:schemeClr val="tx1"/>
              </a:solidFill>
              <a:prstDash val="sysDot"/>
              <a:round/>
              <a:headEnd type="stealth"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7682" name="Rectangle 34"/>
            <p:cNvSpPr>
              <a:spLocks/>
            </p:cNvSpPr>
            <p:nvPr/>
          </p:nvSpPr>
          <p:spPr bwMode="auto">
            <a:xfrm>
              <a:off x="0" y="32"/>
              <a:ext cx="4424" cy="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547">
                  <a:latin typeface="Helvetica" charset="0"/>
                  <a:ea typeface="ＭＳ Ｐゴシック" charset="0"/>
                  <a:cs typeface="Helvetica" charset="0"/>
                  <a:sym typeface="Helvetica" charset="0"/>
                </a:rPr>
                <a:t>Number of bits in IPv6 prefix that identify subnet</a:t>
              </a:r>
            </a:p>
          </p:txBody>
        </p:sp>
      </p:grpSp>
      <p:grpSp>
        <p:nvGrpSpPr>
          <p:cNvPr id="27683" name="Group 35"/>
          <p:cNvGrpSpPr>
            <a:grpSpLocks/>
          </p:cNvGrpSpPr>
          <p:nvPr/>
        </p:nvGrpSpPr>
        <p:grpSpPr bwMode="auto">
          <a:xfrm>
            <a:off x="1729383" y="4107656"/>
            <a:ext cx="6246316" cy="928688"/>
            <a:chOff x="0" y="0"/>
            <a:chExt cx="5596" cy="832"/>
          </a:xfrm>
        </p:grpSpPr>
        <p:sp>
          <p:nvSpPr>
            <p:cNvPr id="27684" name="Rectangle 36"/>
            <p:cNvSpPr>
              <a:spLocks/>
            </p:cNvSpPr>
            <p:nvPr/>
          </p:nvSpPr>
          <p:spPr bwMode="auto">
            <a:xfrm>
              <a:off x="0" y="560"/>
              <a:ext cx="4424" cy="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547">
                  <a:latin typeface="Helvetica" charset="0"/>
                  <a:ea typeface="ＭＳ Ｐゴシック" charset="0"/>
                  <a:cs typeface="Helvetica" charset="0"/>
                  <a:sym typeface="Helvetica" charset="0"/>
                </a:rPr>
                <a:t>The validity period of the prefix in seconds</a:t>
              </a:r>
            </a:p>
          </p:txBody>
        </p:sp>
        <p:sp>
          <p:nvSpPr>
            <p:cNvPr id="27685" name="Line 37"/>
            <p:cNvSpPr>
              <a:spLocks noChangeShapeType="1"/>
            </p:cNvSpPr>
            <p:nvPr/>
          </p:nvSpPr>
          <p:spPr bwMode="auto">
            <a:xfrm flipH="1">
              <a:off x="3656" y="0"/>
              <a:ext cx="1940" cy="722"/>
            </a:xfrm>
            <a:prstGeom prst="line">
              <a:avLst/>
            </a:prstGeom>
            <a:noFill/>
            <a:ln w="12700">
              <a:solidFill>
                <a:schemeClr val="tx1"/>
              </a:solidFill>
              <a:prstDash val="sysDot"/>
              <a:round/>
              <a:headEnd type="stealth"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grpSp>
      <p:grpSp>
        <p:nvGrpSpPr>
          <p:cNvPr id="27686" name="Group 38"/>
          <p:cNvGrpSpPr>
            <a:grpSpLocks/>
          </p:cNvGrpSpPr>
          <p:nvPr/>
        </p:nvGrpSpPr>
        <p:grpSpPr bwMode="auto">
          <a:xfrm>
            <a:off x="1845469" y="4393406"/>
            <a:ext cx="6316638" cy="1790402"/>
            <a:chOff x="0" y="0"/>
            <a:chExt cx="5659" cy="1604"/>
          </a:xfrm>
        </p:grpSpPr>
        <p:sp>
          <p:nvSpPr>
            <p:cNvPr id="27687" name="Rectangle 39"/>
            <p:cNvSpPr>
              <a:spLocks/>
            </p:cNvSpPr>
            <p:nvPr/>
          </p:nvSpPr>
          <p:spPr bwMode="auto">
            <a:xfrm>
              <a:off x="0" y="916"/>
              <a:ext cx="4424" cy="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547">
                  <a:latin typeface="Helvetica" charset="0"/>
                  <a:ea typeface="ＭＳ Ｐゴシック" charset="0"/>
                  <a:cs typeface="Helvetica" charset="0"/>
                  <a:sym typeface="Helvetica" charset="0"/>
                </a:rPr>
                <a:t>The duration in seconds that addresses generated from the prefix via stateless address autoconfiguration remain preferred.</a:t>
              </a:r>
            </a:p>
          </p:txBody>
        </p:sp>
        <p:sp>
          <p:nvSpPr>
            <p:cNvPr id="27688" name="Line 40"/>
            <p:cNvSpPr>
              <a:spLocks noChangeShapeType="1"/>
            </p:cNvSpPr>
            <p:nvPr/>
          </p:nvSpPr>
          <p:spPr bwMode="auto">
            <a:xfrm flipH="1">
              <a:off x="4256" y="0"/>
              <a:ext cx="1403" cy="1093"/>
            </a:xfrm>
            <a:prstGeom prst="line">
              <a:avLst/>
            </a:prstGeom>
            <a:noFill/>
            <a:ln w="12700">
              <a:solidFill>
                <a:schemeClr val="tx1"/>
              </a:solidFill>
              <a:prstDash val="sysDot"/>
              <a:round/>
              <a:headEnd type="stealth"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grpSp>
    </p:spTree>
    <p:custDataLst>
      <p:tags r:id="rId1"/>
    </p:custDataLst>
    <p:extLst>
      <p:ext uri="{BB962C8B-B14F-4D97-AF65-F5344CB8AC3E}">
        <p14:creationId xmlns:p14="http://schemas.microsoft.com/office/powerpoint/2010/main" val="14114696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76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76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7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2136800" y="117202"/>
            <a:ext cx="7947422" cy="973336"/>
          </a:xfrm>
          <a:ln/>
        </p:spPr>
        <p:txBody>
          <a:bodyPr/>
          <a:lstStyle/>
          <a:p>
            <a:pPr>
              <a:lnSpc>
                <a:spcPct val="84000"/>
              </a:lnSpc>
              <a:tabLst>
                <a:tab pos="660773" algn="l"/>
                <a:tab pos="1312617" algn="l"/>
                <a:tab pos="1973391" algn="l"/>
                <a:tab pos="2625235" algn="l"/>
                <a:tab pos="3286008" algn="l"/>
                <a:tab pos="3937852" algn="l"/>
                <a:tab pos="4598626" algn="l"/>
                <a:tab pos="5250470" algn="l"/>
                <a:tab pos="5875525" algn="l"/>
              </a:tabLst>
            </a:pPr>
            <a:r>
              <a:rPr lang="en-US"/>
              <a:t>Neighbour discovery</a:t>
            </a:r>
          </a:p>
        </p:txBody>
      </p:sp>
      <p:pic>
        <p:nvPicPr>
          <p:cNvPr id="18434"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478" y="1585020"/>
            <a:ext cx="562570" cy="5625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18435" name="Line 3"/>
          <p:cNvSpPr>
            <a:spLocks noChangeShapeType="1"/>
          </p:cNvSpPr>
          <p:nvPr/>
        </p:nvSpPr>
        <p:spPr bwMode="auto">
          <a:xfrm rot="10800000" flipH="1">
            <a:off x="2678163" y="2507011"/>
            <a:ext cx="6467326" cy="15627"/>
          </a:xfrm>
          <a:prstGeom prst="line">
            <a:avLst/>
          </a:prstGeom>
          <a:noFill/>
          <a:ln w="889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pic>
        <p:nvPicPr>
          <p:cNvPr id="18436"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8352" y="1585020"/>
            <a:ext cx="562570" cy="5625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18437"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5330" y="1599531"/>
            <a:ext cx="562570" cy="5625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18438" name="Rectangle 6"/>
          <p:cNvSpPr>
            <a:spLocks/>
          </p:cNvSpPr>
          <p:nvPr/>
        </p:nvSpPr>
        <p:spPr bwMode="auto">
          <a:xfrm>
            <a:off x="3298194" y="1990962"/>
            <a:ext cx="1466748" cy="331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 pos="660773" algn="l"/>
                <a:tab pos="1312617" algn="l"/>
                <a:tab pos="1955532" algn="l"/>
              </a:tabLst>
            </a:pPr>
            <a:r>
              <a:rPr lang="en-US" sz="1266">
                <a:latin typeface="Helvetica" charset="0"/>
                <a:ea typeface="ＭＳ Ｐゴシック" charset="0"/>
                <a:cs typeface="Helvetica" charset="0"/>
                <a:sym typeface="Helvetica" charset="0"/>
              </a:rPr>
              <a:t>IPv6: 1080:0:0:0:8:A</a:t>
            </a:r>
          </a:p>
          <a:p>
            <a:pPr>
              <a:lnSpc>
                <a:spcPct val="84000"/>
              </a:lnSpc>
              <a:tabLst>
                <a:tab pos="660773" algn="l"/>
                <a:tab pos="1312617" algn="l"/>
                <a:tab pos="1955532" algn="l"/>
                <a:tab pos="660773" algn="l"/>
                <a:tab pos="1312617" algn="l"/>
                <a:tab pos="1955532" algn="l"/>
              </a:tabLst>
            </a:pPr>
            <a:r>
              <a:rPr lang="en-US" sz="1266">
                <a:latin typeface="Helvetica" charset="0"/>
                <a:ea typeface="ＭＳ Ｐゴシック" charset="0"/>
                <a:cs typeface="Helvetica" charset="0"/>
                <a:sym typeface="Helvetica" charset="0"/>
              </a:rPr>
              <a:t>Eth : A</a:t>
            </a:r>
          </a:p>
        </p:txBody>
      </p:sp>
      <p:sp>
        <p:nvSpPr>
          <p:cNvPr id="18439" name="Line 7"/>
          <p:cNvSpPr>
            <a:spLocks noChangeShapeType="1"/>
          </p:cNvSpPr>
          <p:nvPr/>
        </p:nvSpPr>
        <p:spPr bwMode="auto">
          <a:xfrm>
            <a:off x="3056559" y="2155405"/>
            <a:ext cx="2232" cy="32704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8440" name="Line 8"/>
          <p:cNvSpPr>
            <a:spLocks noChangeShapeType="1"/>
          </p:cNvSpPr>
          <p:nvPr/>
        </p:nvSpPr>
        <p:spPr bwMode="auto">
          <a:xfrm>
            <a:off x="5123781" y="2155404"/>
            <a:ext cx="1116" cy="39290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8441" name="Line 9"/>
          <p:cNvSpPr>
            <a:spLocks noChangeShapeType="1"/>
          </p:cNvSpPr>
          <p:nvPr/>
        </p:nvSpPr>
        <p:spPr bwMode="auto">
          <a:xfrm>
            <a:off x="7418711" y="2182194"/>
            <a:ext cx="1116" cy="32704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pic>
        <p:nvPicPr>
          <p:cNvPr id="18442"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594" y="3050605"/>
            <a:ext cx="562570" cy="5636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18443" name="Line 11"/>
          <p:cNvSpPr>
            <a:spLocks noChangeShapeType="1"/>
          </p:cNvSpPr>
          <p:nvPr/>
        </p:nvSpPr>
        <p:spPr bwMode="auto">
          <a:xfrm rot="10800000" flipH="1">
            <a:off x="2708301" y="4393408"/>
            <a:ext cx="6467326" cy="15627"/>
          </a:xfrm>
          <a:prstGeom prst="line">
            <a:avLst/>
          </a:prstGeom>
          <a:noFill/>
          <a:ln w="889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pic>
        <p:nvPicPr>
          <p:cNvPr id="18444" name="Picture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4209" y="3080743"/>
            <a:ext cx="562570" cy="563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18445" name="Picture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2211" y="3050605"/>
            <a:ext cx="562570" cy="5636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18446" name="Line 14"/>
          <p:cNvSpPr>
            <a:spLocks noChangeShapeType="1"/>
          </p:cNvSpPr>
          <p:nvPr/>
        </p:nvSpPr>
        <p:spPr bwMode="auto">
          <a:xfrm>
            <a:off x="3061024" y="3620989"/>
            <a:ext cx="13395" cy="799207"/>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8447" name="Line 15"/>
          <p:cNvSpPr>
            <a:spLocks noChangeShapeType="1"/>
          </p:cNvSpPr>
          <p:nvPr/>
        </p:nvSpPr>
        <p:spPr bwMode="auto">
          <a:xfrm>
            <a:off x="5185173" y="3652242"/>
            <a:ext cx="1117" cy="77241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8448" name="Line 16"/>
          <p:cNvSpPr>
            <a:spLocks noChangeShapeType="1"/>
          </p:cNvSpPr>
          <p:nvPr/>
        </p:nvSpPr>
        <p:spPr bwMode="auto">
          <a:xfrm>
            <a:off x="7466708" y="3634384"/>
            <a:ext cx="1117" cy="77353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8449" name="AutoShape 17"/>
          <p:cNvSpPr>
            <a:spLocks/>
          </p:cNvSpPr>
          <p:nvPr/>
        </p:nvSpPr>
        <p:spPr bwMode="auto">
          <a:xfrm>
            <a:off x="3178225" y="3647778"/>
            <a:ext cx="4231556" cy="707678"/>
          </a:xfrm>
          <a:custGeom>
            <a:avLst/>
            <a:gdLst/>
            <a:ahLst/>
            <a:cxnLst/>
            <a:rect l="0" t="0" r="r" b="b"/>
            <a:pathLst>
              <a:path w="21227" h="21417">
                <a:moveTo>
                  <a:pt x="16" y="0"/>
                </a:moveTo>
                <a:cubicBezTo>
                  <a:pt x="-61" y="4211"/>
                  <a:pt x="104" y="8363"/>
                  <a:pt x="273" y="12288"/>
                </a:cubicBezTo>
                <a:cubicBezTo>
                  <a:pt x="537" y="18397"/>
                  <a:pt x="1393" y="17537"/>
                  <a:pt x="2014" y="19020"/>
                </a:cubicBezTo>
                <a:cubicBezTo>
                  <a:pt x="2551" y="20305"/>
                  <a:pt x="3134" y="19969"/>
                  <a:pt x="3703" y="19811"/>
                </a:cubicBezTo>
                <a:cubicBezTo>
                  <a:pt x="4261" y="19653"/>
                  <a:pt x="4825" y="19811"/>
                  <a:pt x="5391" y="19811"/>
                </a:cubicBezTo>
                <a:cubicBezTo>
                  <a:pt x="5970" y="19811"/>
                  <a:pt x="6549" y="19830"/>
                  <a:pt x="7129" y="19811"/>
                </a:cubicBezTo>
                <a:cubicBezTo>
                  <a:pt x="7701" y="19801"/>
                  <a:pt x="8246" y="21600"/>
                  <a:pt x="8818" y="21402"/>
                </a:cubicBezTo>
                <a:cubicBezTo>
                  <a:pt x="9457" y="21185"/>
                  <a:pt x="10112" y="20789"/>
                  <a:pt x="10711" y="19020"/>
                </a:cubicBezTo>
                <a:cubicBezTo>
                  <a:pt x="11301" y="17260"/>
                  <a:pt x="11879" y="16489"/>
                  <a:pt x="12451" y="17438"/>
                </a:cubicBezTo>
                <a:cubicBezTo>
                  <a:pt x="13022" y="18387"/>
                  <a:pt x="13541" y="18694"/>
                  <a:pt x="14088" y="18624"/>
                </a:cubicBezTo>
                <a:cubicBezTo>
                  <a:pt x="14668" y="18555"/>
                  <a:pt x="15251" y="17982"/>
                  <a:pt x="15826" y="19020"/>
                </a:cubicBezTo>
                <a:cubicBezTo>
                  <a:pt x="16344" y="19949"/>
                  <a:pt x="16881" y="19366"/>
                  <a:pt x="17412" y="19415"/>
                </a:cubicBezTo>
                <a:cubicBezTo>
                  <a:pt x="18077" y="19484"/>
                  <a:pt x="18748" y="20097"/>
                  <a:pt x="19408" y="19415"/>
                </a:cubicBezTo>
                <a:cubicBezTo>
                  <a:pt x="19962" y="18842"/>
                  <a:pt x="20607" y="20137"/>
                  <a:pt x="21046" y="17438"/>
                </a:cubicBezTo>
                <a:cubicBezTo>
                  <a:pt x="21539" y="14403"/>
                  <a:pt x="20835" y="9727"/>
                  <a:pt x="20943" y="5546"/>
                </a:cubicBezTo>
                <a:lnTo>
                  <a:pt x="20892" y="1582"/>
                </a:lnTo>
                <a:lnTo>
                  <a:pt x="20789" y="1186"/>
                </a:lnTo>
              </a:path>
            </a:pathLst>
          </a:custGeom>
          <a:noFill/>
          <a:ln w="50800">
            <a:solidFill>
              <a:srgbClr val="FF0000"/>
            </a:solidFill>
            <a:prstDash val="sysDashDot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18450" name="AutoShape 18"/>
          <p:cNvSpPr>
            <a:spLocks/>
          </p:cNvSpPr>
          <p:nvPr/>
        </p:nvSpPr>
        <p:spPr bwMode="auto">
          <a:xfrm>
            <a:off x="4959698" y="3677916"/>
            <a:ext cx="184175" cy="654100"/>
          </a:xfrm>
          <a:custGeom>
            <a:avLst/>
            <a:gdLst/>
            <a:ahLst/>
            <a:cxnLst/>
            <a:rect l="0" t="0" r="r" b="b"/>
            <a:pathLst>
              <a:path w="21051" h="21600">
                <a:moveTo>
                  <a:pt x="19403" y="0"/>
                </a:moveTo>
                <a:cubicBezTo>
                  <a:pt x="21600" y="4290"/>
                  <a:pt x="21600" y="8666"/>
                  <a:pt x="19403" y="12966"/>
                </a:cubicBezTo>
                <a:lnTo>
                  <a:pt x="14897" y="17289"/>
                </a:lnTo>
                <a:lnTo>
                  <a:pt x="0" y="21600"/>
                </a:lnTo>
              </a:path>
            </a:pathLst>
          </a:custGeom>
          <a:noFill/>
          <a:ln w="50800">
            <a:solidFill>
              <a:srgbClr val="FF0000"/>
            </a:solidFill>
            <a:prstDash val="sysDashDot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18451" name="Rectangle 19"/>
          <p:cNvSpPr>
            <a:spLocks/>
          </p:cNvSpPr>
          <p:nvPr/>
        </p:nvSpPr>
        <p:spPr bwMode="auto">
          <a:xfrm>
            <a:off x="3774586" y="2738790"/>
            <a:ext cx="4549066" cy="186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25235" algn="l"/>
                <a:tab pos="3286008" algn="l"/>
                <a:tab pos="3937852" algn="l"/>
                <a:tab pos="4598626" algn="l"/>
                <a:tab pos="5214752" algn="l"/>
              </a:tabLst>
            </a:pPr>
            <a:r>
              <a:rPr lang="en-US" sz="1406">
                <a:latin typeface="Helvetica" charset="0"/>
                <a:ea typeface="ＭＳ Ｐゴシック" charset="0"/>
                <a:cs typeface="Helvetica" charset="0"/>
                <a:sym typeface="Helvetica" charset="0"/>
              </a:rPr>
              <a:t>1080:0:0:0:8:A  wants to send a packet to 1080:0:0:0:8:C</a:t>
            </a:r>
          </a:p>
        </p:txBody>
      </p:sp>
      <p:sp>
        <p:nvSpPr>
          <p:cNvPr id="18452" name="Line 20"/>
          <p:cNvSpPr>
            <a:spLocks noChangeShapeType="1"/>
          </p:cNvSpPr>
          <p:nvPr/>
        </p:nvSpPr>
        <p:spPr bwMode="auto">
          <a:xfrm flipH="1">
            <a:off x="2296419" y="4105424"/>
            <a:ext cx="997893" cy="431974"/>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18453" name="Rectangle 21"/>
          <p:cNvSpPr>
            <a:spLocks/>
          </p:cNvSpPr>
          <p:nvPr/>
        </p:nvSpPr>
        <p:spPr bwMode="auto">
          <a:xfrm>
            <a:off x="1780730" y="4570492"/>
            <a:ext cx="6411755" cy="186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25235" algn="l"/>
                <a:tab pos="3286008" algn="l"/>
                <a:tab pos="3937852" algn="l"/>
                <a:tab pos="4598626" algn="l"/>
                <a:tab pos="5250470" algn="l"/>
                <a:tab pos="5911243" algn="l"/>
                <a:tab pos="6563087" algn="l"/>
                <a:tab pos="7223860" algn="l"/>
                <a:tab pos="7831057" algn="l"/>
              </a:tabLst>
            </a:pPr>
            <a:r>
              <a:rPr lang="en-US" sz="1406">
                <a:latin typeface="Helvetica" charset="0"/>
                <a:ea typeface="ＭＳ Ｐゴシック" charset="0"/>
                <a:cs typeface="Helvetica" charset="0"/>
                <a:sym typeface="Helvetica" charset="0"/>
              </a:rPr>
              <a:t>Neighbour solicitation: Addr Eth 1080:0:0:0:8:C ?  sent to IPv6 multicast address</a:t>
            </a:r>
          </a:p>
        </p:txBody>
      </p:sp>
      <p:pic>
        <p:nvPicPr>
          <p:cNvPr id="18454" name="Picture 2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894" y="4806404"/>
            <a:ext cx="563686" cy="5625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18455" name="Line 23"/>
          <p:cNvSpPr>
            <a:spLocks noChangeShapeType="1"/>
          </p:cNvSpPr>
          <p:nvPr/>
        </p:nvSpPr>
        <p:spPr bwMode="auto">
          <a:xfrm rot="10800000" flipH="1">
            <a:off x="2708301" y="5821042"/>
            <a:ext cx="6467326" cy="15627"/>
          </a:xfrm>
          <a:prstGeom prst="line">
            <a:avLst/>
          </a:prstGeom>
          <a:noFill/>
          <a:ln w="889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pic>
        <p:nvPicPr>
          <p:cNvPr id="18456" name="Picture 2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160" y="4795242"/>
            <a:ext cx="563686" cy="5625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18457" name="Picture 2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7227" y="4806404"/>
            <a:ext cx="562570" cy="5625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18458" name="Line 26"/>
          <p:cNvSpPr>
            <a:spLocks noChangeShapeType="1"/>
          </p:cNvSpPr>
          <p:nvPr/>
        </p:nvSpPr>
        <p:spPr bwMode="auto">
          <a:xfrm flipH="1">
            <a:off x="3095625" y="5376788"/>
            <a:ext cx="7814" cy="445368"/>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8459" name="Line 27"/>
          <p:cNvSpPr>
            <a:spLocks noChangeShapeType="1"/>
          </p:cNvSpPr>
          <p:nvPr/>
        </p:nvSpPr>
        <p:spPr bwMode="auto">
          <a:xfrm flipH="1">
            <a:off x="5219775" y="5362279"/>
            <a:ext cx="8930" cy="45876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8460" name="Line 28"/>
          <p:cNvSpPr>
            <a:spLocks noChangeShapeType="1"/>
          </p:cNvSpPr>
          <p:nvPr/>
        </p:nvSpPr>
        <p:spPr bwMode="auto">
          <a:xfrm flipH="1">
            <a:off x="7587258" y="5390184"/>
            <a:ext cx="8930" cy="41746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18461" name="AutoShape 29"/>
          <p:cNvSpPr>
            <a:spLocks/>
          </p:cNvSpPr>
          <p:nvPr/>
        </p:nvSpPr>
        <p:spPr bwMode="auto">
          <a:xfrm>
            <a:off x="3200550" y="5375673"/>
            <a:ext cx="4311923" cy="418579"/>
          </a:xfrm>
          <a:custGeom>
            <a:avLst/>
            <a:gdLst/>
            <a:ahLst/>
            <a:cxnLst/>
            <a:rect l="0" t="0" r="r" b="b"/>
            <a:pathLst>
              <a:path w="21369" h="21600">
                <a:moveTo>
                  <a:pt x="21369" y="0"/>
                </a:moveTo>
                <a:cubicBezTo>
                  <a:pt x="21323" y="6044"/>
                  <a:pt x="21600" y="18620"/>
                  <a:pt x="20349" y="16886"/>
                </a:cubicBezTo>
                <a:cubicBezTo>
                  <a:pt x="19347" y="15506"/>
                  <a:pt x="18559" y="19226"/>
                  <a:pt x="17639" y="19580"/>
                </a:cubicBezTo>
                <a:cubicBezTo>
                  <a:pt x="16787" y="19916"/>
                  <a:pt x="15949" y="20826"/>
                  <a:pt x="15093" y="20927"/>
                </a:cubicBezTo>
                <a:cubicBezTo>
                  <a:pt x="14205" y="21028"/>
                  <a:pt x="13352" y="20422"/>
                  <a:pt x="12465" y="20253"/>
                </a:cubicBezTo>
                <a:cubicBezTo>
                  <a:pt x="11588" y="20085"/>
                  <a:pt x="10732" y="18250"/>
                  <a:pt x="9836" y="18906"/>
                </a:cubicBezTo>
                <a:cubicBezTo>
                  <a:pt x="8879" y="19613"/>
                  <a:pt x="7934" y="18586"/>
                  <a:pt x="6953" y="18233"/>
                </a:cubicBezTo>
                <a:cubicBezTo>
                  <a:pt x="5894" y="17846"/>
                  <a:pt x="5117" y="20287"/>
                  <a:pt x="4070" y="20253"/>
                </a:cubicBezTo>
                <a:cubicBezTo>
                  <a:pt x="3060" y="20219"/>
                  <a:pt x="2091" y="21331"/>
                  <a:pt x="1102" y="21600"/>
                </a:cubicBezTo>
                <a:lnTo>
                  <a:pt x="257" y="13502"/>
                </a:lnTo>
                <a:lnTo>
                  <a:pt x="170" y="6751"/>
                </a:lnTo>
                <a:lnTo>
                  <a:pt x="0" y="2037"/>
                </a:lnTo>
              </a:path>
            </a:pathLst>
          </a:custGeom>
          <a:noFill/>
          <a:ln w="50800">
            <a:solidFill>
              <a:srgbClr val="0000FF"/>
            </a:solidFill>
            <a:prstDash val="sysDot"/>
            <a:miter lim="800000"/>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18462" name="Rectangle 30"/>
          <p:cNvSpPr>
            <a:spLocks/>
          </p:cNvSpPr>
          <p:nvPr/>
        </p:nvSpPr>
        <p:spPr bwMode="auto">
          <a:xfrm>
            <a:off x="2147962" y="1925072"/>
            <a:ext cx="100990" cy="186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406">
                <a:latin typeface="Helvetica" charset="0"/>
                <a:ea typeface="ＭＳ Ｐゴシック" charset="0"/>
                <a:cs typeface="Helvetica" charset="0"/>
                <a:sym typeface="Helvetica" charset="0"/>
              </a:rPr>
              <a:t>1</a:t>
            </a:r>
          </a:p>
        </p:txBody>
      </p:sp>
      <p:sp>
        <p:nvSpPr>
          <p:cNvPr id="18463" name="Rectangle 31"/>
          <p:cNvSpPr>
            <a:spLocks/>
          </p:cNvSpPr>
          <p:nvPr/>
        </p:nvSpPr>
        <p:spPr bwMode="auto">
          <a:xfrm>
            <a:off x="2161357" y="3430841"/>
            <a:ext cx="100990" cy="186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406">
                <a:latin typeface="Helvetica" charset="0"/>
                <a:ea typeface="ＭＳ Ｐゴシック" charset="0"/>
                <a:cs typeface="Helvetica" charset="0"/>
                <a:sym typeface="Helvetica" charset="0"/>
              </a:rPr>
              <a:t>2</a:t>
            </a:r>
          </a:p>
        </p:txBody>
      </p:sp>
      <p:sp>
        <p:nvSpPr>
          <p:cNvPr id="18464" name="Rectangle 32"/>
          <p:cNvSpPr>
            <a:spLocks/>
          </p:cNvSpPr>
          <p:nvPr/>
        </p:nvSpPr>
        <p:spPr bwMode="auto">
          <a:xfrm>
            <a:off x="2161357" y="5095111"/>
            <a:ext cx="100990" cy="186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gn="l">
              <a:lnSpc>
                <a:spcPct val="84000"/>
              </a:lnSpc>
            </a:pPr>
            <a:r>
              <a:rPr lang="en-US" sz="1406">
                <a:latin typeface="Helvetica" charset="0"/>
                <a:ea typeface="ＭＳ Ｐゴシック" charset="0"/>
                <a:cs typeface="Helvetica" charset="0"/>
                <a:sym typeface="Helvetica" charset="0"/>
              </a:rPr>
              <a:t>3</a:t>
            </a:r>
          </a:p>
        </p:txBody>
      </p:sp>
      <p:sp>
        <p:nvSpPr>
          <p:cNvPr id="18465" name="Rectangle 33"/>
          <p:cNvSpPr>
            <a:spLocks/>
          </p:cNvSpPr>
          <p:nvPr/>
        </p:nvSpPr>
        <p:spPr bwMode="auto">
          <a:xfrm>
            <a:off x="5478154" y="1988729"/>
            <a:ext cx="1466748" cy="331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 pos="660773" algn="l"/>
                <a:tab pos="1312617" algn="l"/>
                <a:tab pos="1955532" algn="l"/>
              </a:tabLst>
            </a:pPr>
            <a:r>
              <a:rPr lang="en-US" sz="1266">
                <a:latin typeface="Helvetica" charset="0"/>
                <a:ea typeface="ＭＳ Ｐゴシック" charset="0"/>
                <a:cs typeface="Helvetica" charset="0"/>
                <a:sym typeface="Helvetica" charset="0"/>
              </a:rPr>
              <a:t>IPv6: 1080:0:0:0:8:E</a:t>
            </a:r>
          </a:p>
          <a:p>
            <a:pPr>
              <a:lnSpc>
                <a:spcPct val="84000"/>
              </a:lnSpc>
              <a:tabLst>
                <a:tab pos="660773" algn="l"/>
                <a:tab pos="1312617" algn="l"/>
                <a:tab pos="1955532" algn="l"/>
                <a:tab pos="660773" algn="l"/>
                <a:tab pos="1312617" algn="l"/>
                <a:tab pos="1955532" algn="l"/>
              </a:tabLst>
            </a:pPr>
            <a:r>
              <a:rPr lang="en-US" sz="1266">
                <a:latin typeface="Helvetica" charset="0"/>
                <a:ea typeface="ＭＳ Ｐゴシック" charset="0"/>
                <a:cs typeface="Helvetica" charset="0"/>
                <a:sym typeface="Helvetica" charset="0"/>
              </a:rPr>
              <a:t>Eth : E</a:t>
            </a:r>
          </a:p>
        </p:txBody>
      </p:sp>
      <p:sp>
        <p:nvSpPr>
          <p:cNvPr id="18466" name="Rectangle 34"/>
          <p:cNvSpPr>
            <a:spLocks/>
          </p:cNvSpPr>
          <p:nvPr/>
        </p:nvSpPr>
        <p:spPr bwMode="auto">
          <a:xfrm>
            <a:off x="7749116" y="2007705"/>
            <a:ext cx="1455527" cy="331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 pos="660773" algn="l"/>
                <a:tab pos="1312617" algn="l"/>
                <a:tab pos="1955532" algn="l"/>
              </a:tabLst>
            </a:pPr>
            <a:r>
              <a:rPr lang="en-US" sz="1266">
                <a:latin typeface="Helvetica" charset="0"/>
                <a:ea typeface="ＭＳ Ｐゴシック" charset="0"/>
                <a:cs typeface="Helvetica" charset="0"/>
                <a:sym typeface="Helvetica" charset="0"/>
              </a:rPr>
              <a:t>Ipv6: 1080:0:0:0:8:C</a:t>
            </a:r>
          </a:p>
          <a:p>
            <a:pPr>
              <a:lnSpc>
                <a:spcPct val="84000"/>
              </a:lnSpc>
              <a:tabLst>
                <a:tab pos="660773" algn="l"/>
                <a:tab pos="1312617" algn="l"/>
                <a:tab pos="1955532" algn="l"/>
                <a:tab pos="660773" algn="l"/>
                <a:tab pos="1312617" algn="l"/>
                <a:tab pos="1955532" algn="l"/>
              </a:tabLst>
            </a:pPr>
            <a:r>
              <a:rPr lang="en-US" sz="1266">
                <a:latin typeface="Helvetica" charset="0"/>
                <a:ea typeface="ＭＳ Ｐゴシック" charset="0"/>
                <a:cs typeface="Helvetica" charset="0"/>
                <a:sym typeface="Helvetica" charset="0"/>
              </a:rPr>
              <a:t>Eth : C</a:t>
            </a:r>
          </a:p>
        </p:txBody>
      </p:sp>
      <p:sp>
        <p:nvSpPr>
          <p:cNvPr id="18467" name="Rectangle 35"/>
          <p:cNvSpPr>
            <a:spLocks/>
          </p:cNvSpPr>
          <p:nvPr/>
        </p:nvSpPr>
        <p:spPr bwMode="auto">
          <a:xfrm>
            <a:off x="7597869" y="3775783"/>
            <a:ext cx="1455527" cy="331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 pos="660773" algn="l"/>
                <a:tab pos="1312617" algn="l"/>
                <a:tab pos="1955532" algn="l"/>
              </a:tabLst>
            </a:pPr>
            <a:r>
              <a:rPr lang="en-US" sz="1266">
                <a:latin typeface="Helvetica" charset="0"/>
                <a:ea typeface="ＭＳ Ｐゴシック" charset="0"/>
                <a:cs typeface="Helvetica" charset="0"/>
                <a:sym typeface="Helvetica" charset="0"/>
              </a:rPr>
              <a:t>Ipv6: 1080:0:0:0:8:C</a:t>
            </a:r>
          </a:p>
          <a:p>
            <a:pPr>
              <a:lnSpc>
                <a:spcPct val="84000"/>
              </a:lnSpc>
              <a:tabLst>
                <a:tab pos="660773" algn="l"/>
                <a:tab pos="1312617" algn="l"/>
                <a:tab pos="1955532" algn="l"/>
                <a:tab pos="660773" algn="l"/>
                <a:tab pos="1312617" algn="l"/>
                <a:tab pos="1955532" algn="l"/>
              </a:tabLst>
            </a:pPr>
            <a:r>
              <a:rPr lang="en-US" sz="1266">
                <a:latin typeface="Helvetica" charset="0"/>
                <a:ea typeface="ＭＳ Ｐゴシック" charset="0"/>
                <a:cs typeface="Helvetica" charset="0"/>
                <a:sym typeface="Helvetica" charset="0"/>
              </a:rPr>
              <a:t>Eth : C</a:t>
            </a:r>
          </a:p>
        </p:txBody>
      </p:sp>
      <p:sp>
        <p:nvSpPr>
          <p:cNvPr id="18468" name="Rectangle 36"/>
          <p:cNvSpPr>
            <a:spLocks/>
          </p:cNvSpPr>
          <p:nvPr/>
        </p:nvSpPr>
        <p:spPr bwMode="auto">
          <a:xfrm>
            <a:off x="5343092" y="3732251"/>
            <a:ext cx="1466748" cy="331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 pos="660773" algn="l"/>
                <a:tab pos="1312617" algn="l"/>
                <a:tab pos="1955532" algn="l"/>
              </a:tabLst>
            </a:pPr>
            <a:r>
              <a:rPr lang="en-US" sz="1266">
                <a:latin typeface="Helvetica" charset="0"/>
                <a:ea typeface="ＭＳ Ｐゴシック" charset="0"/>
                <a:cs typeface="Helvetica" charset="0"/>
                <a:sym typeface="Helvetica" charset="0"/>
              </a:rPr>
              <a:t>IPv6: 1080:0:0:0:8:E</a:t>
            </a:r>
          </a:p>
          <a:p>
            <a:pPr>
              <a:lnSpc>
                <a:spcPct val="84000"/>
              </a:lnSpc>
              <a:tabLst>
                <a:tab pos="660773" algn="l"/>
                <a:tab pos="1312617" algn="l"/>
                <a:tab pos="1955532" algn="l"/>
                <a:tab pos="660773" algn="l"/>
                <a:tab pos="1312617" algn="l"/>
                <a:tab pos="1955532" algn="l"/>
              </a:tabLst>
            </a:pPr>
            <a:r>
              <a:rPr lang="en-US" sz="1266">
                <a:latin typeface="Helvetica" charset="0"/>
                <a:ea typeface="ＭＳ Ｐゴシック" charset="0"/>
                <a:cs typeface="Helvetica" charset="0"/>
                <a:sym typeface="Helvetica" charset="0"/>
              </a:rPr>
              <a:t>Eth : E</a:t>
            </a:r>
          </a:p>
        </p:txBody>
      </p:sp>
      <p:sp>
        <p:nvSpPr>
          <p:cNvPr id="18469" name="Rectangle 37"/>
          <p:cNvSpPr>
            <a:spLocks/>
          </p:cNvSpPr>
          <p:nvPr/>
        </p:nvSpPr>
        <p:spPr bwMode="auto">
          <a:xfrm>
            <a:off x="3276986" y="3759040"/>
            <a:ext cx="1466748" cy="331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 pos="660773" algn="l"/>
                <a:tab pos="1312617" algn="l"/>
                <a:tab pos="1955532" algn="l"/>
              </a:tabLst>
            </a:pPr>
            <a:r>
              <a:rPr lang="en-US" sz="1266">
                <a:latin typeface="Helvetica" charset="0"/>
                <a:ea typeface="ＭＳ Ｐゴシック" charset="0"/>
                <a:cs typeface="Helvetica" charset="0"/>
                <a:sym typeface="Helvetica" charset="0"/>
              </a:rPr>
              <a:t>IPv6: 1080:0:0:0:8:A</a:t>
            </a:r>
          </a:p>
          <a:p>
            <a:pPr>
              <a:lnSpc>
                <a:spcPct val="84000"/>
              </a:lnSpc>
              <a:tabLst>
                <a:tab pos="660773" algn="l"/>
                <a:tab pos="1312617" algn="l"/>
                <a:tab pos="1955532" algn="l"/>
                <a:tab pos="660773" algn="l"/>
                <a:tab pos="1312617" algn="l"/>
                <a:tab pos="1955532" algn="l"/>
              </a:tabLst>
            </a:pPr>
            <a:r>
              <a:rPr lang="en-US" sz="1266">
                <a:latin typeface="Helvetica" charset="0"/>
                <a:ea typeface="ＭＳ Ｐゴシック" charset="0"/>
                <a:cs typeface="Helvetica" charset="0"/>
                <a:sym typeface="Helvetica" charset="0"/>
              </a:rPr>
              <a:t>Eth : A</a:t>
            </a:r>
          </a:p>
        </p:txBody>
      </p:sp>
      <p:sp>
        <p:nvSpPr>
          <p:cNvPr id="18470" name="Rectangle 38"/>
          <p:cNvSpPr>
            <a:spLocks/>
          </p:cNvSpPr>
          <p:nvPr/>
        </p:nvSpPr>
        <p:spPr bwMode="auto">
          <a:xfrm>
            <a:off x="2075409" y="6050588"/>
            <a:ext cx="6020623" cy="1860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73391" algn="l"/>
                <a:tab pos="2625235" algn="l"/>
                <a:tab pos="3286008" algn="l"/>
                <a:tab pos="3937852" algn="l"/>
                <a:tab pos="4598626" algn="l"/>
                <a:tab pos="5250470" algn="l"/>
                <a:tab pos="5911243" algn="l"/>
                <a:tab pos="6518440" algn="l"/>
              </a:tabLst>
            </a:pPr>
            <a:r>
              <a:rPr lang="en-US" sz="1406">
                <a:latin typeface="Helvetica" charset="0"/>
                <a:ea typeface="ＭＳ Ｐゴシック" charset="0"/>
                <a:cs typeface="Helvetica" charset="0"/>
                <a:sym typeface="Helvetica" charset="0"/>
              </a:rPr>
              <a:t>Neighbour advertisement: 1080:0:0:0:8:C is reachable via Ethernet Add : </a:t>
            </a:r>
            <a:r>
              <a:rPr lang="en-US" sz="1266">
                <a:latin typeface="Helvetica" charset="0"/>
                <a:ea typeface="ＭＳ Ｐゴシック" charset="0"/>
                <a:cs typeface="Helvetica" charset="0"/>
                <a:sym typeface="Helvetica" charset="0"/>
              </a:rPr>
              <a:t>C</a:t>
            </a:r>
            <a:r>
              <a:rPr lang="en-US" sz="1406">
                <a:latin typeface="Helvetica" charset="0"/>
                <a:ea typeface="ＭＳ Ｐゴシック" charset="0"/>
                <a:cs typeface="Helvetica" charset="0"/>
                <a:sym typeface="Helvetica" charset="0"/>
              </a:rPr>
              <a:t> </a:t>
            </a:r>
          </a:p>
        </p:txBody>
      </p:sp>
      <p:sp>
        <p:nvSpPr>
          <p:cNvPr id="18471" name="Rectangle 39"/>
          <p:cNvSpPr>
            <a:spLocks/>
          </p:cNvSpPr>
          <p:nvPr/>
        </p:nvSpPr>
        <p:spPr bwMode="auto">
          <a:xfrm>
            <a:off x="7870225" y="5310573"/>
            <a:ext cx="1455527" cy="331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 pos="660773" algn="l"/>
                <a:tab pos="1312617" algn="l"/>
                <a:tab pos="1955532" algn="l"/>
              </a:tabLst>
            </a:pPr>
            <a:r>
              <a:rPr lang="en-US" sz="1266">
                <a:latin typeface="Helvetica" charset="0"/>
                <a:ea typeface="ＭＳ Ｐゴシック" charset="0"/>
                <a:cs typeface="Helvetica" charset="0"/>
                <a:sym typeface="Helvetica" charset="0"/>
              </a:rPr>
              <a:t>Ipv6: 1080:0:0:0:8:C</a:t>
            </a:r>
          </a:p>
          <a:p>
            <a:pPr>
              <a:lnSpc>
                <a:spcPct val="84000"/>
              </a:lnSpc>
              <a:tabLst>
                <a:tab pos="660773" algn="l"/>
                <a:tab pos="1312617" algn="l"/>
                <a:tab pos="1955532" algn="l"/>
                <a:tab pos="660773" algn="l"/>
                <a:tab pos="1312617" algn="l"/>
                <a:tab pos="1955532" algn="l"/>
              </a:tabLst>
            </a:pPr>
            <a:r>
              <a:rPr lang="en-US" sz="1266">
                <a:latin typeface="Helvetica" charset="0"/>
                <a:ea typeface="ＭＳ Ｐゴシック" charset="0"/>
                <a:cs typeface="Helvetica" charset="0"/>
                <a:sym typeface="Helvetica" charset="0"/>
              </a:rPr>
              <a:t>Eth : C</a:t>
            </a:r>
          </a:p>
        </p:txBody>
      </p:sp>
      <p:sp>
        <p:nvSpPr>
          <p:cNvPr id="18472" name="Rectangle 40"/>
          <p:cNvSpPr>
            <a:spLocks/>
          </p:cNvSpPr>
          <p:nvPr/>
        </p:nvSpPr>
        <p:spPr bwMode="auto">
          <a:xfrm>
            <a:off x="5610983" y="5198952"/>
            <a:ext cx="1466748" cy="331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 pos="660773" algn="l"/>
                <a:tab pos="1312617" algn="l"/>
                <a:tab pos="1955532" algn="l"/>
              </a:tabLst>
            </a:pPr>
            <a:r>
              <a:rPr lang="en-US" sz="1266">
                <a:latin typeface="Helvetica" charset="0"/>
                <a:ea typeface="ＭＳ Ｐゴシック" charset="0"/>
                <a:cs typeface="Helvetica" charset="0"/>
                <a:sym typeface="Helvetica" charset="0"/>
              </a:rPr>
              <a:t>IPv6: 1080:0:0:0:8:E</a:t>
            </a:r>
          </a:p>
          <a:p>
            <a:pPr>
              <a:lnSpc>
                <a:spcPct val="84000"/>
              </a:lnSpc>
              <a:tabLst>
                <a:tab pos="660773" algn="l"/>
                <a:tab pos="1312617" algn="l"/>
                <a:tab pos="1955532" algn="l"/>
                <a:tab pos="660773" algn="l"/>
                <a:tab pos="1312617" algn="l"/>
                <a:tab pos="1955532" algn="l"/>
              </a:tabLst>
            </a:pPr>
            <a:r>
              <a:rPr lang="en-US" sz="1266">
                <a:latin typeface="Helvetica" charset="0"/>
                <a:ea typeface="ＭＳ Ｐゴシック" charset="0"/>
                <a:cs typeface="Helvetica" charset="0"/>
                <a:sym typeface="Helvetica" charset="0"/>
              </a:rPr>
              <a:t>Eth : E</a:t>
            </a:r>
          </a:p>
        </p:txBody>
      </p:sp>
      <p:sp>
        <p:nvSpPr>
          <p:cNvPr id="18473" name="Rectangle 41"/>
          <p:cNvSpPr>
            <a:spLocks/>
          </p:cNvSpPr>
          <p:nvPr/>
        </p:nvSpPr>
        <p:spPr bwMode="auto">
          <a:xfrm>
            <a:off x="3424884" y="5220160"/>
            <a:ext cx="1466748" cy="331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 pos="660773" algn="l"/>
                <a:tab pos="1312617" algn="l"/>
                <a:tab pos="1955532" algn="l"/>
              </a:tabLst>
            </a:pPr>
            <a:r>
              <a:rPr lang="en-US" sz="1266">
                <a:latin typeface="Helvetica" charset="0"/>
                <a:ea typeface="ＭＳ Ｐゴシック" charset="0"/>
                <a:cs typeface="Helvetica" charset="0"/>
                <a:sym typeface="Helvetica" charset="0"/>
              </a:rPr>
              <a:t>IPv6: 1080:0:0:0:8:A</a:t>
            </a:r>
          </a:p>
          <a:p>
            <a:pPr>
              <a:lnSpc>
                <a:spcPct val="84000"/>
              </a:lnSpc>
              <a:tabLst>
                <a:tab pos="660773" algn="l"/>
                <a:tab pos="1312617" algn="l"/>
                <a:tab pos="1955532" algn="l"/>
                <a:tab pos="660773" algn="l"/>
                <a:tab pos="1312617" algn="l"/>
                <a:tab pos="1955532" algn="l"/>
              </a:tabLst>
            </a:pPr>
            <a:r>
              <a:rPr lang="en-US" sz="1266">
                <a:latin typeface="Helvetica" charset="0"/>
                <a:ea typeface="ＭＳ Ｐゴシック" charset="0"/>
                <a:cs typeface="Helvetica" charset="0"/>
                <a:sym typeface="Helvetica" charset="0"/>
              </a:rPr>
              <a:t>Eth : A</a:t>
            </a:r>
          </a:p>
        </p:txBody>
      </p:sp>
      <p:sp>
        <p:nvSpPr>
          <p:cNvPr id="18474" name="Line 42"/>
          <p:cNvSpPr>
            <a:spLocks noChangeShapeType="1"/>
          </p:cNvSpPr>
          <p:nvPr/>
        </p:nvSpPr>
        <p:spPr bwMode="auto">
          <a:xfrm rot="10800000" flipH="1">
            <a:off x="4854773" y="3748238"/>
            <a:ext cx="125016" cy="479971"/>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18475" name="Line 43"/>
          <p:cNvSpPr>
            <a:spLocks noChangeShapeType="1"/>
          </p:cNvSpPr>
          <p:nvPr/>
        </p:nvSpPr>
        <p:spPr bwMode="auto">
          <a:xfrm rot="10800000" flipH="1">
            <a:off x="7180957" y="3668987"/>
            <a:ext cx="125016" cy="479971"/>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18476" name="Line 44"/>
          <p:cNvSpPr>
            <a:spLocks noChangeShapeType="1"/>
          </p:cNvSpPr>
          <p:nvPr/>
        </p:nvSpPr>
        <p:spPr bwMode="auto">
          <a:xfrm rot="10800000">
            <a:off x="3149203" y="5416973"/>
            <a:ext cx="70322" cy="344909"/>
          </a:xfrm>
          <a:prstGeom prst="line">
            <a:avLst/>
          </a:prstGeom>
          <a:noFill/>
          <a:ln w="12700">
            <a:solidFill>
              <a:srgbClr val="0000FF"/>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18477" name="Line 45"/>
          <p:cNvSpPr>
            <a:spLocks noChangeShapeType="1"/>
          </p:cNvSpPr>
          <p:nvPr/>
        </p:nvSpPr>
        <p:spPr bwMode="auto">
          <a:xfrm flipH="1">
            <a:off x="7328297" y="5420321"/>
            <a:ext cx="81484" cy="237753"/>
          </a:xfrm>
          <a:prstGeom prst="line">
            <a:avLst/>
          </a:prstGeom>
          <a:noFill/>
          <a:ln w="12700">
            <a:solidFill>
              <a:srgbClr val="0000FF"/>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18478" name="Line 46"/>
          <p:cNvSpPr>
            <a:spLocks noChangeShapeType="1"/>
          </p:cNvSpPr>
          <p:nvPr/>
        </p:nvSpPr>
        <p:spPr bwMode="auto">
          <a:xfrm>
            <a:off x="3103440" y="3714751"/>
            <a:ext cx="79251" cy="523503"/>
          </a:xfrm>
          <a:prstGeom prst="line">
            <a:avLst/>
          </a:prstGeom>
          <a:noFill/>
          <a:ln w="12700">
            <a:solidFill>
              <a:srgbClr val="FF0000"/>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Tree>
    <p:extLst>
      <p:ext uri="{BB962C8B-B14F-4D97-AF65-F5344CB8AC3E}">
        <p14:creationId xmlns:p14="http://schemas.microsoft.com/office/powerpoint/2010/main" val="9576091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1794868" y="-50241"/>
            <a:ext cx="8325445" cy="1714500"/>
          </a:xfrm>
          <a:ln/>
        </p:spPr>
        <p:txBody>
          <a:bodyPr>
            <a:normAutofit/>
          </a:bodyPr>
          <a:lstStyle/>
          <a:p>
            <a:r>
              <a:rPr lang="en-US"/>
              <a:t>ICMPv6 </a:t>
            </a:r>
            <a:r>
              <a:rPr lang="en-US" err="1"/>
              <a:t>Neighbour</a:t>
            </a:r>
            <a:r>
              <a:rPr lang="en-US"/>
              <a:t> Discovery</a:t>
            </a:r>
          </a:p>
        </p:txBody>
      </p:sp>
      <p:sp>
        <p:nvSpPr>
          <p:cNvPr id="21506" name="Rectangle 2"/>
          <p:cNvSpPr>
            <a:spLocks noGrp="1" noChangeArrowheads="1"/>
          </p:cNvSpPr>
          <p:nvPr>
            <p:ph type="body" idx="1"/>
          </p:nvPr>
        </p:nvSpPr>
        <p:spPr>
          <a:xfrm>
            <a:off x="2104431" y="1241227"/>
            <a:ext cx="7805663" cy="5577706"/>
          </a:xfrm>
          <a:ln/>
        </p:spPr>
        <p:txBody>
          <a:bodyPr/>
          <a:lstStyle/>
          <a:p>
            <a:pPr marL="625056"/>
            <a:r>
              <a:rPr lang="en-US"/>
              <a:t>Neighbour solicitation</a:t>
            </a:r>
            <a:br>
              <a:rPr lang="en-US"/>
            </a:br>
            <a:br>
              <a:rPr lang="en-US"/>
            </a:br>
            <a:br>
              <a:rPr lang="en-US"/>
            </a:br>
            <a:br>
              <a:rPr lang="en-US"/>
            </a:br>
            <a:br>
              <a:rPr lang="en-US"/>
            </a:br>
            <a:br>
              <a:rPr lang="en-US"/>
            </a:br>
            <a:br>
              <a:rPr lang="en-US"/>
            </a:br>
            <a:br>
              <a:rPr lang="en-US"/>
            </a:br>
            <a:endParaRPr lang="en-US"/>
          </a:p>
          <a:p>
            <a:pPr marL="625056"/>
            <a:r>
              <a:rPr lang="en-US"/>
              <a:t>Neighbour advertisement</a:t>
            </a:r>
          </a:p>
        </p:txBody>
      </p:sp>
      <p:sp>
        <p:nvSpPr>
          <p:cNvPr id="21507" name="AutoShape 3"/>
          <p:cNvSpPr>
            <a:spLocks/>
          </p:cNvSpPr>
          <p:nvPr/>
        </p:nvSpPr>
        <p:spPr bwMode="auto">
          <a:xfrm>
            <a:off x="6962181" y="2312789"/>
            <a:ext cx="3210223" cy="318120"/>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1508" name="AutoShape 4"/>
          <p:cNvSpPr>
            <a:spLocks/>
          </p:cNvSpPr>
          <p:nvPr/>
        </p:nvSpPr>
        <p:spPr bwMode="auto">
          <a:xfrm>
            <a:off x="6959947" y="2633143"/>
            <a:ext cx="3214688" cy="955477"/>
          </a:xfrm>
          <a:prstGeom prst="roundRect">
            <a:avLst>
              <a:gd name="adj" fmla="val 116"/>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1509" name="Rectangle 5"/>
          <p:cNvSpPr>
            <a:spLocks/>
          </p:cNvSpPr>
          <p:nvPr/>
        </p:nvSpPr>
        <p:spPr bwMode="auto">
          <a:xfrm>
            <a:off x="6951065" y="2399829"/>
            <a:ext cx="1464376"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b="1">
                <a:latin typeface="Helvetica" charset="0"/>
                <a:ea typeface="ＭＳ Ｐゴシック" charset="0"/>
                <a:cs typeface="Helvetica" charset="0"/>
                <a:sym typeface="Helvetica" charset="0"/>
              </a:rPr>
              <a:t>Type : 135   Code:0</a:t>
            </a:r>
          </a:p>
        </p:txBody>
      </p:sp>
      <p:sp>
        <p:nvSpPr>
          <p:cNvPr id="21510" name="Rectangle 6"/>
          <p:cNvSpPr>
            <a:spLocks/>
          </p:cNvSpPr>
          <p:nvPr/>
        </p:nvSpPr>
        <p:spPr bwMode="auto">
          <a:xfrm>
            <a:off x="8990418" y="2397597"/>
            <a:ext cx="819135"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Checksum</a:t>
            </a:r>
          </a:p>
        </p:txBody>
      </p:sp>
      <p:sp>
        <p:nvSpPr>
          <p:cNvPr id="21511" name="Line 7"/>
          <p:cNvSpPr>
            <a:spLocks noChangeShapeType="1"/>
          </p:cNvSpPr>
          <p:nvPr/>
        </p:nvSpPr>
        <p:spPr bwMode="auto">
          <a:xfrm>
            <a:off x="8600778" y="2332882"/>
            <a:ext cx="2232"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1512" name="Line 8"/>
          <p:cNvSpPr>
            <a:spLocks noChangeShapeType="1"/>
          </p:cNvSpPr>
          <p:nvPr/>
        </p:nvSpPr>
        <p:spPr bwMode="auto">
          <a:xfrm>
            <a:off x="7754690" y="2337347"/>
            <a:ext cx="1117"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1513" name="Rectangle 9"/>
          <p:cNvSpPr>
            <a:spLocks/>
          </p:cNvSpPr>
          <p:nvPr/>
        </p:nvSpPr>
        <p:spPr bwMode="auto">
          <a:xfrm>
            <a:off x="7826688" y="3019326"/>
            <a:ext cx="1548181"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Target IPv6 Address</a:t>
            </a:r>
          </a:p>
        </p:txBody>
      </p:sp>
      <p:sp>
        <p:nvSpPr>
          <p:cNvPr id="21514" name="Rectangle 10"/>
          <p:cNvSpPr>
            <a:spLocks/>
          </p:cNvSpPr>
          <p:nvPr/>
        </p:nvSpPr>
        <p:spPr bwMode="auto">
          <a:xfrm>
            <a:off x="8009190" y="2696741"/>
            <a:ext cx="727763"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Reserved</a:t>
            </a:r>
          </a:p>
        </p:txBody>
      </p:sp>
      <p:sp>
        <p:nvSpPr>
          <p:cNvPr id="21515" name="Line 11"/>
          <p:cNvSpPr>
            <a:spLocks noChangeShapeType="1"/>
          </p:cNvSpPr>
          <p:nvPr/>
        </p:nvSpPr>
        <p:spPr bwMode="auto">
          <a:xfrm>
            <a:off x="6971110" y="2893219"/>
            <a:ext cx="3204642" cy="1116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grpSp>
        <p:nvGrpSpPr>
          <p:cNvPr id="21516" name="Group 12"/>
          <p:cNvGrpSpPr>
            <a:grpSpLocks/>
          </p:cNvGrpSpPr>
          <p:nvPr/>
        </p:nvGrpSpPr>
        <p:grpSpPr bwMode="auto">
          <a:xfrm>
            <a:off x="1756172" y="2603005"/>
            <a:ext cx="5694908" cy="1000125"/>
            <a:chOff x="0" y="0"/>
            <a:chExt cx="5102" cy="896"/>
          </a:xfrm>
        </p:grpSpPr>
        <p:sp>
          <p:nvSpPr>
            <p:cNvPr id="21517" name="Line 13"/>
            <p:cNvSpPr>
              <a:spLocks noChangeShapeType="1"/>
            </p:cNvSpPr>
            <p:nvPr/>
          </p:nvSpPr>
          <p:spPr bwMode="auto">
            <a:xfrm rot="10800000">
              <a:off x="3472" y="268"/>
              <a:ext cx="1630" cy="206"/>
            </a:xfrm>
            <a:prstGeom prst="line">
              <a:avLst/>
            </a:prstGeom>
            <a:noFill/>
            <a:ln w="12700">
              <a:solidFill>
                <a:schemeClr val="tx1"/>
              </a:solidFill>
              <a:prstDash val="sysDot"/>
              <a:round/>
              <a:headEnd type="stealth"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1518" name="Rectangle 14"/>
            <p:cNvSpPr>
              <a:spLocks/>
            </p:cNvSpPr>
            <p:nvPr/>
          </p:nvSpPr>
          <p:spPr bwMode="auto">
            <a:xfrm>
              <a:off x="0" y="0"/>
              <a:ext cx="4424" cy="8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547">
                  <a:latin typeface="Helvetica" charset="0"/>
                  <a:ea typeface="ＭＳ Ｐゴシック" charset="0"/>
                  <a:cs typeface="Helvetica" charset="0"/>
                  <a:sym typeface="Helvetica" charset="0"/>
                </a:rPr>
                <a:t>The IPv6 address for which the link-layer</a:t>
              </a:r>
              <a:br>
                <a:rPr lang="en-US" sz="1547">
                  <a:latin typeface="Helvetica" charset="0"/>
                  <a:ea typeface="ＭＳ Ｐゴシック" charset="0"/>
                  <a:cs typeface="Helvetica" charset="0"/>
                  <a:sym typeface="Helvetica" charset="0"/>
                </a:rPr>
              </a:br>
              <a:r>
                <a:rPr lang="en-US" sz="1547">
                  <a:latin typeface="Helvetica" charset="0"/>
                  <a:ea typeface="ＭＳ Ｐゴシック" charset="0"/>
                  <a:cs typeface="Helvetica" charset="0"/>
                  <a:sym typeface="Helvetica" charset="0"/>
                </a:rPr>
                <a:t>(e.g. Ethernet) address is needed.</a:t>
              </a:r>
            </a:p>
            <a:p>
              <a:r>
                <a:rPr lang="en-US" sz="1547">
                  <a:latin typeface="Helvetica" charset="0"/>
                  <a:ea typeface="ＭＳ Ｐゴシック" charset="0"/>
                  <a:cs typeface="Helvetica" charset="0"/>
                  <a:sym typeface="Helvetica" charset="0"/>
                </a:rPr>
                <a:t>May also contain an optional field with the link-layer (e.g. Ethernet) address of the sender.</a:t>
              </a:r>
            </a:p>
          </p:txBody>
        </p:sp>
      </p:grpSp>
      <p:sp>
        <p:nvSpPr>
          <p:cNvPr id="21519" name="AutoShape 15"/>
          <p:cNvSpPr>
            <a:spLocks/>
          </p:cNvSpPr>
          <p:nvPr/>
        </p:nvSpPr>
        <p:spPr bwMode="auto">
          <a:xfrm>
            <a:off x="6973343" y="4670227"/>
            <a:ext cx="3210223" cy="318120"/>
          </a:xfrm>
          <a:prstGeom prst="roundRect">
            <a:avLst>
              <a:gd name="adj" fmla="val 347"/>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1520" name="AutoShape 16"/>
          <p:cNvSpPr>
            <a:spLocks/>
          </p:cNvSpPr>
          <p:nvPr/>
        </p:nvSpPr>
        <p:spPr bwMode="auto">
          <a:xfrm>
            <a:off x="6972226" y="4983882"/>
            <a:ext cx="3214688" cy="866180"/>
          </a:xfrm>
          <a:prstGeom prst="roundRect">
            <a:avLst>
              <a:gd name="adj" fmla="val 125"/>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1521" name="Rectangle 17"/>
          <p:cNvSpPr>
            <a:spLocks/>
          </p:cNvSpPr>
          <p:nvPr/>
        </p:nvSpPr>
        <p:spPr bwMode="auto">
          <a:xfrm>
            <a:off x="6962227" y="4750569"/>
            <a:ext cx="1464376"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03688" algn="l"/>
              </a:tabLst>
            </a:pPr>
            <a:r>
              <a:rPr lang="en-US" sz="1266" b="1">
                <a:latin typeface="Helvetica" charset="0"/>
                <a:ea typeface="ＭＳ Ｐゴシック" charset="0"/>
                <a:cs typeface="Helvetica" charset="0"/>
                <a:sym typeface="Helvetica" charset="0"/>
              </a:rPr>
              <a:t>Type : 136   Code:0</a:t>
            </a:r>
          </a:p>
        </p:txBody>
      </p:sp>
      <p:sp>
        <p:nvSpPr>
          <p:cNvPr id="21522" name="Rectangle 18"/>
          <p:cNvSpPr>
            <a:spLocks/>
          </p:cNvSpPr>
          <p:nvPr/>
        </p:nvSpPr>
        <p:spPr bwMode="auto">
          <a:xfrm>
            <a:off x="8999348" y="4747220"/>
            <a:ext cx="819135"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Checksum</a:t>
            </a:r>
          </a:p>
        </p:txBody>
      </p:sp>
      <p:sp>
        <p:nvSpPr>
          <p:cNvPr id="21523" name="Line 19"/>
          <p:cNvSpPr>
            <a:spLocks noChangeShapeType="1"/>
          </p:cNvSpPr>
          <p:nvPr/>
        </p:nvSpPr>
        <p:spPr bwMode="auto">
          <a:xfrm>
            <a:off x="8613056" y="4682506"/>
            <a:ext cx="1116"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1524" name="Line 20"/>
          <p:cNvSpPr>
            <a:spLocks noChangeShapeType="1"/>
          </p:cNvSpPr>
          <p:nvPr/>
        </p:nvSpPr>
        <p:spPr bwMode="auto">
          <a:xfrm>
            <a:off x="7765852" y="4686971"/>
            <a:ext cx="1117" cy="30360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1525" name="Rectangle 21"/>
          <p:cNvSpPr>
            <a:spLocks/>
          </p:cNvSpPr>
          <p:nvPr/>
        </p:nvSpPr>
        <p:spPr bwMode="auto">
          <a:xfrm>
            <a:off x="7826688" y="5461595"/>
            <a:ext cx="1548181"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Target IPv6 Address</a:t>
            </a:r>
          </a:p>
        </p:txBody>
      </p:sp>
      <p:sp>
        <p:nvSpPr>
          <p:cNvPr id="21526" name="Rectangle 22"/>
          <p:cNvSpPr>
            <a:spLocks/>
          </p:cNvSpPr>
          <p:nvPr/>
        </p:nvSpPr>
        <p:spPr bwMode="auto">
          <a:xfrm>
            <a:off x="7039990" y="5024041"/>
            <a:ext cx="2067875"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R S O                    Reserved</a:t>
            </a:r>
          </a:p>
        </p:txBody>
      </p:sp>
      <p:sp>
        <p:nvSpPr>
          <p:cNvPr id="21527" name="Line 23"/>
          <p:cNvSpPr>
            <a:spLocks noChangeShapeType="1"/>
          </p:cNvSpPr>
          <p:nvPr/>
        </p:nvSpPr>
        <p:spPr bwMode="auto">
          <a:xfrm>
            <a:off x="6962180" y="5268516"/>
            <a:ext cx="3204642" cy="11162"/>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1528" name="Rectangle 24"/>
          <p:cNvSpPr>
            <a:spLocks/>
          </p:cNvSpPr>
          <p:nvPr/>
        </p:nvSpPr>
        <p:spPr bwMode="auto">
          <a:xfrm>
            <a:off x="7647609" y="6004074"/>
            <a:ext cx="1915269" cy="167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tabLst>
                <a:tab pos="660773" algn="l"/>
                <a:tab pos="1312617" algn="l"/>
                <a:tab pos="1955532" algn="l"/>
              </a:tabLst>
            </a:pPr>
            <a:r>
              <a:rPr lang="en-US" sz="1266" b="1">
                <a:latin typeface="Helvetica" charset="0"/>
                <a:ea typeface="ＭＳ Ｐゴシック" charset="0"/>
                <a:cs typeface="Helvetica" charset="0"/>
                <a:sym typeface="Helvetica" charset="0"/>
              </a:rPr>
              <a:t>Target link layer Address</a:t>
            </a:r>
          </a:p>
        </p:txBody>
      </p:sp>
      <p:sp>
        <p:nvSpPr>
          <p:cNvPr id="21529" name="AutoShape 25"/>
          <p:cNvSpPr>
            <a:spLocks/>
          </p:cNvSpPr>
          <p:nvPr/>
        </p:nvSpPr>
        <p:spPr bwMode="auto">
          <a:xfrm>
            <a:off x="6972226" y="5847830"/>
            <a:ext cx="3214688" cy="544711"/>
          </a:xfrm>
          <a:prstGeom prst="roundRect">
            <a:avLst>
              <a:gd name="adj" fmla="val 204"/>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grpSp>
        <p:nvGrpSpPr>
          <p:cNvPr id="21530" name="Group 26"/>
          <p:cNvGrpSpPr>
            <a:grpSpLocks/>
          </p:cNvGrpSpPr>
          <p:nvPr/>
        </p:nvGrpSpPr>
        <p:grpSpPr bwMode="auto">
          <a:xfrm>
            <a:off x="1827610" y="5286375"/>
            <a:ext cx="5685979" cy="506760"/>
            <a:chOff x="0" y="0"/>
            <a:chExt cx="5094" cy="454"/>
          </a:xfrm>
        </p:grpSpPr>
        <p:sp>
          <p:nvSpPr>
            <p:cNvPr id="21531" name="Line 27"/>
            <p:cNvSpPr>
              <a:spLocks noChangeShapeType="1"/>
            </p:cNvSpPr>
            <p:nvPr/>
          </p:nvSpPr>
          <p:spPr bwMode="auto">
            <a:xfrm rot="10800000">
              <a:off x="3464" y="247"/>
              <a:ext cx="1630" cy="207"/>
            </a:xfrm>
            <a:prstGeom prst="line">
              <a:avLst/>
            </a:prstGeom>
            <a:noFill/>
            <a:ln w="12700">
              <a:solidFill>
                <a:schemeClr val="tx1"/>
              </a:solidFill>
              <a:prstDash val="sysDot"/>
              <a:round/>
              <a:headEnd type="stealth"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1532" name="Rectangle 28"/>
            <p:cNvSpPr>
              <a:spLocks/>
            </p:cNvSpPr>
            <p:nvPr/>
          </p:nvSpPr>
          <p:spPr bwMode="auto">
            <a:xfrm>
              <a:off x="0" y="0"/>
              <a:ext cx="4424" cy="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547">
                  <a:latin typeface="Helvetica" charset="0"/>
                  <a:ea typeface="ＭＳ Ｐゴシック" charset="0"/>
                  <a:cs typeface="Helvetica" charset="0"/>
                  <a:sym typeface="Helvetica" charset="0"/>
                </a:rPr>
                <a:t>The IPv6 and link-layer addresses</a:t>
              </a:r>
            </a:p>
          </p:txBody>
        </p:sp>
      </p:grpSp>
      <p:grpSp>
        <p:nvGrpSpPr>
          <p:cNvPr id="21533" name="Group 29"/>
          <p:cNvGrpSpPr>
            <a:grpSpLocks/>
          </p:cNvGrpSpPr>
          <p:nvPr/>
        </p:nvGrpSpPr>
        <p:grpSpPr bwMode="auto">
          <a:xfrm>
            <a:off x="1827611" y="4406802"/>
            <a:ext cx="5075411" cy="767953"/>
            <a:chOff x="0" y="0"/>
            <a:chExt cx="4547" cy="688"/>
          </a:xfrm>
        </p:grpSpPr>
        <p:sp>
          <p:nvSpPr>
            <p:cNvPr id="21534" name="Line 30"/>
            <p:cNvSpPr>
              <a:spLocks noChangeShapeType="1"/>
            </p:cNvSpPr>
            <p:nvPr/>
          </p:nvSpPr>
          <p:spPr bwMode="auto">
            <a:xfrm rot="10800000">
              <a:off x="3464" y="260"/>
              <a:ext cx="1083" cy="299"/>
            </a:xfrm>
            <a:prstGeom prst="line">
              <a:avLst/>
            </a:prstGeom>
            <a:noFill/>
            <a:ln w="12700">
              <a:solidFill>
                <a:schemeClr val="tx1"/>
              </a:solidFill>
              <a:prstDash val="sysDot"/>
              <a:round/>
              <a:headEnd type="stealth"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1535" name="Rectangle 31"/>
            <p:cNvSpPr>
              <a:spLocks/>
            </p:cNvSpPr>
            <p:nvPr/>
          </p:nvSpPr>
          <p:spPr bwMode="auto">
            <a:xfrm>
              <a:off x="0" y="0"/>
              <a:ext cx="4424" cy="6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r>
                <a:rPr lang="en-US" sz="1547">
                  <a:latin typeface="Helvetica" charset="0"/>
                  <a:ea typeface="ＭＳ Ｐゴシック" charset="0"/>
                  <a:cs typeface="Helvetica" charset="0"/>
                  <a:sym typeface="Helvetica" charset="0"/>
                </a:rPr>
                <a:t>R : true if node is a router</a:t>
              </a:r>
            </a:p>
            <a:p>
              <a:r>
                <a:rPr lang="en-US" sz="1547">
                  <a:latin typeface="Helvetica" charset="0"/>
                  <a:ea typeface="ＭＳ Ｐゴシック" charset="0"/>
                  <a:cs typeface="Helvetica" charset="0"/>
                  <a:sym typeface="Helvetica" charset="0"/>
                </a:rPr>
                <a:t>S : true if answers to a neighbour solicitation</a:t>
              </a:r>
            </a:p>
            <a:p>
              <a:endParaRPr lang="en-US" sz="1547">
                <a:latin typeface="Helvetica" charset="0"/>
                <a:ea typeface="ＭＳ Ｐゴシック" charset="0"/>
                <a:cs typeface="Helvetica" charset="0"/>
                <a:sym typeface="Helvetica" charset="0"/>
              </a:endParaRPr>
            </a:p>
          </p:txBody>
        </p:sp>
      </p:grpSp>
    </p:spTree>
    <p:custDataLst>
      <p:tags r:id="rId1"/>
    </p:custDataLst>
    <p:extLst>
      <p:ext uri="{BB962C8B-B14F-4D97-AF65-F5344CB8AC3E}">
        <p14:creationId xmlns:p14="http://schemas.microsoft.com/office/powerpoint/2010/main" val="33954491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15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15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15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xfrm>
            <a:off x="2538636" y="1116"/>
            <a:ext cx="7545586" cy="1205508"/>
          </a:xfrm>
          <a:ln/>
        </p:spPr>
        <p:txBody>
          <a:bodyPr/>
          <a:lstStyle/>
          <a:p>
            <a:pPr>
              <a:lnSpc>
                <a:spcPct val="84000"/>
              </a:lnSpc>
              <a:tabLst>
                <a:tab pos="660773" algn="l"/>
                <a:tab pos="1312617" algn="l"/>
                <a:tab pos="1973391" algn="l"/>
                <a:tab pos="2625235" algn="l"/>
                <a:tab pos="3286008" algn="l"/>
                <a:tab pos="3937852" algn="l"/>
                <a:tab pos="4598626" algn="l"/>
                <a:tab pos="5250470" algn="l"/>
                <a:tab pos="5875525" algn="l"/>
              </a:tabLst>
            </a:pPr>
            <a:r>
              <a:rPr lang="en-US"/>
              <a:t>Autoconfiguration </a:t>
            </a:r>
          </a:p>
        </p:txBody>
      </p:sp>
      <p:sp>
        <p:nvSpPr>
          <p:cNvPr id="29698" name="Rectangle 2"/>
          <p:cNvSpPr>
            <a:spLocks noGrp="1" noChangeArrowheads="1"/>
          </p:cNvSpPr>
          <p:nvPr>
            <p:ph type="body" idx="1"/>
          </p:nvPr>
        </p:nvSpPr>
        <p:spPr>
          <a:xfrm>
            <a:off x="2095501" y="1237878"/>
            <a:ext cx="8228707" cy="5577706"/>
          </a:xfrm>
          <a:ln/>
        </p:spPr>
        <p:txBody>
          <a:bodyPr/>
          <a:lstStyle/>
          <a:p>
            <a:pPr marL="452050">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Lst>
            </a:pPr>
            <a:r>
              <a:rPr lang="en-US"/>
              <a:t>What happens when a host boots ?</a:t>
            </a:r>
            <a:br>
              <a:rPr lang="en-US"/>
            </a:br>
            <a:br>
              <a:rPr lang="en-US"/>
            </a:br>
            <a:br>
              <a:rPr lang="en-US"/>
            </a:br>
            <a:br>
              <a:rPr lang="en-US"/>
            </a:br>
            <a:br>
              <a:rPr lang="en-US"/>
            </a:br>
            <a:br>
              <a:rPr lang="en-US"/>
            </a:br>
            <a:br>
              <a:rPr lang="en-US"/>
            </a:br>
            <a:br>
              <a:rPr lang="en-US"/>
            </a:br>
            <a:endParaRPr lang="en-US"/>
          </a:p>
          <a:p>
            <a:pPr marL="857220" lvl="2">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Lst>
            </a:pPr>
            <a:r>
              <a:rPr lang="en-US"/>
              <a:t>Use</a:t>
            </a:r>
            <a:r>
              <a:rPr lang="en-US">
                <a:solidFill>
                  <a:srgbClr val="FF0000"/>
                </a:solidFill>
              </a:rPr>
              <a:t> Link-local</a:t>
            </a:r>
            <a:r>
              <a:rPr lang="en-US"/>
              <a:t> IPv6 address (</a:t>
            </a:r>
            <a:r>
              <a:rPr lang="en-US">
                <a:solidFill>
                  <a:srgbClr val="FF0000"/>
                </a:solidFill>
              </a:rPr>
              <a:t>FE80</a:t>
            </a:r>
            <a:r>
              <a:rPr lang="en-US"/>
              <a:t>::/64)</a:t>
            </a:r>
          </a:p>
          <a:p>
            <a:pPr marL="1059247" lvl="3">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Lst>
            </a:pPr>
            <a:r>
              <a:rPr lang="en-US"/>
              <a:t>Each interface has a link-local IPv6 address</a:t>
            </a:r>
          </a:p>
          <a:p>
            <a:pPr marL="1059247" lvl="3">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Lst>
            </a:pPr>
            <a:r>
              <a:rPr lang="en-US"/>
              <a:t>But another node might have chosen the same address !</a:t>
            </a:r>
          </a:p>
        </p:txBody>
      </p:sp>
      <p:pic>
        <p:nvPicPr>
          <p:cNvPr id="29699"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8811" y="3143250"/>
            <a:ext cx="562570" cy="5625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29700" name="Line 4"/>
          <p:cNvSpPr>
            <a:spLocks noChangeShapeType="1"/>
          </p:cNvSpPr>
          <p:nvPr/>
        </p:nvSpPr>
        <p:spPr bwMode="auto">
          <a:xfrm flipH="1">
            <a:off x="5229821" y="2647654"/>
            <a:ext cx="7814" cy="50229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9701" name="Line 5"/>
          <p:cNvSpPr>
            <a:spLocks noChangeShapeType="1"/>
          </p:cNvSpPr>
          <p:nvPr/>
        </p:nvSpPr>
        <p:spPr bwMode="auto">
          <a:xfrm>
            <a:off x="6490023" y="2241352"/>
            <a:ext cx="2232" cy="32146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9702" name="Line 6"/>
          <p:cNvSpPr>
            <a:spLocks noChangeShapeType="1"/>
          </p:cNvSpPr>
          <p:nvPr/>
        </p:nvSpPr>
        <p:spPr bwMode="auto">
          <a:xfrm>
            <a:off x="4552281" y="2619748"/>
            <a:ext cx="3080742" cy="1116"/>
          </a:xfrm>
          <a:prstGeom prst="line">
            <a:avLst/>
          </a:prstGeom>
          <a:noFill/>
          <a:ln w="889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grpSp>
        <p:nvGrpSpPr>
          <p:cNvPr id="29703" name="Group 7"/>
          <p:cNvGrpSpPr>
            <a:grpSpLocks/>
          </p:cNvGrpSpPr>
          <p:nvPr/>
        </p:nvGrpSpPr>
        <p:grpSpPr bwMode="auto">
          <a:xfrm>
            <a:off x="6271247" y="1839516"/>
            <a:ext cx="564803" cy="401836"/>
            <a:chOff x="0" y="0"/>
            <a:chExt cx="505" cy="359"/>
          </a:xfrm>
        </p:grpSpPr>
        <p:sp>
          <p:nvSpPr>
            <p:cNvPr id="29704" name="AutoShape 8"/>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29705" name="Line 9"/>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9706" name="Line 10"/>
            <p:cNvSpPr>
              <a:spLocks noChangeShapeType="1"/>
            </p:cNvSpPr>
            <p:nvPr/>
          </p:nvSpPr>
          <p:spPr bwMode="auto">
            <a:xfrm rot="10800000" flipH="1">
              <a:off x="341"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9707" name="Line 11"/>
            <p:cNvSpPr>
              <a:spLocks noChangeShapeType="1"/>
            </p:cNvSpPr>
            <p:nvPr/>
          </p:nvSpPr>
          <p:spPr bwMode="auto">
            <a:xfrm rot="10800000" flipH="1">
              <a:off x="341"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9708" name="Line 12"/>
            <p:cNvSpPr>
              <a:spLocks noChangeShapeType="1"/>
            </p:cNvSpPr>
            <p:nvPr/>
          </p:nvSpPr>
          <p:spPr bwMode="auto">
            <a:xfrm>
              <a:off x="162"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9709" name="Line 13"/>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29710" name="Rectangle 14"/>
            <p:cNvSpPr>
              <a:spLocks/>
            </p:cNvSpPr>
            <p:nvPr/>
          </p:nvSpPr>
          <p:spPr bwMode="auto">
            <a:xfrm>
              <a:off x="68" y="140"/>
              <a:ext cx="176" cy="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1547">
                  <a:latin typeface="Helvetica" charset="0"/>
                  <a:ea typeface="ＭＳ Ｐゴシック" charset="0"/>
                  <a:cs typeface="Helvetica" charset="0"/>
                  <a:sym typeface="Helvetica" charset="0"/>
                </a:rPr>
                <a:t> </a:t>
              </a:r>
              <a:r>
                <a:rPr lang="en-US" sz="1547" b="1">
                  <a:latin typeface="Helvetica" charset="0"/>
                  <a:ea typeface="ＭＳ Ｐゴシック" charset="0"/>
                  <a:cs typeface="Helvetica" charset="0"/>
                  <a:sym typeface="Helvetica" charset="0"/>
                </a:rPr>
                <a:t>R</a:t>
              </a:r>
            </a:p>
          </p:txBody>
        </p:sp>
      </p:grpSp>
      <p:sp>
        <p:nvSpPr>
          <p:cNvPr id="29711" name="Rectangle 15"/>
          <p:cNvSpPr>
            <a:spLocks/>
          </p:cNvSpPr>
          <p:nvPr/>
        </p:nvSpPr>
        <p:spPr bwMode="auto">
          <a:xfrm>
            <a:off x="1999507" y="3820791"/>
            <a:ext cx="3911203" cy="660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1501251" indent="-391776">
              <a:lnSpc>
                <a:spcPct val="84000"/>
              </a:lnSpc>
              <a:tabLst>
                <a:tab pos="660773" algn="l"/>
                <a:tab pos="1312617" algn="l"/>
                <a:tab pos="1973391" algn="l"/>
                <a:tab pos="2625235" algn="l"/>
                <a:tab pos="3286008" algn="l"/>
                <a:tab pos="3937852" algn="l"/>
                <a:tab pos="4598626" algn="l"/>
                <a:tab pos="5214752" algn="l"/>
                <a:tab pos="660773" algn="l"/>
                <a:tab pos="1312617" algn="l"/>
                <a:tab pos="1973391" algn="l"/>
                <a:tab pos="2625235" algn="l"/>
                <a:tab pos="3286008" algn="l"/>
                <a:tab pos="3937852" algn="l"/>
                <a:tab pos="4598626" algn="l"/>
                <a:tab pos="5214752" algn="l"/>
              </a:tabLst>
            </a:pPr>
            <a:r>
              <a:rPr lang="en-US" sz="1547">
                <a:latin typeface="Helvetica" charset="0"/>
                <a:ea typeface="ＭＳ Ｐゴシック" charset="0"/>
                <a:cs typeface="Helvetica" charset="0"/>
                <a:sym typeface="Helvetica" charset="0"/>
              </a:rPr>
              <a:t>Ethernet : </a:t>
            </a:r>
            <a:r>
              <a:rPr lang="en-US" sz="1547">
                <a:solidFill>
                  <a:srgbClr val="0000FF"/>
                </a:solidFill>
                <a:latin typeface="Helvetica" charset="0"/>
                <a:ea typeface="ＭＳ Ｐゴシック" charset="0"/>
                <a:cs typeface="Helvetica" charset="0"/>
                <a:sym typeface="Helvetica" charset="0"/>
              </a:rPr>
              <a:t>0800:200C:417A</a:t>
            </a:r>
            <a:br>
              <a:rPr lang="en-US" sz="1547">
                <a:solidFill>
                  <a:srgbClr val="0000FF"/>
                </a:solidFill>
                <a:latin typeface="Helvetica" charset="0"/>
                <a:ea typeface="ＭＳ Ｐゴシック" charset="0"/>
                <a:cs typeface="Helvetica" charset="0"/>
                <a:sym typeface="Helvetica" charset="0"/>
              </a:rPr>
            </a:br>
            <a:r>
              <a:rPr lang="en-US" sz="1547">
                <a:solidFill>
                  <a:srgbClr val="FF0000"/>
                </a:solidFill>
                <a:ea typeface="ＭＳ Ｐゴシック" charset="0"/>
                <a:cs typeface="Gill Sans" charset="0"/>
              </a:rPr>
              <a:t>FE80:</a:t>
            </a:r>
            <a:r>
              <a:rPr lang="en-US" sz="1547">
                <a:solidFill>
                  <a:srgbClr val="0000FF"/>
                </a:solidFill>
                <a:ea typeface="ＭＳ Ｐゴシック" charset="0"/>
                <a:cs typeface="Gill Sans" charset="0"/>
              </a:rPr>
              <a:t>:</a:t>
            </a:r>
            <a:r>
              <a:rPr lang="en-US" sz="1547">
                <a:ea typeface="ＭＳ Ｐゴシック" charset="0"/>
                <a:cs typeface="Gill Sans" charset="0"/>
              </a:rPr>
              <a:t>M</a:t>
            </a:r>
            <a:r>
              <a:rPr lang="en-US" sz="1547" baseline="-35000">
                <a:ea typeface="ＭＳ Ｐゴシック" charset="0"/>
                <a:cs typeface="Gill Sans" charset="0"/>
              </a:rPr>
              <a:t>64</a:t>
            </a:r>
            <a:r>
              <a:rPr lang="en-US" sz="1547">
                <a:ea typeface="ＭＳ Ｐゴシック" charset="0"/>
                <a:cs typeface="Gill Sans" charset="0"/>
              </a:rPr>
              <a:t>(</a:t>
            </a:r>
            <a:r>
              <a:rPr lang="en-US" sz="1547">
                <a:solidFill>
                  <a:srgbClr val="0000FF"/>
                </a:solidFill>
                <a:ea typeface="ＭＳ Ｐゴシック" charset="0"/>
                <a:cs typeface="Gill Sans" charset="0"/>
              </a:rPr>
              <a:t>800:200C:417A) </a:t>
            </a:r>
          </a:p>
          <a:p>
            <a:pPr marL="1501251" indent="-391776">
              <a:lnSpc>
                <a:spcPct val="84000"/>
              </a:lnSpc>
              <a:tabLst>
                <a:tab pos="660773" algn="l"/>
                <a:tab pos="1312617" algn="l"/>
                <a:tab pos="1973391" algn="l"/>
                <a:tab pos="2625235" algn="l"/>
                <a:tab pos="3286008" algn="l"/>
                <a:tab pos="3937852" algn="l"/>
                <a:tab pos="4598626" algn="l"/>
                <a:tab pos="5214752" algn="l"/>
                <a:tab pos="660773" algn="l"/>
                <a:tab pos="1312617" algn="l"/>
                <a:tab pos="1973391" algn="l"/>
                <a:tab pos="2625235" algn="l"/>
                <a:tab pos="3286008" algn="l"/>
                <a:tab pos="3937852" algn="l"/>
                <a:tab pos="4598626" algn="l"/>
                <a:tab pos="5214752" algn="l"/>
              </a:tabLst>
            </a:pPr>
            <a:endParaRPr lang="en-US" sz="1547">
              <a:ea typeface="ＭＳ Ｐゴシック" charset="0"/>
              <a:cs typeface="Gill Sans" charset="0"/>
            </a:endParaRPr>
          </a:p>
        </p:txBody>
      </p:sp>
      <p:grpSp>
        <p:nvGrpSpPr>
          <p:cNvPr id="29712" name="Group 16"/>
          <p:cNvGrpSpPr>
            <a:grpSpLocks/>
          </p:cNvGrpSpPr>
          <p:nvPr/>
        </p:nvGrpSpPr>
        <p:grpSpPr bwMode="auto">
          <a:xfrm>
            <a:off x="6135069" y="2903265"/>
            <a:ext cx="4018359" cy="1821656"/>
            <a:chOff x="0" y="0"/>
            <a:chExt cx="3600" cy="1632"/>
          </a:xfrm>
        </p:grpSpPr>
        <p:sp>
          <p:nvSpPr>
            <p:cNvPr id="29713" name="Rectangle 17"/>
            <p:cNvSpPr>
              <a:spLocks/>
            </p:cNvSpPr>
            <p:nvPr/>
          </p:nvSpPr>
          <p:spPr bwMode="auto">
            <a:xfrm>
              <a:off x="0" y="0"/>
              <a:ext cx="3319" cy="1520"/>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2180"/>
            </a:p>
          </p:txBody>
        </p:sp>
        <p:sp>
          <p:nvSpPr>
            <p:cNvPr id="29714" name="Rectangle 18"/>
            <p:cNvSpPr>
              <a:spLocks/>
            </p:cNvSpPr>
            <p:nvPr/>
          </p:nvSpPr>
          <p:spPr bwMode="auto">
            <a:xfrm>
              <a:off x="0" y="0"/>
              <a:ext cx="3600" cy="16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2180"/>
            </a:p>
          </p:txBody>
        </p:sp>
      </p:grpSp>
      <p:pic>
        <p:nvPicPr>
          <p:cNvPr id="29715" name="Picture 1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301" y="1812728"/>
            <a:ext cx="563686" cy="563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29716" name="Line 20"/>
          <p:cNvSpPr>
            <a:spLocks noChangeShapeType="1"/>
          </p:cNvSpPr>
          <p:nvPr/>
        </p:nvSpPr>
        <p:spPr bwMode="auto">
          <a:xfrm>
            <a:off x="5216427" y="2330649"/>
            <a:ext cx="1117" cy="350490"/>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grpSp>
        <p:nvGrpSpPr>
          <p:cNvPr id="29717" name="Group 21"/>
          <p:cNvGrpSpPr>
            <a:grpSpLocks/>
          </p:cNvGrpSpPr>
          <p:nvPr/>
        </p:nvGrpSpPr>
        <p:grpSpPr bwMode="auto">
          <a:xfrm>
            <a:off x="5166198" y="2777134"/>
            <a:ext cx="5679281" cy="1750219"/>
            <a:chOff x="0" y="0"/>
            <a:chExt cx="5088" cy="1568"/>
          </a:xfrm>
        </p:grpSpPr>
        <p:sp>
          <p:nvSpPr>
            <p:cNvPr id="29718" name="Line 22"/>
            <p:cNvSpPr>
              <a:spLocks noChangeShapeType="1"/>
            </p:cNvSpPr>
            <p:nvPr/>
          </p:nvSpPr>
          <p:spPr bwMode="auto">
            <a:xfrm rot="10800000">
              <a:off x="568" y="0"/>
              <a:ext cx="11" cy="570"/>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sp>
          <p:nvSpPr>
            <p:cNvPr id="29719" name="Rectangle 23"/>
            <p:cNvSpPr>
              <a:spLocks/>
            </p:cNvSpPr>
            <p:nvPr/>
          </p:nvSpPr>
          <p:spPr bwMode="auto">
            <a:xfrm>
              <a:off x="0" y="1280"/>
              <a:ext cx="5088"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1501251" indent="-391776">
                <a:lnSpc>
                  <a:spcPct val="84000"/>
                </a:lnSpc>
                <a:tabLst>
                  <a:tab pos="660773" algn="l"/>
                  <a:tab pos="1312617" algn="l"/>
                  <a:tab pos="1973391" algn="l"/>
                  <a:tab pos="2625235" algn="l"/>
                  <a:tab pos="3286008" algn="l"/>
                  <a:tab pos="3937852" algn="l"/>
                  <a:tab pos="4598626" algn="l"/>
                  <a:tab pos="5250470" algn="l"/>
                  <a:tab pos="5875525" algn="l"/>
                </a:tabLst>
              </a:pPr>
              <a:r>
                <a:rPr lang="en-US" sz="2109">
                  <a:solidFill>
                    <a:srgbClr val="FF0000"/>
                  </a:solidFill>
                  <a:latin typeface="Helvetica" charset="0"/>
                  <a:ea typeface="ＭＳ Ｐゴシック" charset="0"/>
                  <a:cs typeface="Helvetica" charset="0"/>
                  <a:sym typeface="Helvetica" charset="0"/>
                </a:rPr>
                <a:t>Address is valid if nobody answers</a:t>
              </a:r>
            </a:p>
          </p:txBody>
        </p:sp>
        <p:sp>
          <p:nvSpPr>
            <p:cNvPr id="29720" name="Rectangle 24"/>
            <p:cNvSpPr>
              <a:spLocks/>
            </p:cNvSpPr>
            <p:nvPr/>
          </p:nvSpPr>
          <p:spPr bwMode="auto">
            <a:xfrm>
              <a:off x="513" y="675"/>
              <a:ext cx="2879"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r>
                <a:rPr lang="en-US" sz="1969">
                  <a:ea typeface="ＭＳ Ｐゴシック" charset="0"/>
                  <a:cs typeface="Gill Sans" charset="0"/>
                </a:rPr>
                <a:t>ICMPv6 </a:t>
              </a:r>
              <a:r>
                <a:rPr lang="en-US" sz="1969" err="1">
                  <a:ea typeface="ＭＳ Ｐゴシック" charset="0"/>
                  <a:cs typeface="Gill Sans" charset="0"/>
                </a:rPr>
                <a:t>Neighbour</a:t>
              </a:r>
              <a:r>
                <a:rPr lang="en-US" sz="1969">
                  <a:ea typeface="ＭＳ Ｐゴシック" charset="0"/>
                  <a:cs typeface="Gill Sans" charset="0"/>
                </a:rPr>
                <a:t> </a:t>
              </a:r>
              <a:r>
                <a:rPr lang="en-US" sz="1969" err="1">
                  <a:ea typeface="ＭＳ Ｐゴシック" charset="0"/>
                  <a:cs typeface="Gill Sans" charset="0"/>
                </a:rPr>
                <a:t>sollicitation</a:t>
              </a:r>
              <a:endParaRPr lang="en-US" sz="1969">
                <a:ea typeface="ＭＳ Ｐゴシック" charset="0"/>
                <a:cs typeface="Gill Sans" charset="0"/>
              </a:endParaRPr>
            </a:p>
          </p:txBody>
        </p:sp>
      </p:grpSp>
    </p:spTree>
    <p:custDataLst>
      <p:tags r:id="rId1"/>
    </p:custDataLst>
    <p:extLst>
      <p:ext uri="{BB962C8B-B14F-4D97-AF65-F5344CB8AC3E}">
        <p14:creationId xmlns:p14="http://schemas.microsoft.com/office/powerpoint/2010/main" val="33796749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97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xfrm>
            <a:off x="2520778" y="1116"/>
            <a:ext cx="7563445" cy="1205508"/>
          </a:xfrm>
          <a:ln/>
        </p:spPr>
        <p:txBody>
          <a:bodyPr/>
          <a:lstStyle/>
          <a:p>
            <a:pPr>
              <a:lnSpc>
                <a:spcPct val="84000"/>
              </a:lnSpc>
              <a:tabLst>
                <a:tab pos="660773" algn="l"/>
                <a:tab pos="1312617" algn="l"/>
                <a:tab pos="1973391" algn="l"/>
                <a:tab pos="2625235" algn="l"/>
                <a:tab pos="3286008" algn="l"/>
                <a:tab pos="3937852" algn="l"/>
                <a:tab pos="4598626" algn="l"/>
                <a:tab pos="5250470" algn="l"/>
                <a:tab pos="5875525" algn="l"/>
              </a:tabLst>
            </a:pPr>
            <a:r>
              <a:rPr lang="en-US"/>
              <a:t>Global IPv6 address</a:t>
            </a:r>
          </a:p>
        </p:txBody>
      </p:sp>
      <p:sp>
        <p:nvSpPr>
          <p:cNvPr id="31746" name="Rectangle 2"/>
          <p:cNvSpPr>
            <a:spLocks noGrp="1" noChangeArrowheads="1"/>
          </p:cNvSpPr>
          <p:nvPr>
            <p:ph type="body" idx="1"/>
          </p:nvPr>
        </p:nvSpPr>
        <p:spPr>
          <a:xfrm>
            <a:off x="2193728" y="718840"/>
            <a:ext cx="8228707" cy="5577706"/>
          </a:xfrm>
          <a:ln/>
        </p:spPr>
        <p:txBody>
          <a:bodyPr/>
          <a:lstStyle/>
          <a:p>
            <a:pPr marL="452050">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Lst>
            </a:pPr>
            <a:r>
              <a:rPr lang="en-US"/>
              <a:t>How to obtain the IPv6 prefix of the subnet ?</a:t>
            </a:r>
          </a:p>
          <a:p>
            <a:pPr marL="937584" lvl="1">
              <a:lnSpc>
                <a:spcPct val="84000"/>
              </a:lnSpc>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Lst>
            </a:pPr>
            <a:r>
              <a:rPr lang="en-US"/>
              <a:t>Wait for router advertisements </a:t>
            </a:r>
          </a:p>
          <a:p>
            <a:pPr marL="937584" lvl="1">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Lst>
            </a:pPr>
            <a:r>
              <a:rPr lang="en-US"/>
              <a:t>Solicit router advertisement</a:t>
            </a:r>
            <a:br>
              <a:rPr lang="en-US"/>
            </a:br>
            <a:br>
              <a:rPr lang="en-US"/>
            </a:br>
            <a:br>
              <a:rPr lang="en-US"/>
            </a:br>
            <a:br>
              <a:rPr lang="en-US"/>
            </a:br>
            <a:br>
              <a:rPr lang="en-US"/>
            </a:br>
            <a:br>
              <a:rPr lang="en-US"/>
            </a:br>
            <a:endParaRPr lang="en-US"/>
          </a:p>
        </p:txBody>
      </p:sp>
      <p:pic>
        <p:nvPicPr>
          <p:cNvPr id="31747"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723" y="4509492"/>
            <a:ext cx="562570" cy="5625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31748" name="Line 4"/>
          <p:cNvSpPr>
            <a:spLocks noChangeShapeType="1"/>
          </p:cNvSpPr>
          <p:nvPr/>
        </p:nvSpPr>
        <p:spPr bwMode="auto">
          <a:xfrm flipH="1">
            <a:off x="4382616" y="4009431"/>
            <a:ext cx="8930" cy="50229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1749" name="Line 5"/>
          <p:cNvSpPr>
            <a:spLocks noChangeShapeType="1"/>
          </p:cNvSpPr>
          <p:nvPr/>
        </p:nvSpPr>
        <p:spPr bwMode="auto">
          <a:xfrm>
            <a:off x="5642819" y="3604246"/>
            <a:ext cx="1117" cy="321469"/>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1750" name="Line 6"/>
          <p:cNvSpPr>
            <a:spLocks noChangeShapeType="1"/>
          </p:cNvSpPr>
          <p:nvPr/>
        </p:nvSpPr>
        <p:spPr bwMode="auto">
          <a:xfrm>
            <a:off x="3703960" y="3982641"/>
            <a:ext cx="3080742" cy="2232"/>
          </a:xfrm>
          <a:prstGeom prst="line">
            <a:avLst/>
          </a:prstGeom>
          <a:noFill/>
          <a:ln w="889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grpSp>
        <p:nvGrpSpPr>
          <p:cNvPr id="31751" name="Group 7"/>
          <p:cNvGrpSpPr>
            <a:grpSpLocks/>
          </p:cNvGrpSpPr>
          <p:nvPr/>
        </p:nvGrpSpPr>
        <p:grpSpPr bwMode="auto">
          <a:xfrm>
            <a:off x="5425159" y="3200177"/>
            <a:ext cx="564803" cy="401836"/>
            <a:chOff x="0" y="0"/>
            <a:chExt cx="505" cy="359"/>
          </a:xfrm>
        </p:grpSpPr>
        <p:sp>
          <p:nvSpPr>
            <p:cNvPr id="31752" name="AutoShape 8"/>
            <p:cNvSpPr>
              <a:spLocks/>
            </p:cNvSpPr>
            <p:nvPr/>
          </p:nvSpPr>
          <p:spPr bwMode="auto">
            <a:xfrm>
              <a:off x="0" y="125"/>
              <a:ext cx="341" cy="233"/>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31753" name="Line 9"/>
            <p:cNvSpPr>
              <a:spLocks noChangeShapeType="1"/>
            </p:cNvSpPr>
            <p:nvPr/>
          </p:nvSpPr>
          <p:spPr bwMode="auto">
            <a:xfrm rot="10800000" flipH="1">
              <a:off x="0" y="0"/>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1754" name="Line 10"/>
            <p:cNvSpPr>
              <a:spLocks noChangeShapeType="1"/>
            </p:cNvSpPr>
            <p:nvPr/>
          </p:nvSpPr>
          <p:spPr bwMode="auto">
            <a:xfrm rot="10800000" flipH="1">
              <a:off x="340" y="0"/>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1755" name="Line 11"/>
            <p:cNvSpPr>
              <a:spLocks noChangeShapeType="1"/>
            </p:cNvSpPr>
            <p:nvPr/>
          </p:nvSpPr>
          <p:spPr bwMode="auto">
            <a:xfrm rot="10800000" flipH="1">
              <a:off x="340" y="233"/>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1756" name="Line 12"/>
            <p:cNvSpPr>
              <a:spLocks noChangeShapeType="1"/>
            </p:cNvSpPr>
            <p:nvPr/>
          </p:nvSpPr>
          <p:spPr bwMode="auto">
            <a:xfrm>
              <a:off x="162" y="1"/>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1757" name="Line 13"/>
            <p:cNvSpPr>
              <a:spLocks noChangeShapeType="1"/>
            </p:cNvSpPr>
            <p:nvPr/>
          </p:nvSpPr>
          <p:spPr bwMode="auto">
            <a:xfrm>
              <a:off x="504" y="1"/>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1758" name="Rectangle 14"/>
            <p:cNvSpPr>
              <a:spLocks/>
            </p:cNvSpPr>
            <p:nvPr/>
          </p:nvSpPr>
          <p:spPr bwMode="auto">
            <a:xfrm>
              <a:off x="68" y="140"/>
              <a:ext cx="176" cy="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1547">
                  <a:latin typeface="Helvetica" charset="0"/>
                  <a:ea typeface="ＭＳ Ｐゴシック" charset="0"/>
                  <a:cs typeface="Helvetica" charset="0"/>
                  <a:sym typeface="Helvetica" charset="0"/>
                </a:rPr>
                <a:t> </a:t>
              </a:r>
              <a:r>
                <a:rPr lang="en-US" sz="1547" b="1">
                  <a:latin typeface="Helvetica" charset="0"/>
                  <a:ea typeface="ＭＳ Ｐゴシック" charset="0"/>
                  <a:cs typeface="Helvetica" charset="0"/>
                  <a:sym typeface="Helvetica" charset="0"/>
                </a:rPr>
                <a:t>R</a:t>
              </a:r>
            </a:p>
          </p:txBody>
        </p:sp>
      </p:grpSp>
      <p:grpSp>
        <p:nvGrpSpPr>
          <p:cNvPr id="31759" name="Group 15"/>
          <p:cNvGrpSpPr>
            <a:grpSpLocks/>
          </p:cNvGrpSpPr>
          <p:nvPr/>
        </p:nvGrpSpPr>
        <p:grpSpPr bwMode="auto">
          <a:xfrm>
            <a:off x="4747618" y="3571876"/>
            <a:ext cx="5902523" cy="2090663"/>
            <a:chOff x="0" y="0"/>
            <a:chExt cx="5288" cy="1873"/>
          </a:xfrm>
        </p:grpSpPr>
        <p:sp>
          <p:nvSpPr>
            <p:cNvPr id="31760" name="Line 16"/>
            <p:cNvSpPr>
              <a:spLocks noChangeShapeType="1"/>
            </p:cNvSpPr>
            <p:nvPr/>
          </p:nvSpPr>
          <p:spPr bwMode="auto">
            <a:xfrm rot="10800000" flipH="1">
              <a:off x="199" y="0"/>
              <a:ext cx="2" cy="1078"/>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grpSp>
          <p:nvGrpSpPr>
            <p:cNvPr id="31761" name="Group 17"/>
            <p:cNvGrpSpPr>
              <a:grpSpLocks/>
            </p:cNvGrpSpPr>
            <p:nvPr/>
          </p:nvGrpSpPr>
          <p:grpSpPr bwMode="auto">
            <a:xfrm>
              <a:off x="0" y="761"/>
              <a:ext cx="5288" cy="1112"/>
              <a:chOff x="0" y="0"/>
              <a:chExt cx="5288" cy="1112"/>
            </a:xfrm>
          </p:grpSpPr>
          <p:sp>
            <p:nvSpPr>
              <p:cNvPr id="31762" name="Rectangle 18"/>
              <p:cNvSpPr>
                <a:spLocks/>
              </p:cNvSpPr>
              <p:nvPr/>
            </p:nvSpPr>
            <p:spPr bwMode="auto">
              <a:xfrm>
                <a:off x="0" y="0"/>
                <a:ext cx="4959" cy="941"/>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2180"/>
              </a:p>
            </p:txBody>
          </p:sp>
          <p:sp>
            <p:nvSpPr>
              <p:cNvPr id="31763" name="Rectangle 19"/>
              <p:cNvSpPr>
                <a:spLocks/>
              </p:cNvSpPr>
              <p:nvPr/>
            </p:nvSpPr>
            <p:spPr bwMode="auto">
              <a:xfrm>
                <a:off x="0" y="0"/>
                <a:ext cx="5288" cy="1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1501251" indent="-391776">
                  <a:lnSpc>
                    <a:spcPct val="84000"/>
                  </a:lnSpc>
                  <a:tabLst>
                    <a:tab pos="660773" algn="l"/>
                    <a:tab pos="1312617" algn="l"/>
                    <a:tab pos="1973391" algn="l"/>
                    <a:tab pos="2625235" algn="l"/>
                    <a:tab pos="3286008" algn="l"/>
                    <a:tab pos="3937852" algn="l"/>
                    <a:tab pos="4562908" algn="l"/>
                    <a:tab pos="660773" algn="l"/>
                    <a:tab pos="1312617" algn="l"/>
                    <a:tab pos="1973391" algn="l"/>
                    <a:tab pos="2625235" algn="l"/>
                    <a:tab pos="3286008" algn="l"/>
                    <a:tab pos="3937852" algn="l"/>
                    <a:tab pos="4562908" algn="l"/>
                    <a:tab pos="660773" algn="l"/>
                    <a:tab pos="1312617" algn="l"/>
                    <a:tab pos="1973391" algn="l"/>
                    <a:tab pos="2625235" algn="l"/>
                    <a:tab pos="3286008" algn="l"/>
                    <a:tab pos="3937852" algn="l"/>
                    <a:tab pos="4562908" algn="l"/>
                  </a:tabLst>
                </a:pPr>
                <a:r>
                  <a:rPr lang="en-US" sz="2109">
                    <a:latin typeface="Helvetica" charset="0"/>
                    <a:ea typeface="ＭＳ Ｐゴシック" charset="0"/>
                    <a:cs typeface="Helvetica" charset="0"/>
                    <a:sym typeface="Helvetica" charset="0"/>
                  </a:rPr>
                  <a:t>ICMPv6 : Router Solicitation</a:t>
                </a:r>
              </a:p>
              <a:p>
                <a:pPr marL="1501251" indent="-391776">
                  <a:lnSpc>
                    <a:spcPct val="84000"/>
                  </a:lnSpc>
                  <a:tabLst>
                    <a:tab pos="660773" algn="l"/>
                    <a:tab pos="1312617" algn="l"/>
                    <a:tab pos="1973391" algn="l"/>
                    <a:tab pos="2625235" algn="l"/>
                    <a:tab pos="3286008" algn="l"/>
                    <a:tab pos="3937852" algn="l"/>
                    <a:tab pos="4562908" algn="l"/>
                    <a:tab pos="660773" algn="l"/>
                    <a:tab pos="1312617" algn="l"/>
                    <a:tab pos="1973391" algn="l"/>
                    <a:tab pos="2625235" algn="l"/>
                    <a:tab pos="3286008" algn="l"/>
                    <a:tab pos="3937852" algn="l"/>
                    <a:tab pos="4562908" algn="l"/>
                    <a:tab pos="660773" algn="l"/>
                    <a:tab pos="1312617" algn="l"/>
                    <a:tab pos="1973391" algn="l"/>
                    <a:tab pos="2625235" algn="l"/>
                    <a:tab pos="3286008" algn="l"/>
                    <a:tab pos="3937852" algn="l"/>
                    <a:tab pos="4562908" algn="l"/>
                  </a:tabLst>
                </a:pPr>
                <a:r>
                  <a:rPr lang="en-US" sz="2109">
                    <a:latin typeface="Helvetica" charset="0"/>
                    <a:ea typeface="ＭＳ Ｐゴシック" charset="0"/>
                    <a:cs typeface="Helvetica" charset="0"/>
                    <a:sym typeface="Helvetica" charset="0"/>
                  </a:rPr>
                  <a:t>IPv6 Src: </a:t>
                </a:r>
                <a:r>
                  <a:rPr lang="en-US" sz="2109">
                    <a:solidFill>
                      <a:srgbClr val="FF0000"/>
                    </a:solidFill>
                    <a:latin typeface="Helvetica" charset="0"/>
                    <a:ea typeface="ＭＳ Ｐゴシック" charset="0"/>
                    <a:cs typeface="Helvetica" charset="0"/>
                    <a:sym typeface="Helvetica" charset="0"/>
                  </a:rPr>
                  <a:t>FE80:</a:t>
                </a:r>
                <a:r>
                  <a:rPr lang="en-US" sz="2109">
                    <a:solidFill>
                      <a:srgbClr val="0000FF"/>
                    </a:solidFill>
                    <a:latin typeface="Helvetica" charset="0"/>
                    <a:ea typeface="ＭＳ Ｐゴシック" charset="0"/>
                    <a:cs typeface="Helvetica" charset="0"/>
                    <a:sym typeface="Helvetica" charset="0"/>
                  </a:rPr>
                  <a:t>:</a:t>
                </a:r>
                <a:r>
                  <a:rPr lang="en-US" sz="2109">
                    <a:latin typeface="Helvetica" charset="0"/>
                    <a:ea typeface="ＭＳ Ｐゴシック" charset="0"/>
                    <a:cs typeface="Helvetica" charset="0"/>
                    <a:sym typeface="Helvetica" charset="0"/>
                  </a:rPr>
                  <a:t>M</a:t>
                </a:r>
                <a:r>
                  <a:rPr lang="en-US" sz="2109" baseline="-28000">
                    <a:latin typeface="Helvetica" charset="0"/>
                    <a:ea typeface="ＭＳ Ｐゴシック" charset="0"/>
                    <a:cs typeface="Helvetica" charset="0"/>
                    <a:sym typeface="Helvetica" charset="0"/>
                  </a:rPr>
                  <a:t>64</a:t>
                </a:r>
                <a:r>
                  <a:rPr lang="en-US" sz="2109">
                    <a:latin typeface="Helvetica" charset="0"/>
                    <a:ea typeface="ＭＳ Ｐゴシック" charset="0"/>
                    <a:cs typeface="Helvetica" charset="0"/>
                    <a:sym typeface="Helvetica" charset="0"/>
                  </a:rPr>
                  <a:t>(</a:t>
                </a:r>
                <a:r>
                  <a:rPr lang="en-US" sz="2109">
                    <a:solidFill>
                      <a:srgbClr val="0000FF"/>
                    </a:solidFill>
                    <a:latin typeface="Helvetica" charset="0"/>
                    <a:ea typeface="ＭＳ Ｐゴシック" charset="0"/>
                    <a:cs typeface="Helvetica" charset="0"/>
                    <a:sym typeface="Helvetica" charset="0"/>
                  </a:rPr>
                  <a:t>800:200C:417A)</a:t>
                </a:r>
              </a:p>
              <a:p>
                <a:pPr marL="1501251" indent="-391776">
                  <a:lnSpc>
                    <a:spcPct val="84000"/>
                  </a:lnSpc>
                  <a:tabLst>
                    <a:tab pos="660773" algn="l"/>
                    <a:tab pos="1312617" algn="l"/>
                    <a:tab pos="1973391" algn="l"/>
                    <a:tab pos="2625235" algn="l"/>
                    <a:tab pos="3286008" algn="l"/>
                    <a:tab pos="3937852" algn="l"/>
                    <a:tab pos="4562908" algn="l"/>
                    <a:tab pos="660773" algn="l"/>
                    <a:tab pos="1312617" algn="l"/>
                    <a:tab pos="1973391" algn="l"/>
                    <a:tab pos="2625235" algn="l"/>
                    <a:tab pos="3286008" algn="l"/>
                    <a:tab pos="3937852" algn="l"/>
                    <a:tab pos="4562908" algn="l"/>
                    <a:tab pos="660773" algn="l"/>
                    <a:tab pos="1312617" algn="l"/>
                    <a:tab pos="1973391" algn="l"/>
                    <a:tab pos="2625235" algn="l"/>
                    <a:tab pos="3286008" algn="l"/>
                    <a:tab pos="3937852" algn="l"/>
                    <a:tab pos="4562908" algn="l"/>
                  </a:tabLst>
                </a:pPr>
                <a:r>
                  <a:rPr lang="en-US" sz="2531">
                    <a:latin typeface="Helvetica" charset="0"/>
                    <a:ea typeface="ＭＳ Ｐゴシック" charset="0"/>
                    <a:cs typeface="Helvetica" charset="0"/>
                    <a:sym typeface="Helvetica" charset="0"/>
                  </a:rPr>
                  <a:t>IPv6 Dest: FF02::2</a:t>
                </a:r>
              </a:p>
            </p:txBody>
          </p:sp>
        </p:grpSp>
      </p:grpSp>
      <p:sp>
        <p:nvSpPr>
          <p:cNvPr id="31764" name="Rectangle 20"/>
          <p:cNvSpPr>
            <a:spLocks/>
          </p:cNvSpPr>
          <p:nvPr/>
        </p:nvSpPr>
        <p:spPr bwMode="auto">
          <a:xfrm>
            <a:off x="1369964" y="5240612"/>
            <a:ext cx="5124525" cy="660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1501251" indent="-391776">
              <a:lnSpc>
                <a:spcPct val="84000"/>
              </a:lnSpc>
              <a:tabLst>
                <a:tab pos="660773" algn="l"/>
                <a:tab pos="1312617" algn="l"/>
                <a:tab pos="1973391" algn="l"/>
                <a:tab pos="2625235" algn="l"/>
                <a:tab pos="3286008" algn="l"/>
                <a:tab pos="3937852" algn="l"/>
                <a:tab pos="4598626" algn="l"/>
                <a:tab pos="5214752" algn="l"/>
                <a:tab pos="660773" algn="l"/>
                <a:tab pos="1312617" algn="l"/>
                <a:tab pos="1973391" algn="l"/>
                <a:tab pos="2625235" algn="l"/>
                <a:tab pos="3286008" algn="l"/>
                <a:tab pos="3937852" algn="l"/>
                <a:tab pos="4598626" algn="l"/>
                <a:tab pos="5214752" algn="l"/>
              </a:tabLst>
            </a:pPr>
            <a:r>
              <a:rPr lang="en-US" sz="1547">
                <a:latin typeface="Helvetica" charset="0"/>
                <a:ea typeface="ＭＳ Ｐゴシック" charset="0"/>
                <a:cs typeface="Helvetica" charset="0"/>
                <a:sym typeface="Helvetica" charset="0"/>
              </a:rPr>
              <a:t>Ethernet : </a:t>
            </a:r>
            <a:r>
              <a:rPr lang="en-US" sz="1547">
                <a:solidFill>
                  <a:srgbClr val="0000FF"/>
                </a:solidFill>
                <a:latin typeface="Helvetica" charset="0"/>
                <a:ea typeface="ＭＳ Ｐゴシック" charset="0"/>
                <a:cs typeface="Helvetica" charset="0"/>
                <a:sym typeface="Helvetica" charset="0"/>
              </a:rPr>
              <a:t>0800:200C:417A</a:t>
            </a:r>
            <a:br>
              <a:rPr lang="en-US" sz="1547">
                <a:solidFill>
                  <a:srgbClr val="0000FF"/>
                </a:solidFill>
                <a:latin typeface="Helvetica" charset="0"/>
                <a:ea typeface="ＭＳ Ｐゴシック" charset="0"/>
                <a:cs typeface="Helvetica" charset="0"/>
                <a:sym typeface="Helvetica" charset="0"/>
              </a:rPr>
            </a:br>
            <a:r>
              <a:rPr lang="en-US" sz="1547">
                <a:solidFill>
                  <a:srgbClr val="FF0000"/>
                </a:solidFill>
                <a:ea typeface="ＭＳ Ｐゴシック" charset="0"/>
                <a:cs typeface="Gill Sans" charset="0"/>
              </a:rPr>
              <a:t>FE80:</a:t>
            </a:r>
            <a:r>
              <a:rPr lang="en-US" sz="1547">
                <a:solidFill>
                  <a:srgbClr val="0000FF"/>
                </a:solidFill>
                <a:ea typeface="ＭＳ Ｐゴシック" charset="0"/>
                <a:cs typeface="Gill Sans" charset="0"/>
              </a:rPr>
              <a:t>:</a:t>
            </a:r>
            <a:r>
              <a:rPr lang="en-US" sz="1547">
                <a:ea typeface="ＭＳ Ｐゴシック" charset="0"/>
                <a:cs typeface="Gill Sans" charset="0"/>
              </a:rPr>
              <a:t>M</a:t>
            </a:r>
            <a:r>
              <a:rPr lang="en-US" sz="1547" baseline="-35000">
                <a:ea typeface="ＭＳ Ｐゴシック" charset="0"/>
                <a:cs typeface="Gill Sans" charset="0"/>
              </a:rPr>
              <a:t>64</a:t>
            </a:r>
            <a:r>
              <a:rPr lang="en-US" sz="1547">
                <a:ea typeface="ＭＳ Ｐゴシック" charset="0"/>
                <a:cs typeface="Gill Sans" charset="0"/>
              </a:rPr>
              <a:t>(</a:t>
            </a:r>
            <a:r>
              <a:rPr lang="en-US" sz="1547">
                <a:solidFill>
                  <a:srgbClr val="0000FF"/>
                </a:solidFill>
                <a:ea typeface="ＭＳ Ｐゴシック" charset="0"/>
                <a:cs typeface="Gill Sans" charset="0"/>
              </a:rPr>
              <a:t>800:200C:417A)</a:t>
            </a:r>
          </a:p>
          <a:p>
            <a:pPr marL="1501251" indent="-391776">
              <a:lnSpc>
                <a:spcPct val="84000"/>
              </a:lnSpc>
              <a:tabLst>
                <a:tab pos="660773" algn="l"/>
                <a:tab pos="1312617" algn="l"/>
                <a:tab pos="1973391" algn="l"/>
                <a:tab pos="2625235" algn="l"/>
                <a:tab pos="3286008" algn="l"/>
                <a:tab pos="3937852" algn="l"/>
                <a:tab pos="4598626" algn="l"/>
                <a:tab pos="5214752" algn="l"/>
                <a:tab pos="660773" algn="l"/>
                <a:tab pos="1312617" algn="l"/>
                <a:tab pos="1973391" algn="l"/>
                <a:tab pos="2625235" algn="l"/>
                <a:tab pos="3286008" algn="l"/>
                <a:tab pos="3937852" algn="l"/>
                <a:tab pos="4598626" algn="l"/>
                <a:tab pos="5214752" algn="l"/>
              </a:tabLst>
            </a:pPr>
            <a:endParaRPr lang="en-US" sz="1547">
              <a:ea typeface="ＭＳ Ｐゴシック" charset="0"/>
              <a:cs typeface="Gill Sans" charset="0"/>
            </a:endParaRPr>
          </a:p>
        </p:txBody>
      </p:sp>
    </p:spTree>
    <p:extLst>
      <p:ext uri="{BB962C8B-B14F-4D97-AF65-F5344CB8AC3E}">
        <p14:creationId xmlns:p14="http://schemas.microsoft.com/office/powerpoint/2010/main" val="15575042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a:xfrm>
            <a:off x="2543101" y="-15627"/>
            <a:ext cx="7429500" cy="1204392"/>
          </a:xfrm>
          <a:ln/>
        </p:spPr>
        <p:txBody>
          <a:bodyPr/>
          <a:lstStyle/>
          <a:p>
            <a:pPr>
              <a:lnSpc>
                <a:spcPct val="84000"/>
              </a:lnSpc>
              <a:tabLst>
                <a:tab pos="660773" algn="l"/>
                <a:tab pos="1312617" algn="l"/>
                <a:tab pos="1973391" algn="l"/>
                <a:tab pos="2625235" algn="l"/>
                <a:tab pos="3286008" algn="l"/>
                <a:tab pos="3937852" algn="l"/>
                <a:tab pos="4598626" algn="l"/>
                <a:tab pos="5250470" algn="l"/>
                <a:tab pos="5875525" algn="l"/>
              </a:tabLst>
            </a:pPr>
            <a:r>
              <a:rPr lang="en-US"/>
              <a:t>Global IPv6 address</a:t>
            </a:r>
          </a:p>
        </p:txBody>
      </p:sp>
      <p:sp>
        <p:nvSpPr>
          <p:cNvPr id="32770" name="Rectangle 2"/>
          <p:cNvSpPr>
            <a:spLocks noGrp="1" noChangeArrowheads="1"/>
          </p:cNvSpPr>
          <p:nvPr>
            <p:ph type="body" idx="1"/>
          </p:nvPr>
        </p:nvSpPr>
        <p:spPr>
          <a:xfrm>
            <a:off x="2164705" y="4152305"/>
            <a:ext cx="8233172" cy="2696766"/>
          </a:xfrm>
          <a:ln/>
        </p:spPr>
        <p:txBody>
          <a:bodyPr/>
          <a:lstStyle/>
          <a:p>
            <a:pPr marL="654076" lvl="1">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Lst>
            </a:pPr>
            <a:r>
              <a:rPr lang="en-US"/>
              <a:t>IPv6 addresses are allocated for limited lifetime</a:t>
            </a:r>
          </a:p>
          <a:p>
            <a:pPr marL="857220" lvl="2">
              <a:lnSpc>
                <a:spcPct val="84000"/>
              </a:lnSpc>
              <a:buClr>
                <a:srgbClr val="000000"/>
              </a:buClr>
              <a:buSzPct val="75000"/>
              <a:tabLst>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 pos="660773" algn="l"/>
                <a:tab pos="1312617" algn="l"/>
                <a:tab pos="1973391" algn="l"/>
                <a:tab pos="2625235" algn="l"/>
                <a:tab pos="3286008" algn="l"/>
                <a:tab pos="3937852" algn="l"/>
                <a:tab pos="4598626" algn="l"/>
                <a:tab pos="5250470" algn="l"/>
                <a:tab pos="5911243" algn="l"/>
                <a:tab pos="6563087" algn="l"/>
                <a:tab pos="7223860" algn="l"/>
                <a:tab pos="7884634" algn="l"/>
                <a:tab pos="8482902" algn="l"/>
              </a:tabLst>
            </a:pPr>
            <a:r>
              <a:rPr lang="en-US"/>
              <a:t>This allows IPv6 to easily support renumbering</a:t>
            </a:r>
          </a:p>
        </p:txBody>
      </p:sp>
      <p:pic>
        <p:nvPicPr>
          <p:cNvPr id="32771" name="Picture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9422" y="3115346"/>
            <a:ext cx="562570" cy="5636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sp>
        <p:nvSpPr>
          <p:cNvPr id="32772" name="Line 4"/>
          <p:cNvSpPr>
            <a:spLocks noChangeShapeType="1"/>
          </p:cNvSpPr>
          <p:nvPr/>
        </p:nvSpPr>
        <p:spPr bwMode="auto">
          <a:xfrm flipH="1">
            <a:off x="5120431" y="2616400"/>
            <a:ext cx="8930" cy="502295"/>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2773" name="Line 5"/>
          <p:cNvSpPr>
            <a:spLocks noChangeShapeType="1"/>
          </p:cNvSpPr>
          <p:nvPr/>
        </p:nvSpPr>
        <p:spPr bwMode="auto">
          <a:xfrm>
            <a:off x="6380634" y="2214564"/>
            <a:ext cx="1116" cy="32035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2774" name="Line 6"/>
          <p:cNvSpPr>
            <a:spLocks noChangeShapeType="1"/>
          </p:cNvSpPr>
          <p:nvPr/>
        </p:nvSpPr>
        <p:spPr bwMode="auto">
          <a:xfrm>
            <a:off x="4441775" y="2590726"/>
            <a:ext cx="3080742" cy="1116"/>
          </a:xfrm>
          <a:prstGeom prst="line">
            <a:avLst/>
          </a:prstGeom>
          <a:noFill/>
          <a:ln w="889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grpSp>
        <p:nvGrpSpPr>
          <p:cNvPr id="32775" name="Group 7"/>
          <p:cNvGrpSpPr>
            <a:grpSpLocks/>
          </p:cNvGrpSpPr>
          <p:nvPr/>
        </p:nvGrpSpPr>
        <p:grpSpPr bwMode="auto">
          <a:xfrm>
            <a:off x="6161858" y="1809379"/>
            <a:ext cx="564803" cy="400719"/>
            <a:chOff x="0" y="0"/>
            <a:chExt cx="505" cy="358"/>
          </a:xfrm>
        </p:grpSpPr>
        <p:sp>
          <p:nvSpPr>
            <p:cNvPr id="32776" name="AutoShape 8"/>
            <p:cNvSpPr>
              <a:spLocks/>
            </p:cNvSpPr>
            <p:nvPr/>
          </p:nvSpPr>
          <p:spPr bwMode="auto">
            <a:xfrm>
              <a:off x="0" y="123"/>
              <a:ext cx="341" cy="234"/>
            </a:xfrm>
            <a:prstGeom prst="roundRect">
              <a:avLst>
                <a:gd name="adj" fmla="val 431"/>
              </a:avLst>
            </a:prstGeom>
            <a:noFill/>
            <a:ln w="254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en-GB" sz="2180"/>
            </a:p>
          </p:txBody>
        </p:sp>
        <p:sp>
          <p:nvSpPr>
            <p:cNvPr id="32777" name="Line 9"/>
            <p:cNvSpPr>
              <a:spLocks noChangeShapeType="1"/>
            </p:cNvSpPr>
            <p:nvPr/>
          </p:nvSpPr>
          <p:spPr bwMode="auto">
            <a:xfrm rot="10800000" flipH="1">
              <a:off x="0" y="2"/>
              <a:ext cx="162"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2778" name="Line 10"/>
            <p:cNvSpPr>
              <a:spLocks noChangeShapeType="1"/>
            </p:cNvSpPr>
            <p:nvPr/>
          </p:nvSpPr>
          <p:spPr bwMode="auto">
            <a:xfrm rot="10800000" flipH="1">
              <a:off x="341" y="2"/>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2779" name="Line 11"/>
            <p:cNvSpPr>
              <a:spLocks noChangeShapeType="1"/>
            </p:cNvSpPr>
            <p:nvPr/>
          </p:nvSpPr>
          <p:spPr bwMode="auto">
            <a:xfrm rot="10800000" flipH="1">
              <a:off x="341" y="232"/>
              <a:ext cx="163" cy="126"/>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2780" name="Line 12"/>
            <p:cNvSpPr>
              <a:spLocks noChangeShapeType="1"/>
            </p:cNvSpPr>
            <p:nvPr/>
          </p:nvSpPr>
          <p:spPr bwMode="auto">
            <a:xfrm>
              <a:off x="163" y="0"/>
              <a:ext cx="342" cy="1"/>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2781" name="Line 13"/>
            <p:cNvSpPr>
              <a:spLocks noChangeShapeType="1"/>
            </p:cNvSpPr>
            <p:nvPr/>
          </p:nvSpPr>
          <p:spPr bwMode="auto">
            <a:xfrm>
              <a:off x="504" y="0"/>
              <a:ext cx="1" cy="233"/>
            </a:xfrm>
            <a:prstGeom prst="line">
              <a:avLst/>
            </a:prstGeom>
            <a:noFill/>
            <a:ln w="381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en-GB" sz="2180"/>
            </a:p>
          </p:txBody>
        </p:sp>
        <p:sp>
          <p:nvSpPr>
            <p:cNvPr id="32782" name="Rectangle 14"/>
            <p:cNvSpPr>
              <a:spLocks/>
            </p:cNvSpPr>
            <p:nvPr/>
          </p:nvSpPr>
          <p:spPr bwMode="auto">
            <a:xfrm>
              <a:off x="68" y="139"/>
              <a:ext cx="176" cy="1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nchor="ctr">
              <a:spAutoFit/>
            </a:bodyPr>
            <a:lstStyle/>
            <a:p>
              <a:pPr>
                <a:lnSpc>
                  <a:spcPct val="84000"/>
                </a:lnSpc>
              </a:pPr>
              <a:r>
                <a:rPr lang="en-US" sz="1547">
                  <a:latin typeface="Helvetica" charset="0"/>
                  <a:ea typeface="ＭＳ Ｐゴシック" charset="0"/>
                  <a:cs typeface="Helvetica" charset="0"/>
                  <a:sym typeface="Helvetica" charset="0"/>
                </a:rPr>
                <a:t> </a:t>
              </a:r>
              <a:r>
                <a:rPr lang="en-US" sz="1547" b="1">
                  <a:latin typeface="Helvetica" charset="0"/>
                  <a:ea typeface="ＭＳ Ｐゴシック" charset="0"/>
                  <a:cs typeface="Helvetica" charset="0"/>
                  <a:sym typeface="Helvetica" charset="0"/>
                </a:rPr>
                <a:t>R</a:t>
              </a:r>
            </a:p>
          </p:txBody>
        </p:sp>
      </p:grpSp>
      <p:grpSp>
        <p:nvGrpSpPr>
          <p:cNvPr id="32783" name="Group 15"/>
          <p:cNvGrpSpPr>
            <a:grpSpLocks/>
          </p:cNvGrpSpPr>
          <p:nvPr/>
        </p:nvGrpSpPr>
        <p:grpSpPr bwMode="auto">
          <a:xfrm>
            <a:off x="5676306" y="2175496"/>
            <a:ext cx="5764113" cy="3084090"/>
            <a:chOff x="0" y="0"/>
            <a:chExt cx="5164" cy="2762"/>
          </a:xfrm>
        </p:grpSpPr>
        <p:sp>
          <p:nvSpPr>
            <p:cNvPr id="32784" name="Line 16"/>
            <p:cNvSpPr>
              <a:spLocks noChangeShapeType="1"/>
            </p:cNvSpPr>
            <p:nvPr/>
          </p:nvSpPr>
          <p:spPr bwMode="auto">
            <a:xfrm>
              <a:off x="0" y="0"/>
              <a:ext cx="1" cy="997"/>
            </a:xfrm>
            <a:prstGeom prst="line">
              <a:avLst/>
            </a:prstGeom>
            <a:noFill/>
            <a:ln w="38100">
              <a:solidFill>
                <a:schemeClr val="tx1"/>
              </a:solidFill>
              <a:prstDash val="solid"/>
              <a:round/>
              <a:headEnd type="none" w="med" len="med"/>
              <a:tailEnd type="triangle" w="med" len="med"/>
            </a:ln>
            <a:extLst>
              <a:ext uri="{909E8E84-426E-40dd-AFC4-6F175D3DCCD1}">
                <a14:hiddenFill xmlns="" xmlns:a14="http://schemas.microsoft.com/office/drawing/2010/main">
                  <a:noFill/>
                </a14:hiddenFill>
              </a:ext>
            </a:extLst>
          </p:spPr>
          <p:txBody>
            <a:bodyPr/>
            <a:lstStyle/>
            <a:p>
              <a:endParaRPr lang="en-GB" sz="2180"/>
            </a:p>
          </p:txBody>
        </p:sp>
        <p:grpSp>
          <p:nvGrpSpPr>
            <p:cNvPr id="32785" name="Group 17"/>
            <p:cNvGrpSpPr>
              <a:grpSpLocks/>
            </p:cNvGrpSpPr>
            <p:nvPr/>
          </p:nvGrpSpPr>
          <p:grpSpPr bwMode="auto">
            <a:xfrm>
              <a:off x="68" y="650"/>
              <a:ext cx="5096" cy="2112"/>
              <a:chOff x="0" y="0"/>
              <a:chExt cx="5096" cy="2112"/>
            </a:xfrm>
          </p:grpSpPr>
          <p:sp>
            <p:nvSpPr>
              <p:cNvPr id="32786" name="Rectangle 18"/>
              <p:cNvSpPr>
                <a:spLocks/>
              </p:cNvSpPr>
              <p:nvPr/>
            </p:nvSpPr>
            <p:spPr bwMode="auto">
              <a:xfrm>
                <a:off x="0" y="0"/>
                <a:ext cx="4272" cy="1520"/>
              </a:xfrm>
              <a:prstGeom prst="rect">
                <a:avLst/>
              </a:prstGeom>
              <a:solidFill>
                <a:schemeClr val="accent1"/>
              </a:solidFill>
              <a:ln>
                <a:noFill/>
              </a:ln>
              <a:extLs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lstStyle/>
              <a:p>
                <a:endParaRPr lang="en-GB" sz="2180"/>
              </a:p>
            </p:txBody>
          </p:sp>
          <p:sp>
            <p:nvSpPr>
              <p:cNvPr id="32787" name="Rectangle 19"/>
              <p:cNvSpPr>
                <a:spLocks/>
              </p:cNvSpPr>
              <p:nvPr/>
            </p:nvSpPr>
            <p:spPr bwMode="auto">
              <a:xfrm>
                <a:off x="0" y="0"/>
                <a:ext cx="5096" cy="2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1501251" indent="-391776">
                  <a:lnSpc>
                    <a:spcPct val="84000"/>
                  </a:lnSpc>
                  <a:tabLst>
                    <a:tab pos="660773" algn="l"/>
                    <a:tab pos="1312617" algn="l"/>
                    <a:tab pos="1973391" algn="l"/>
                    <a:tab pos="2625235" algn="l"/>
                    <a:tab pos="3286008" algn="l"/>
                    <a:tab pos="3937852" algn="l"/>
                    <a:tab pos="4562908" algn="l"/>
                    <a:tab pos="660773" algn="l"/>
                    <a:tab pos="1312617" algn="l"/>
                    <a:tab pos="1973391" algn="l"/>
                    <a:tab pos="2625235" algn="l"/>
                    <a:tab pos="3286008" algn="l"/>
                    <a:tab pos="3937852" algn="l"/>
                    <a:tab pos="4562908" algn="l"/>
                    <a:tab pos="660773" algn="l"/>
                    <a:tab pos="1312617" algn="l"/>
                    <a:tab pos="1973391" algn="l"/>
                    <a:tab pos="2625235" algn="l"/>
                    <a:tab pos="3286008" algn="l"/>
                    <a:tab pos="3937852" algn="l"/>
                    <a:tab pos="4562908" algn="l"/>
                    <a:tab pos="660773" algn="l"/>
                    <a:tab pos="1312617" algn="l"/>
                    <a:tab pos="1973391" algn="l"/>
                    <a:tab pos="2625235" algn="l"/>
                    <a:tab pos="3286008" algn="l"/>
                    <a:tab pos="3937852" algn="l"/>
                    <a:tab pos="4562908" algn="l"/>
                    <a:tab pos="660773" algn="l"/>
                    <a:tab pos="1312617" algn="l"/>
                    <a:tab pos="1973391" algn="l"/>
                    <a:tab pos="2625235" algn="l"/>
                  </a:tabLst>
                </a:pPr>
                <a:r>
                  <a:rPr lang="en-US" sz="1687">
                    <a:latin typeface="Helvetica" charset="0"/>
                    <a:ea typeface="ＭＳ Ｐゴシック" charset="0"/>
                    <a:cs typeface="Helvetica" charset="0"/>
                    <a:sym typeface="Helvetica" charset="0"/>
                  </a:rPr>
                  <a:t>ICMPv6 : Router Advertisement</a:t>
                </a:r>
              </a:p>
              <a:p>
                <a:pPr marL="1501251" indent="-391776">
                  <a:lnSpc>
                    <a:spcPct val="84000"/>
                  </a:lnSpc>
                  <a:tabLst>
                    <a:tab pos="660773" algn="l"/>
                    <a:tab pos="1312617" algn="l"/>
                    <a:tab pos="1973391" algn="l"/>
                    <a:tab pos="2625235" algn="l"/>
                    <a:tab pos="3286008" algn="l"/>
                    <a:tab pos="3937852" algn="l"/>
                    <a:tab pos="4562908" algn="l"/>
                    <a:tab pos="660773" algn="l"/>
                    <a:tab pos="1312617" algn="l"/>
                    <a:tab pos="1973391" algn="l"/>
                    <a:tab pos="2625235" algn="l"/>
                    <a:tab pos="3286008" algn="l"/>
                    <a:tab pos="3937852" algn="l"/>
                    <a:tab pos="4562908" algn="l"/>
                    <a:tab pos="660773" algn="l"/>
                    <a:tab pos="1312617" algn="l"/>
                    <a:tab pos="1973391" algn="l"/>
                    <a:tab pos="2625235" algn="l"/>
                    <a:tab pos="3286008" algn="l"/>
                    <a:tab pos="3937852" algn="l"/>
                    <a:tab pos="4562908" algn="l"/>
                    <a:tab pos="660773" algn="l"/>
                    <a:tab pos="1312617" algn="l"/>
                    <a:tab pos="1973391" algn="l"/>
                    <a:tab pos="2625235" algn="l"/>
                    <a:tab pos="3286008" algn="l"/>
                    <a:tab pos="3937852" algn="l"/>
                    <a:tab pos="4562908" algn="l"/>
                    <a:tab pos="660773" algn="l"/>
                    <a:tab pos="1312617" algn="l"/>
                    <a:tab pos="1973391" algn="l"/>
                    <a:tab pos="2625235" algn="l"/>
                  </a:tabLst>
                </a:pPr>
                <a:r>
                  <a:rPr lang="en-US" sz="1687">
                    <a:latin typeface="Helvetica" charset="0"/>
                    <a:ea typeface="ＭＳ Ｐゴシック" charset="0"/>
                    <a:cs typeface="Helvetica" charset="0"/>
                    <a:sym typeface="Helvetica" charset="0"/>
                  </a:rPr>
                  <a:t>IPv6 Src: </a:t>
                </a:r>
                <a:r>
                  <a:rPr lang="en-US" sz="1687">
                    <a:solidFill>
                      <a:srgbClr val="FF0000"/>
                    </a:solidFill>
                    <a:latin typeface="Helvetica" charset="0"/>
                    <a:ea typeface="ＭＳ Ｐゴシック" charset="0"/>
                    <a:cs typeface="Helvetica" charset="0"/>
                    <a:sym typeface="Helvetica" charset="0"/>
                  </a:rPr>
                  <a:t>FE80:</a:t>
                </a:r>
                <a:r>
                  <a:rPr lang="en-US" sz="1687">
                    <a:solidFill>
                      <a:srgbClr val="0000FF"/>
                    </a:solidFill>
                    <a:latin typeface="Helvetica" charset="0"/>
                    <a:ea typeface="ＭＳ Ｐゴシック" charset="0"/>
                    <a:cs typeface="Helvetica" charset="0"/>
                    <a:sym typeface="Helvetica" charset="0"/>
                  </a:rPr>
                  <a:t>:</a:t>
                </a:r>
                <a:r>
                  <a:rPr lang="en-US" sz="1687">
                    <a:latin typeface="Helvetica" charset="0"/>
                    <a:ea typeface="ＭＳ Ｐゴシック" charset="0"/>
                    <a:cs typeface="Helvetica" charset="0"/>
                    <a:sym typeface="Helvetica" charset="0"/>
                  </a:rPr>
                  <a:t>M</a:t>
                </a:r>
                <a:r>
                  <a:rPr lang="en-US" sz="1687" baseline="-33000">
                    <a:latin typeface="Helvetica" charset="0"/>
                    <a:ea typeface="ＭＳ Ｐゴシック" charset="0"/>
                    <a:cs typeface="Helvetica" charset="0"/>
                    <a:sym typeface="Helvetica" charset="0"/>
                  </a:rPr>
                  <a:t>64</a:t>
                </a:r>
                <a:r>
                  <a:rPr lang="en-US" sz="1687">
                    <a:latin typeface="Helvetica" charset="0"/>
                    <a:ea typeface="ＭＳ Ｐゴシック" charset="0"/>
                    <a:cs typeface="Helvetica" charset="0"/>
                    <a:sym typeface="Helvetica" charset="0"/>
                  </a:rPr>
                  <a:t>(EthernetR)</a:t>
                </a:r>
              </a:p>
              <a:p>
                <a:pPr marL="1501251" indent="-391776">
                  <a:lnSpc>
                    <a:spcPct val="84000"/>
                  </a:lnSpc>
                  <a:tabLst>
                    <a:tab pos="660773" algn="l"/>
                    <a:tab pos="1312617" algn="l"/>
                    <a:tab pos="1973391" algn="l"/>
                    <a:tab pos="2625235" algn="l"/>
                    <a:tab pos="3286008" algn="l"/>
                    <a:tab pos="3937852" algn="l"/>
                    <a:tab pos="4562908" algn="l"/>
                    <a:tab pos="660773" algn="l"/>
                    <a:tab pos="1312617" algn="l"/>
                    <a:tab pos="1973391" algn="l"/>
                    <a:tab pos="2625235" algn="l"/>
                    <a:tab pos="3286008" algn="l"/>
                    <a:tab pos="3937852" algn="l"/>
                    <a:tab pos="4562908" algn="l"/>
                    <a:tab pos="660773" algn="l"/>
                    <a:tab pos="1312617" algn="l"/>
                    <a:tab pos="1973391" algn="l"/>
                    <a:tab pos="2625235" algn="l"/>
                    <a:tab pos="3286008" algn="l"/>
                    <a:tab pos="3937852" algn="l"/>
                    <a:tab pos="4562908" algn="l"/>
                    <a:tab pos="660773" algn="l"/>
                    <a:tab pos="1312617" algn="l"/>
                    <a:tab pos="1973391" algn="l"/>
                    <a:tab pos="2625235" algn="l"/>
                    <a:tab pos="3286008" algn="l"/>
                    <a:tab pos="3937852" algn="l"/>
                    <a:tab pos="4562908" algn="l"/>
                    <a:tab pos="660773" algn="l"/>
                    <a:tab pos="1312617" algn="l"/>
                    <a:tab pos="1973391" algn="l"/>
                    <a:tab pos="2625235" algn="l"/>
                  </a:tabLst>
                </a:pPr>
                <a:r>
                  <a:rPr lang="en-US" sz="1687">
                    <a:latin typeface="Helvetica" charset="0"/>
                    <a:ea typeface="ＭＳ Ｐゴシック" charset="0"/>
                    <a:cs typeface="Helvetica" charset="0"/>
                    <a:sym typeface="Helvetica" charset="0"/>
                  </a:rPr>
                  <a:t>IPv6 Dest: FF02::1</a:t>
                </a:r>
              </a:p>
              <a:p>
                <a:pPr marL="1501251" indent="-391776">
                  <a:lnSpc>
                    <a:spcPct val="84000"/>
                  </a:lnSpc>
                  <a:tabLst>
                    <a:tab pos="660773" algn="l"/>
                    <a:tab pos="1312617" algn="l"/>
                    <a:tab pos="1973391" algn="l"/>
                    <a:tab pos="2625235" algn="l"/>
                    <a:tab pos="3286008" algn="l"/>
                    <a:tab pos="3937852" algn="l"/>
                    <a:tab pos="4562908" algn="l"/>
                    <a:tab pos="660773" algn="l"/>
                    <a:tab pos="1312617" algn="l"/>
                    <a:tab pos="1973391" algn="l"/>
                    <a:tab pos="2625235" algn="l"/>
                    <a:tab pos="3286008" algn="l"/>
                    <a:tab pos="3937852" algn="l"/>
                    <a:tab pos="4562908" algn="l"/>
                    <a:tab pos="660773" algn="l"/>
                    <a:tab pos="1312617" algn="l"/>
                    <a:tab pos="1973391" algn="l"/>
                    <a:tab pos="2625235" algn="l"/>
                    <a:tab pos="3286008" algn="l"/>
                    <a:tab pos="3937852" algn="l"/>
                    <a:tab pos="4562908" algn="l"/>
                    <a:tab pos="660773" algn="l"/>
                    <a:tab pos="1312617" algn="l"/>
                    <a:tab pos="1973391" algn="l"/>
                    <a:tab pos="2625235" algn="l"/>
                    <a:tab pos="3286008" algn="l"/>
                    <a:tab pos="3937852" algn="l"/>
                    <a:tab pos="4562908" algn="l"/>
                    <a:tab pos="660773" algn="l"/>
                    <a:tab pos="1312617" algn="l"/>
                    <a:tab pos="1973391" algn="l"/>
                    <a:tab pos="2625235" algn="l"/>
                  </a:tabLst>
                </a:pPr>
                <a:r>
                  <a:rPr lang="en-US" sz="1687">
                    <a:latin typeface="Helvetica" charset="0"/>
                    <a:ea typeface="ＭＳ Ｐゴシック" charset="0"/>
                    <a:cs typeface="Helvetica" charset="0"/>
                    <a:sym typeface="Helvetica" charset="0"/>
                  </a:rPr>
                  <a:t>IPv6 Prefix = 2001:6a8:1100::/48</a:t>
                </a:r>
              </a:p>
              <a:p>
                <a:pPr marL="1501251" indent="-391776">
                  <a:lnSpc>
                    <a:spcPct val="84000"/>
                  </a:lnSpc>
                  <a:tabLst>
                    <a:tab pos="660773" algn="l"/>
                    <a:tab pos="1312617" algn="l"/>
                    <a:tab pos="1973391" algn="l"/>
                    <a:tab pos="2625235" algn="l"/>
                    <a:tab pos="3286008" algn="l"/>
                    <a:tab pos="3937852" algn="l"/>
                    <a:tab pos="4562908" algn="l"/>
                    <a:tab pos="660773" algn="l"/>
                    <a:tab pos="1312617" algn="l"/>
                    <a:tab pos="1973391" algn="l"/>
                    <a:tab pos="2625235" algn="l"/>
                    <a:tab pos="3286008" algn="l"/>
                    <a:tab pos="3937852" algn="l"/>
                    <a:tab pos="4562908" algn="l"/>
                    <a:tab pos="660773" algn="l"/>
                    <a:tab pos="1312617" algn="l"/>
                    <a:tab pos="1973391" algn="l"/>
                    <a:tab pos="2625235" algn="l"/>
                    <a:tab pos="3286008" algn="l"/>
                    <a:tab pos="3937852" algn="l"/>
                    <a:tab pos="4562908" algn="l"/>
                    <a:tab pos="660773" algn="l"/>
                    <a:tab pos="1312617" algn="l"/>
                    <a:tab pos="1973391" algn="l"/>
                    <a:tab pos="2625235" algn="l"/>
                    <a:tab pos="3286008" algn="l"/>
                    <a:tab pos="3937852" algn="l"/>
                    <a:tab pos="4562908" algn="l"/>
                    <a:tab pos="660773" algn="l"/>
                    <a:tab pos="1312617" algn="l"/>
                    <a:tab pos="1973391" algn="l"/>
                    <a:tab pos="2625235" algn="l"/>
                  </a:tabLst>
                </a:pPr>
                <a:r>
                  <a:rPr lang="en-US" sz="1687">
                    <a:latin typeface="Helvetica" charset="0"/>
                    <a:ea typeface="ＭＳ Ｐゴシック" charset="0"/>
                    <a:cs typeface="Helvetica" charset="0"/>
                    <a:sym typeface="Helvetica" charset="0"/>
                  </a:rPr>
                  <a:t>Prefix lifetime</a:t>
                </a:r>
              </a:p>
            </p:txBody>
          </p:sp>
        </p:grpSp>
      </p:grpSp>
      <p:sp>
        <p:nvSpPr>
          <p:cNvPr id="32788" name="Rectangle 20"/>
          <p:cNvSpPr>
            <a:spLocks/>
          </p:cNvSpPr>
          <p:nvPr/>
        </p:nvSpPr>
        <p:spPr bwMode="auto">
          <a:xfrm>
            <a:off x="1760638" y="3841999"/>
            <a:ext cx="5125641" cy="6607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lIns="0" tIns="0" rIns="0" bIns="0" anchor="ctr"/>
          <a:lstStyle/>
          <a:p>
            <a:pPr marL="1501251" indent="-391776">
              <a:lnSpc>
                <a:spcPct val="84000"/>
              </a:lnSpc>
              <a:tabLst>
                <a:tab pos="660773" algn="l"/>
                <a:tab pos="1312617" algn="l"/>
                <a:tab pos="1973391" algn="l"/>
                <a:tab pos="2625235" algn="l"/>
                <a:tab pos="3286008" algn="l"/>
                <a:tab pos="3937852" algn="l"/>
                <a:tab pos="4598626" algn="l"/>
                <a:tab pos="5214752" algn="l"/>
                <a:tab pos="660773" algn="l"/>
                <a:tab pos="1312617" algn="l"/>
                <a:tab pos="1973391" algn="l"/>
                <a:tab pos="2625235" algn="l"/>
                <a:tab pos="3286008" algn="l"/>
                <a:tab pos="3937852" algn="l"/>
                <a:tab pos="4598626" algn="l"/>
                <a:tab pos="5214752" algn="l"/>
              </a:tabLst>
            </a:pPr>
            <a:r>
              <a:rPr lang="en-US" sz="1547">
                <a:latin typeface="Helvetica" charset="0"/>
                <a:ea typeface="ＭＳ Ｐゴシック" charset="0"/>
                <a:cs typeface="Helvetica" charset="0"/>
                <a:sym typeface="Helvetica" charset="0"/>
              </a:rPr>
              <a:t>Ethernet : </a:t>
            </a:r>
            <a:r>
              <a:rPr lang="en-US" sz="1547">
                <a:solidFill>
                  <a:srgbClr val="0000FF"/>
                </a:solidFill>
                <a:latin typeface="Helvetica" charset="0"/>
                <a:ea typeface="ＭＳ Ｐゴシック" charset="0"/>
                <a:cs typeface="Helvetica" charset="0"/>
                <a:sym typeface="Helvetica" charset="0"/>
              </a:rPr>
              <a:t>0800:200C:417A</a:t>
            </a:r>
            <a:br>
              <a:rPr lang="en-US" sz="1547">
                <a:solidFill>
                  <a:srgbClr val="0000FF"/>
                </a:solidFill>
                <a:latin typeface="Helvetica" charset="0"/>
                <a:ea typeface="ＭＳ Ｐゴシック" charset="0"/>
                <a:cs typeface="Helvetica" charset="0"/>
                <a:sym typeface="Helvetica" charset="0"/>
              </a:rPr>
            </a:br>
            <a:r>
              <a:rPr lang="en-US" sz="1547">
                <a:solidFill>
                  <a:srgbClr val="FF0000"/>
                </a:solidFill>
                <a:ea typeface="ＭＳ Ｐゴシック" charset="0"/>
                <a:cs typeface="Gill Sans" charset="0"/>
              </a:rPr>
              <a:t>FE80:</a:t>
            </a:r>
            <a:r>
              <a:rPr lang="en-US" sz="1547">
                <a:solidFill>
                  <a:srgbClr val="0000FF"/>
                </a:solidFill>
                <a:ea typeface="ＭＳ Ｐゴシック" charset="0"/>
                <a:cs typeface="Gill Sans" charset="0"/>
              </a:rPr>
              <a:t>:</a:t>
            </a:r>
            <a:r>
              <a:rPr lang="en-US" sz="1547">
                <a:ea typeface="ＭＳ Ｐゴシック" charset="0"/>
                <a:cs typeface="Gill Sans" charset="0"/>
              </a:rPr>
              <a:t>M</a:t>
            </a:r>
            <a:r>
              <a:rPr lang="en-US" sz="1547" baseline="-35000">
                <a:ea typeface="ＭＳ Ｐゴシック" charset="0"/>
                <a:cs typeface="Gill Sans" charset="0"/>
              </a:rPr>
              <a:t>64</a:t>
            </a:r>
            <a:r>
              <a:rPr lang="en-US" sz="1547">
                <a:ea typeface="ＭＳ Ｐゴシック" charset="0"/>
                <a:cs typeface="Gill Sans" charset="0"/>
              </a:rPr>
              <a:t>(</a:t>
            </a:r>
            <a:r>
              <a:rPr lang="en-US" sz="1547">
                <a:solidFill>
                  <a:srgbClr val="0000FF"/>
                </a:solidFill>
                <a:ea typeface="ＭＳ Ｐゴシック" charset="0"/>
                <a:cs typeface="Gill Sans" charset="0"/>
              </a:rPr>
              <a:t>800:200C:417A)</a:t>
            </a:r>
          </a:p>
          <a:p>
            <a:pPr marL="1501251" indent="-391776">
              <a:lnSpc>
                <a:spcPct val="84000"/>
              </a:lnSpc>
              <a:tabLst>
                <a:tab pos="660773" algn="l"/>
                <a:tab pos="1312617" algn="l"/>
                <a:tab pos="1973391" algn="l"/>
                <a:tab pos="2625235" algn="l"/>
                <a:tab pos="3286008" algn="l"/>
                <a:tab pos="3937852" algn="l"/>
                <a:tab pos="4598626" algn="l"/>
                <a:tab pos="5214752" algn="l"/>
                <a:tab pos="660773" algn="l"/>
                <a:tab pos="1312617" algn="l"/>
                <a:tab pos="1973391" algn="l"/>
                <a:tab pos="2625235" algn="l"/>
                <a:tab pos="3286008" algn="l"/>
                <a:tab pos="3937852" algn="l"/>
                <a:tab pos="4598626" algn="l"/>
                <a:tab pos="5214752" algn="l"/>
              </a:tabLst>
            </a:pPr>
            <a:endParaRPr lang="en-US" sz="1547">
              <a:ea typeface="ＭＳ Ｐゴシック" charset="0"/>
              <a:cs typeface="Gill Sans" charset="0"/>
            </a:endParaRPr>
          </a:p>
        </p:txBody>
      </p:sp>
    </p:spTree>
    <p:custDataLst>
      <p:tags r:id="rId1"/>
    </p:custDataLst>
    <p:extLst>
      <p:ext uri="{BB962C8B-B14F-4D97-AF65-F5344CB8AC3E}">
        <p14:creationId xmlns:p14="http://schemas.microsoft.com/office/powerpoint/2010/main" val="2626684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27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a:xfrm>
            <a:off x="2345532" y="178594"/>
            <a:ext cx="7358063" cy="1714500"/>
          </a:xfrm>
          <a:ln/>
        </p:spPr>
        <p:txBody>
          <a:bodyPr/>
          <a:lstStyle/>
          <a:p>
            <a:r>
              <a:rPr lang="en-US"/>
              <a:t>Privacy concerns</a:t>
            </a:r>
          </a:p>
        </p:txBody>
      </p:sp>
      <p:sp>
        <p:nvSpPr>
          <p:cNvPr id="34818" name="Rectangle 2"/>
          <p:cNvSpPr>
            <a:spLocks noGrp="1" noChangeArrowheads="1"/>
          </p:cNvSpPr>
          <p:nvPr>
            <p:ph type="body" idx="1"/>
          </p:nvPr>
        </p:nvSpPr>
        <p:spPr>
          <a:xfrm>
            <a:off x="2193728" y="1326059"/>
            <a:ext cx="7805663" cy="5577706"/>
          </a:xfrm>
          <a:ln/>
        </p:spPr>
        <p:txBody>
          <a:bodyPr>
            <a:normAutofit/>
          </a:bodyPr>
          <a:lstStyle/>
          <a:p>
            <a:pPr marL="625056"/>
            <a:r>
              <a:rPr lang="en-US"/>
              <a:t>Autoconfigured IPv6 addresses contain the MAC address of the hosts</a:t>
            </a:r>
          </a:p>
          <a:p>
            <a:pPr marL="625056"/>
            <a:r>
              <a:rPr lang="en-US"/>
              <a:t>How to maintain privacy with IPv6 ?</a:t>
            </a:r>
          </a:p>
          <a:p>
            <a:pPr marL="937584" lvl="1"/>
            <a:r>
              <a:rPr lang="en-US"/>
              <a:t>Use DHCPv6 and configure server to never reallocate the same IPv6 address</a:t>
            </a:r>
          </a:p>
          <a:p>
            <a:pPr marL="937584" lvl="1"/>
            <a:r>
              <a:rPr lang="en-US"/>
              <a:t>Allow hosts to use random host ids in lower 64 bits of their IPv6 address</a:t>
            </a:r>
          </a:p>
          <a:p>
            <a:pPr marL="1250112" lvl="2"/>
            <a:r>
              <a:rPr lang="en-US"/>
              <a:t>algorithms have been implemented to generate such random host ids on nodes with and without stable storage</a:t>
            </a:r>
          </a:p>
        </p:txBody>
      </p:sp>
    </p:spTree>
    <p:extLst>
      <p:ext uri="{BB962C8B-B14F-4D97-AF65-F5344CB8AC3E}">
        <p14:creationId xmlns:p14="http://schemas.microsoft.com/office/powerpoint/2010/main" val="29010125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D4E05-A860-D0BB-8869-7EA59BE1D3D8}"/>
              </a:ext>
            </a:extLst>
          </p:cNvPr>
          <p:cNvSpPr>
            <a:spLocks noGrp="1"/>
          </p:cNvSpPr>
          <p:nvPr>
            <p:ph type="title"/>
          </p:nvPr>
        </p:nvSpPr>
        <p:spPr/>
        <p:txBody>
          <a:bodyPr/>
          <a:lstStyle/>
          <a:p>
            <a:r>
              <a:rPr lang="en-BE"/>
              <a:t>Agenda</a:t>
            </a:r>
          </a:p>
        </p:txBody>
      </p:sp>
      <p:sp>
        <p:nvSpPr>
          <p:cNvPr id="3" name="Content Placeholder 2">
            <a:extLst>
              <a:ext uri="{FF2B5EF4-FFF2-40B4-BE49-F238E27FC236}">
                <a16:creationId xmlns:a16="http://schemas.microsoft.com/office/drawing/2014/main" id="{B25B48B2-801B-6DC4-F47B-1FF545AA6A10}"/>
              </a:ext>
            </a:extLst>
          </p:cNvPr>
          <p:cNvSpPr>
            <a:spLocks noGrp="1"/>
          </p:cNvSpPr>
          <p:nvPr>
            <p:ph idx="1"/>
          </p:nvPr>
        </p:nvSpPr>
        <p:spPr/>
        <p:txBody>
          <a:bodyPr/>
          <a:lstStyle/>
          <a:p>
            <a:r>
              <a:rPr lang="en-BE"/>
              <a:t>TCP</a:t>
            </a:r>
          </a:p>
          <a:p>
            <a:pPr lvl="1"/>
            <a:r>
              <a:rPr lang="en-BE"/>
              <a:t>Improvements to the three-way handshake</a:t>
            </a:r>
          </a:p>
          <a:p>
            <a:pPr lvl="1"/>
            <a:r>
              <a:rPr lang="en-BE"/>
              <a:t>Improvements to the data transfer</a:t>
            </a:r>
          </a:p>
          <a:p>
            <a:pPr lvl="1"/>
            <a:r>
              <a:rPr lang="en-BE" i="1"/>
              <a:t>Congestion control (</a:t>
            </a:r>
            <a:r>
              <a:rPr lang="en-BE"/>
              <a:t>will be discussed later)</a:t>
            </a:r>
          </a:p>
          <a:p>
            <a:pPr lvl="1"/>
            <a:r>
              <a:rPr lang="en-BE" i="1"/>
              <a:t>Multipath TCP </a:t>
            </a:r>
            <a:r>
              <a:rPr lang="en-BE"/>
              <a:t>(will be discussed later)</a:t>
            </a:r>
          </a:p>
          <a:p>
            <a:r>
              <a:rPr lang="en-BE"/>
              <a:t>IPv6</a:t>
            </a:r>
          </a:p>
          <a:p>
            <a:pPr lvl="1"/>
            <a:r>
              <a:rPr lang="en-BE"/>
              <a:t>IPv6 Addresses</a:t>
            </a:r>
          </a:p>
          <a:p>
            <a:pPr lvl="1"/>
            <a:r>
              <a:rPr lang="en-BE"/>
              <a:t>IPv6 Packets</a:t>
            </a:r>
          </a:p>
          <a:p>
            <a:pPr lvl="1"/>
            <a:r>
              <a:rPr lang="en-BE"/>
              <a:t>ICMPv6</a:t>
            </a:r>
          </a:p>
          <a:p>
            <a:r>
              <a:rPr lang="en-BE">
                <a:solidFill>
                  <a:srgbClr val="FF0000"/>
                </a:solidFill>
              </a:rPr>
              <a:t>IPv4</a:t>
            </a:r>
          </a:p>
          <a:p>
            <a:endParaRPr lang="en-BE">
              <a:solidFill>
                <a:srgbClr val="FF0000"/>
              </a:solidFill>
            </a:endParaRPr>
          </a:p>
        </p:txBody>
      </p:sp>
    </p:spTree>
    <p:extLst>
      <p:ext uri="{BB962C8B-B14F-4D97-AF65-F5344CB8AC3E}">
        <p14:creationId xmlns:p14="http://schemas.microsoft.com/office/powerpoint/2010/main" val="32227283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89DC7-8DF0-4E5D-79AD-045D2F692FFC}"/>
              </a:ext>
            </a:extLst>
          </p:cNvPr>
          <p:cNvSpPr>
            <a:spLocks noGrp="1"/>
          </p:cNvSpPr>
          <p:nvPr>
            <p:ph type="title"/>
          </p:nvPr>
        </p:nvSpPr>
        <p:spPr/>
        <p:txBody>
          <a:bodyPr/>
          <a:lstStyle/>
          <a:p>
            <a:r>
              <a:rPr lang="en-BE"/>
              <a:t>IPv4 addresses</a:t>
            </a:r>
          </a:p>
        </p:txBody>
      </p:sp>
      <p:sp>
        <p:nvSpPr>
          <p:cNvPr id="3" name="Content Placeholder 2">
            <a:extLst>
              <a:ext uri="{FF2B5EF4-FFF2-40B4-BE49-F238E27FC236}">
                <a16:creationId xmlns:a16="http://schemas.microsoft.com/office/drawing/2014/main" id="{9759CDD2-C7B9-6C34-10EC-B57D52AFFC4C}"/>
              </a:ext>
            </a:extLst>
          </p:cNvPr>
          <p:cNvSpPr>
            <a:spLocks noGrp="1"/>
          </p:cNvSpPr>
          <p:nvPr>
            <p:ph idx="1"/>
          </p:nvPr>
        </p:nvSpPr>
        <p:spPr>
          <a:xfrm>
            <a:off x="492918" y="1825625"/>
            <a:ext cx="11206163" cy="4351338"/>
          </a:xfrm>
        </p:spPr>
        <p:txBody>
          <a:bodyPr>
            <a:normAutofit fontScale="77500" lnSpcReduction="20000"/>
          </a:bodyPr>
          <a:lstStyle/>
          <a:p>
            <a:r>
              <a:rPr lang="en-BE"/>
              <a:t>32 bits wide</a:t>
            </a:r>
          </a:p>
          <a:p>
            <a:r>
              <a:rPr lang="en-BE"/>
              <a:t>Public IPv4 addresses</a:t>
            </a:r>
          </a:p>
          <a:p>
            <a:pPr lvl="1"/>
            <a:r>
              <a:rPr lang="en-BE"/>
              <a:t>Allocated by IANA and RIRs to ISPs</a:t>
            </a:r>
          </a:p>
          <a:p>
            <a:pPr lvl="1"/>
            <a:r>
              <a:rPr lang="en-GB"/>
              <a:t>https://</a:t>
            </a:r>
            <a:r>
              <a:rPr lang="en-GB" err="1"/>
              <a:t>www.iana.org</a:t>
            </a:r>
            <a:r>
              <a:rPr lang="en-GB"/>
              <a:t>/assignments/ipv4-address-space/ipv4-address-space.xhtml</a:t>
            </a:r>
            <a:r>
              <a:rPr lang="en-BE"/>
              <a:t> </a:t>
            </a:r>
          </a:p>
          <a:p>
            <a:r>
              <a:rPr lang="en-BE"/>
              <a:t>Private IPv4 addresses</a:t>
            </a:r>
          </a:p>
          <a:p>
            <a:pPr lvl="1"/>
            <a:r>
              <a:rPr lang="en-BE"/>
              <a:t>10.0.0.0/8</a:t>
            </a:r>
          </a:p>
          <a:p>
            <a:pPr lvl="1"/>
            <a:r>
              <a:rPr lang="en-BE"/>
              <a:t>192.168.0.0/16</a:t>
            </a:r>
          </a:p>
          <a:p>
            <a:pPr lvl="1"/>
            <a:r>
              <a:rPr lang="en-BE"/>
              <a:t>172.16.0.0/12</a:t>
            </a:r>
          </a:p>
          <a:p>
            <a:r>
              <a:rPr lang="en-BE"/>
              <a:t>Link local addresses</a:t>
            </a:r>
          </a:p>
          <a:p>
            <a:pPr lvl="1"/>
            <a:r>
              <a:rPr lang="en-BE"/>
              <a:t>169.254.0.0/16</a:t>
            </a:r>
          </a:p>
          <a:p>
            <a:r>
              <a:rPr lang="en-BE"/>
              <a:t> Multicast</a:t>
            </a:r>
          </a:p>
          <a:p>
            <a:pPr lvl="1"/>
            <a:r>
              <a:rPr lang="en-BE"/>
              <a:t>224.0.0.0 -  239.255.255.255</a:t>
            </a:r>
          </a:p>
          <a:p>
            <a:r>
              <a:rPr lang="en-BE"/>
              <a:t>Reserved </a:t>
            </a:r>
          </a:p>
          <a:p>
            <a:pPr lvl="1"/>
            <a:r>
              <a:rPr lang="en-BE"/>
              <a:t>240/4</a:t>
            </a:r>
          </a:p>
        </p:txBody>
      </p:sp>
      <p:sp>
        <p:nvSpPr>
          <p:cNvPr id="5" name="TextBox 4">
            <a:extLst>
              <a:ext uri="{FF2B5EF4-FFF2-40B4-BE49-F238E27FC236}">
                <a16:creationId xmlns:a16="http://schemas.microsoft.com/office/drawing/2014/main" id="{DA8D48AF-2A4E-DDA3-821F-BEEB24EF048F}"/>
              </a:ext>
            </a:extLst>
          </p:cNvPr>
          <p:cNvSpPr txBox="1"/>
          <p:nvPr/>
        </p:nvSpPr>
        <p:spPr>
          <a:xfrm>
            <a:off x="4975622" y="4160600"/>
            <a:ext cx="6093618" cy="369332"/>
          </a:xfrm>
          <a:prstGeom prst="rect">
            <a:avLst/>
          </a:prstGeom>
          <a:noFill/>
        </p:spPr>
        <p:txBody>
          <a:bodyPr wrap="square">
            <a:spAutoFit/>
          </a:bodyPr>
          <a:lstStyle/>
          <a:p>
            <a:r>
              <a:rPr lang="en-BE"/>
              <a:t>https://www.rfc-editor.org/rfc/rfc1918</a:t>
            </a:r>
          </a:p>
        </p:txBody>
      </p:sp>
    </p:spTree>
    <p:extLst>
      <p:ext uri="{BB962C8B-B14F-4D97-AF65-F5344CB8AC3E}">
        <p14:creationId xmlns:p14="http://schemas.microsoft.com/office/powerpoint/2010/main" val="37400864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CC72-DC99-8DF7-5B8B-629B77A03D62}"/>
              </a:ext>
            </a:extLst>
          </p:cNvPr>
          <p:cNvSpPr>
            <a:spLocks noGrp="1"/>
          </p:cNvSpPr>
          <p:nvPr>
            <p:ph type="title"/>
          </p:nvPr>
        </p:nvSpPr>
        <p:spPr/>
        <p:txBody>
          <a:bodyPr/>
          <a:lstStyle/>
          <a:p>
            <a:r>
              <a:rPr lang="en-BE"/>
              <a:t>IP version 4</a:t>
            </a:r>
          </a:p>
        </p:txBody>
      </p:sp>
      <p:sp>
        <p:nvSpPr>
          <p:cNvPr id="3" name="Content Placeholder 2">
            <a:extLst>
              <a:ext uri="{FF2B5EF4-FFF2-40B4-BE49-F238E27FC236}">
                <a16:creationId xmlns:a16="http://schemas.microsoft.com/office/drawing/2014/main" id="{DEBE0251-8FDE-485F-ECFC-BDCD11449F73}"/>
              </a:ext>
            </a:extLst>
          </p:cNvPr>
          <p:cNvSpPr>
            <a:spLocks noGrp="1"/>
          </p:cNvSpPr>
          <p:nvPr>
            <p:ph idx="1"/>
          </p:nvPr>
        </p:nvSpPr>
        <p:spPr>
          <a:xfrm>
            <a:off x="886532" y="1649412"/>
            <a:ext cx="10515600" cy="4351338"/>
          </a:xfrm>
        </p:spPr>
        <p:txBody>
          <a:bodyPr/>
          <a:lstStyle/>
          <a:p>
            <a:r>
              <a:rPr lang="en-BE"/>
              <a:t>Packet format</a:t>
            </a:r>
          </a:p>
          <a:p>
            <a:pPr lvl="1"/>
            <a:r>
              <a:rPr lang="en-BE"/>
              <a:t>20 bytes header</a:t>
            </a:r>
          </a:p>
        </p:txBody>
      </p:sp>
      <p:grpSp>
        <p:nvGrpSpPr>
          <p:cNvPr id="53" name="Group 52">
            <a:extLst>
              <a:ext uri="{FF2B5EF4-FFF2-40B4-BE49-F238E27FC236}">
                <a16:creationId xmlns:a16="http://schemas.microsoft.com/office/drawing/2014/main" id="{B78DB116-12A0-42C8-FF23-1E9D3D713373}"/>
              </a:ext>
            </a:extLst>
          </p:cNvPr>
          <p:cNvGrpSpPr/>
          <p:nvPr/>
        </p:nvGrpSpPr>
        <p:grpSpPr>
          <a:xfrm>
            <a:off x="6096000" y="1879600"/>
            <a:ext cx="3448050" cy="4613275"/>
            <a:chOff x="4371975" y="1981201"/>
            <a:chExt cx="3448050" cy="4613275"/>
          </a:xfrm>
        </p:grpSpPr>
        <p:grpSp>
          <p:nvGrpSpPr>
            <p:cNvPr id="4" name="Grouper 50">
              <a:extLst>
                <a:ext uri="{FF2B5EF4-FFF2-40B4-BE49-F238E27FC236}">
                  <a16:creationId xmlns:a16="http://schemas.microsoft.com/office/drawing/2014/main" id="{7FC8DC82-869A-32A2-6368-C3374E49891A}"/>
                </a:ext>
              </a:extLst>
            </p:cNvPr>
            <p:cNvGrpSpPr/>
            <p:nvPr/>
          </p:nvGrpSpPr>
          <p:grpSpPr>
            <a:xfrm>
              <a:off x="4371975" y="1981201"/>
              <a:ext cx="3448050" cy="4613275"/>
              <a:chOff x="739775" y="2006601"/>
              <a:chExt cx="3448050" cy="4613275"/>
            </a:xfrm>
          </p:grpSpPr>
          <p:grpSp>
            <p:nvGrpSpPr>
              <p:cNvPr id="5" name="Group 5">
                <a:extLst>
                  <a:ext uri="{FF2B5EF4-FFF2-40B4-BE49-F238E27FC236}">
                    <a16:creationId xmlns:a16="http://schemas.microsoft.com/office/drawing/2014/main" id="{F778B57B-6EDD-9EA7-286A-9DCF3C9E9028}"/>
                  </a:ext>
                </a:extLst>
              </p:cNvPr>
              <p:cNvGrpSpPr>
                <a:grpSpLocks/>
              </p:cNvGrpSpPr>
              <p:nvPr/>
            </p:nvGrpSpPr>
            <p:grpSpPr bwMode="auto">
              <a:xfrm>
                <a:off x="739775" y="3622676"/>
                <a:ext cx="3444875" cy="1611312"/>
                <a:chOff x="0" y="0"/>
                <a:chExt cx="2170" cy="1015"/>
              </a:xfrm>
            </p:grpSpPr>
            <p:sp>
              <p:nvSpPr>
                <p:cNvPr id="47" name="AutoShape 6">
                  <a:extLst>
                    <a:ext uri="{FF2B5EF4-FFF2-40B4-BE49-F238E27FC236}">
                      <a16:creationId xmlns:a16="http://schemas.microsoft.com/office/drawing/2014/main" id="{15A95074-549E-0732-006E-D07FC189078F}"/>
                    </a:ext>
                  </a:extLst>
                </p:cNvPr>
                <p:cNvSpPr>
                  <a:spLocks/>
                </p:cNvSpPr>
                <p:nvPr/>
              </p:nvSpPr>
              <p:spPr bwMode="auto">
                <a:xfrm>
                  <a:off x="0" y="0"/>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48" name="AutoShape 7">
                  <a:extLst>
                    <a:ext uri="{FF2B5EF4-FFF2-40B4-BE49-F238E27FC236}">
                      <a16:creationId xmlns:a16="http://schemas.microsoft.com/office/drawing/2014/main" id="{E60E3BF3-E9F9-BFD0-D391-61D7B298C93C}"/>
                    </a:ext>
                  </a:extLst>
                </p:cNvPr>
                <p:cNvSpPr>
                  <a:spLocks/>
                </p:cNvSpPr>
                <p:nvPr/>
              </p:nvSpPr>
              <p:spPr bwMode="auto">
                <a:xfrm>
                  <a:off x="0" y="203"/>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49" name="AutoShape 8">
                  <a:extLst>
                    <a:ext uri="{FF2B5EF4-FFF2-40B4-BE49-F238E27FC236}">
                      <a16:creationId xmlns:a16="http://schemas.microsoft.com/office/drawing/2014/main" id="{4C254186-C359-4124-0958-228FF78BEFD2}"/>
                    </a:ext>
                  </a:extLst>
                </p:cNvPr>
                <p:cNvSpPr>
                  <a:spLocks/>
                </p:cNvSpPr>
                <p:nvPr/>
              </p:nvSpPr>
              <p:spPr bwMode="auto">
                <a:xfrm>
                  <a:off x="0" y="406"/>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50" name="AutoShape 9">
                  <a:extLst>
                    <a:ext uri="{FF2B5EF4-FFF2-40B4-BE49-F238E27FC236}">
                      <a16:creationId xmlns:a16="http://schemas.microsoft.com/office/drawing/2014/main" id="{76E8B6D5-6BC1-AD0D-E7D7-2542D2147ABA}"/>
                    </a:ext>
                  </a:extLst>
                </p:cNvPr>
                <p:cNvSpPr>
                  <a:spLocks/>
                </p:cNvSpPr>
                <p:nvPr/>
              </p:nvSpPr>
              <p:spPr bwMode="auto">
                <a:xfrm>
                  <a:off x="0" y="609"/>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51" name="AutoShape 10">
                  <a:extLst>
                    <a:ext uri="{FF2B5EF4-FFF2-40B4-BE49-F238E27FC236}">
                      <a16:creationId xmlns:a16="http://schemas.microsoft.com/office/drawing/2014/main" id="{F2AEEE20-D007-D8D5-1941-051F6E3376A3}"/>
                    </a:ext>
                  </a:extLst>
                </p:cNvPr>
                <p:cNvSpPr>
                  <a:spLocks/>
                </p:cNvSpPr>
                <p:nvPr/>
              </p:nvSpPr>
              <p:spPr bwMode="auto">
                <a:xfrm>
                  <a:off x="0" y="812"/>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grpSp>
          <p:sp>
            <p:nvSpPr>
              <p:cNvPr id="6" name="Rectangle 11">
                <a:extLst>
                  <a:ext uri="{FF2B5EF4-FFF2-40B4-BE49-F238E27FC236}">
                    <a16:creationId xmlns:a16="http://schemas.microsoft.com/office/drawing/2014/main" id="{BF37CFD9-D80C-E3D3-9FB8-AB9A212D958F}"/>
                  </a:ext>
                </a:extLst>
              </p:cNvPr>
              <p:cNvSpPr>
                <a:spLocks/>
              </p:cNvSpPr>
              <p:nvPr/>
            </p:nvSpPr>
            <p:spPr bwMode="auto">
              <a:xfrm>
                <a:off x="1062038" y="3676651"/>
                <a:ext cx="924933"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Source port</a:t>
                </a:r>
              </a:p>
            </p:txBody>
          </p:sp>
          <p:sp>
            <p:nvSpPr>
              <p:cNvPr id="7" name="Rectangle 12">
                <a:extLst>
                  <a:ext uri="{FF2B5EF4-FFF2-40B4-BE49-F238E27FC236}">
                    <a16:creationId xmlns:a16="http://schemas.microsoft.com/office/drawing/2014/main" id="{EADB502C-33D3-3768-CC94-D78484045A12}"/>
                  </a:ext>
                </a:extLst>
              </p:cNvPr>
              <p:cNvSpPr>
                <a:spLocks/>
              </p:cNvSpPr>
              <p:nvPr/>
            </p:nvSpPr>
            <p:spPr bwMode="auto">
              <a:xfrm>
                <a:off x="2692400" y="3676651"/>
                <a:ext cx="1253548"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Destination port</a:t>
                </a:r>
              </a:p>
            </p:txBody>
          </p:sp>
          <p:sp>
            <p:nvSpPr>
              <p:cNvPr id="8" name="Line 13">
                <a:extLst>
                  <a:ext uri="{FF2B5EF4-FFF2-40B4-BE49-F238E27FC236}">
                    <a16:creationId xmlns:a16="http://schemas.microsoft.com/office/drawing/2014/main" id="{80F52314-7300-369F-31F1-F216739D6879}"/>
                  </a:ext>
                </a:extLst>
              </p:cNvPr>
              <p:cNvSpPr>
                <a:spLocks noChangeShapeType="1"/>
              </p:cNvSpPr>
              <p:nvPr/>
            </p:nvSpPr>
            <p:spPr bwMode="auto">
              <a:xfrm>
                <a:off x="2498725" y="3640138"/>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9" name="Rectangle 14">
                <a:extLst>
                  <a:ext uri="{FF2B5EF4-FFF2-40B4-BE49-F238E27FC236}">
                    <a16:creationId xmlns:a16="http://schemas.microsoft.com/office/drawing/2014/main" id="{B4D5165B-E9C3-685D-242B-5FA95E97EDB8}"/>
                  </a:ext>
                </a:extLst>
              </p:cNvPr>
              <p:cNvSpPr>
                <a:spLocks/>
              </p:cNvSpPr>
              <p:nvPr/>
            </p:nvSpPr>
            <p:spPr bwMode="auto">
              <a:xfrm>
                <a:off x="1093788" y="4987926"/>
                <a:ext cx="846386"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Checksum</a:t>
                </a:r>
              </a:p>
            </p:txBody>
          </p:sp>
          <p:sp>
            <p:nvSpPr>
              <p:cNvPr id="10" name="Line 15">
                <a:extLst>
                  <a:ext uri="{FF2B5EF4-FFF2-40B4-BE49-F238E27FC236}">
                    <a16:creationId xmlns:a16="http://schemas.microsoft.com/office/drawing/2014/main" id="{11667A01-4FB9-8D3B-63A4-3E17EB272747}"/>
                  </a:ext>
                </a:extLst>
              </p:cNvPr>
              <p:cNvSpPr>
                <a:spLocks noChangeShapeType="1"/>
              </p:cNvSpPr>
              <p:nvPr/>
            </p:nvSpPr>
            <p:spPr bwMode="auto">
              <a:xfrm>
                <a:off x="2501900" y="491490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11" name="Rectangle 16">
                <a:extLst>
                  <a:ext uri="{FF2B5EF4-FFF2-40B4-BE49-F238E27FC236}">
                    <a16:creationId xmlns:a16="http://schemas.microsoft.com/office/drawing/2014/main" id="{28FD6B0F-99F2-5EA9-6CA6-4C066AA29ABB}"/>
                  </a:ext>
                </a:extLst>
              </p:cNvPr>
              <p:cNvSpPr>
                <a:spLocks/>
              </p:cNvSpPr>
              <p:nvPr/>
            </p:nvSpPr>
            <p:spPr bwMode="auto">
              <a:xfrm>
                <a:off x="2820988" y="4965701"/>
                <a:ext cx="1133324"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Urgent pointer</a:t>
                </a:r>
              </a:p>
            </p:txBody>
          </p:sp>
          <p:sp>
            <p:nvSpPr>
              <p:cNvPr id="12" name="Rectangle 17">
                <a:extLst>
                  <a:ext uri="{FF2B5EF4-FFF2-40B4-BE49-F238E27FC236}">
                    <a16:creationId xmlns:a16="http://schemas.microsoft.com/office/drawing/2014/main" id="{40C5A5E8-2CB5-3575-F82F-C03B9D2491A4}"/>
                  </a:ext>
                </a:extLst>
              </p:cNvPr>
              <p:cNvSpPr>
                <a:spLocks/>
              </p:cNvSpPr>
              <p:nvPr/>
            </p:nvSpPr>
            <p:spPr bwMode="auto">
              <a:xfrm>
                <a:off x="777875" y="4643438"/>
                <a:ext cx="1734257"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THL  Reserved  Flags</a:t>
                </a:r>
              </a:p>
            </p:txBody>
          </p:sp>
          <p:sp>
            <p:nvSpPr>
              <p:cNvPr id="13" name="Line 18">
                <a:extLst>
                  <a:ext uri="{FF2B5EF4-FFF2-40B4-BE49-F238E27FC236}">
                    <a16:creationId xmlns:a16="http://schemas.microsoft.com/office/drawing/2014/main" id="{8756720A-6234-F9EF-2AA6-404B6EE17128}"/>
                  </a:ext>
                </a:extLst>
              </p:cNvPr>
              <p:cNvSpPr>
                <a:spLocks noChangeShapeType="1"/>
              </p:cNvSpPr>
              <p:nvPr/>
            </p:nvSpPr>
            <p:spPr bwMode="auto">
              <a:xfrm>
                <a:off x="2501900" y="461010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14" name="Line 19">
                <a:extLst>
                  <a:ext uri="{FF2B5EF4-FFF2-40B4-BE49-F238E27FC236}">
                    <a16:creationId xmlns:a16="http://schemas.microsoft.com/office/drawing/2014/main" id="{D58DB84C-DC25-BB68-2671-7BAA95F86D33}"/>
                  </a:ext>
                </a:extLst>
              </p:cNvPr>
              <p:cNvSpPr>
                <a:spLocks noChangeShapeType="1"/>
              </p:cNvSpPr>
              <p:nvPr/>
            </p:nvSpPr>
            <p:spPr bwMode="auto">
              <a:xfrm>
                <a:off x="1123950" y="4595813"/>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15" name="Line 20">
                <a:extLst>
                  <a:ext uri="{FF2B5EF4-FFF2-40B4-BE49-F238E27FC236}">
                    <a16:creationId xmlns:a16="http://schemas.microsoft.com/office/drawing/2014/main" id="{87F6B1CE-1FE7-9E13-B916-5D094BE2C0C9}"/>
                  </a:ext>
                </a:extLst>
              </p:cNvPr>
              <p:cNvSpPr>
                <a:spLocks noChangeShapeType="1"/>
              </p:cNvSpPr>
              <p:nvPr/>
            </p:nvSpPr>
            <p:spPr bwMode="auto">
              <a:xfrm>
                <a:off x="1998663" y="4598988"/>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16" name="Rectangle 21">
                <a:extLst>
                  <a:ext uri="{FF2B5EF4-FFF2-40B4-BE49-F238E27FC236}">
                    <a16:creationId xmlns:a16="http://schemas.microsoft.com/office/drawing/2014/main" id="{5C3D2636-2A9D-347A-BCE0-FB9738B2050E}"/>
                  </a:ext>
                </a:extLst>
              </p:cNvPr>
              <p:cNvSpPr>
                <a:spLocks/>
              </p:cNvSpPr>
              <p:nvPr/>
            </p:nvSpPr>
            <p:spPr bwMode="auto">
              <a:xfrm>
                <a:off x="1554163" y="4322763"/>
                <a:ext cx="2019784"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Acknowledgment number</a:t>
                </a:r>
              </a:p>
            </p:txBody>
          </p:sp>
          <p:sp>
            <p:nvSpPr>
              <p:cNvPr id="17" name="Rectangle 22">
                <a:extLst>
                  <a:ext uri="{FF2B5EF4-FFF2-40B4-BE49-F238E27FC236}">
                    <a16:creationId xmlns:a16="http://schemas.microsoft.com/office/drawing/2014/main" id="{F93C4C50-8E5A-78CB-D796-1AA56135E976}"/>
                  </a:ext>
                </a:extLst>
              </p:cNvPr>
              <p:cNvSpPr>
                <a:spLocks/>
              </p:cNvSpPr>
              <p:nvPr/>
            </p:nvSpPr>
            <p:spPr bwMode="auto">
              <a:xfrm>
                <a:off x="1554163" y="4000501"/>
                <a:ext cx="1461939"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Sequence number</a:t>
                </a:r>
              </a:p>
            </p:txBody>
          </p:sp>
          <p:sp>
            <p:nvSpPr>
              <p:cNvPr id="18" name="Rectangle 23">
                <a:extLst>
                  <a:ext uri="{FF2B5EF4-FFF2-40B4-BE49-F238E27FC236}">
                    <a16:creationId xmlns:a16="http://schemas.microsoft.com/office/drawing/2014/main" id="{429E2419-8837-BD7B-95F8-C327D8741862}"/>
                  </a:ext>
                </a:extLst>
              </p:cNvPr>
              <p:cNvSpPr>
                <a:spLocks/>
              </p:cNvSpPr>
              <p:nvPr/>
            </p:nvSpPr>
            <p:spPr bwMode="auto">
              <a:xfrm>
                <a:off x="2820988" y="4656138"/>
                <a:ext cx="637995"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pPr>
                <a:r>
                  <a:rPr lang="en-US" sz="1400">
                    <a:latin typeface="Helvetica" charset="0"/>
                    <a:ea typeface="ＭＳ Ｐゴシック" charset="0"/>
                    <a:cs typeface="Helvetica" charset="0"/>
                    <a:sym typeface="Helvetica" charset="0"/>
                  </a:rPr>
                  <a:t>Window</a:t>
                </a:r>
              </a:p>
            </p:txBody>
          </p:sp>
          <p:grpSp>
            <p:nvGrpSpPr>
              <p:cNvPr id="19" name="Group 24">
                <a:extLst>
                  <a:ext uri="{FF2B5EF4-FFF2-40B4-BE49-F238E27FC236}">
                    <a16:creationId xmlns:a16="http://schemas.microsoft.com/office/drawing/2014/main" id="{2D0CAEDF-3ACB-8778-B0FA-FBCA4A8ACBAF}"/>
                  </a:ext>
                </a:extLst>
              </p:cNvPr>
              <p:cNvGrpSpPr>
                <a:grpSpLocks/>
              </p:cNvGrpSpPr>
              <p:nvPr/>
            </p:nvGrpSpPr>
            <p:grpSpPr bwMode="auto">
              <a:xfrm>
                <a:off x="742950" y="2014538"/>
                <a:ext cx="3444875" cy="1611313"/>
                <a:chOff x="0" y="0"/>
                <a:chExt cx="2170" cy="1015"/>
              </a:xfrm>
            </p:grpSpPr>
            <p:sp>
              <p:nvSpPr>
                <p:cNvPr id="42" name="AutoShape 25">
                  <a:extLst>
                    <a:ext uri="{FF2B5EF4-FFF2-40B4-BE49-F238E27FC236}">
                      <a16:creationId xmlns:a16="http://schemas.microsoft.com/office/drawing/2014/main" id="{547B5D86-C0DD-9042-4215-B40F49A3E0BB}"/>
                    </a:ext>
                  </a:extLst>
                </p:cNvPr>
                <p:cNvSpPr>
                  <a:spLocks/>
                </p:cNvSpPr>
                <p:nvPr/>
              </p:nvSpPr>
              <p:spPr bwMode="auto">
                <a:xfrm>
                  <a:off x="0" y="0"/>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43" name="AutoShape 26">
                  <a:extLst>
                    <a:ext uri="{FF2B5EF4-FFF2-40B4-BE49-F238E27FC236}">
                      <a16:creationId xmlns:a16="http://schemas.microsoft.com/office/drawing/2014/main" id="{5B791FC2-81E0-B123-A422-8BA4C370A1BC}"/>
                    </a:ext>
                  </a:extLst>
                </p:cNvPr>
                <p:cNvSpPr>
                  <a:spLocks/>
                </p:cNvSpPr>
                <p:nvPr/>
              </p:nvSpPr>
              <p:spPr bwMode="auto">
                <a:xfrm>
                  <a:off x="0" y="204"/>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44" name="AutoShape 27">
                  <a:extLst>
                    <a:ext uri="{FF2B5EF4-FFF2-40B4-BE49-F238E27FC236}">
                      <a16:creationId xmlns:a16="http://schemas.microsoft.com/office/drawing/2014/main" id="{074CE4DF-FD85-019C-B630-00DF8D61AAAD}"/>
                    </a:ext>
                  </a:extLst>
                </p:cNvPr>
                <p:cNvSpPr>
                  <a:spLocks/>
                </p:cNvSpPr>
                <p:nvPr/>
              </p:nvSpPr>
              <p:spPr bwMode="auto">
                <a:xfrm>
                  <a:off x="0" y="407"/>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45" name="AutoShape 28">
                  <a:extLst>
                    <a:ext uri="{FF2B5EF4-FFF2-40B4-BE49-F238E27FC236}">
                      <a16:creationId xmlns:a16="http://schemas.microsoft.com/office/drawing/2014/main" id="{9A483750-32B9-F6BB-EC94-8BEF664BD20A}"/>
                    </a:ext>
                  </a:extLst>
                </p:cNvPr>
                <p:cNvSpPr>
                  <a:spLocks/>
                </p:cNvSpPr>
                <p:nvPr/>
              </p:nvSpPr>
              <p:spPr bwMode="auto">
                <a:xfrm>
                  <a:off x="0" y="609"/>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46" name="AutoShape 29">
                  <a:extLst>
                    <a:ext uri="{FF2B5EF4-FFF2-40B4-BE49-F238E27FC236}">
                      <a16:creationId xmlns:a16="http://schemas.microsoft.com/office/drawing/2014/main" id="{C49AD10A-616D-0576-5FA1-40D08C7EA73E}"/>
                    </a:ext>
                  </a:extLst>
                </p:cNvPr>
                <p:cNvSpPr>
                  <a:spLocks/>
                </p:cNvSpPr>
                <p:nvPr/>
              </p:nvSpPr>
              <p:spPr bwMode="auto">
                <a:xfrm>
                  <a:off x="0" y="812"/>
                  <a:ext cx="2170" cy="203"/>
                </a:xfrm>
                <a:prstGeom prst="roundRect">
                  <a:avLst>
                    <a:gd name="adj" fmla="val 48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grpSp>
          <p:sp>
            <p:nvSpPr>
              <p:cNvPr id="20" name="Rectangle 30">
                <a:extLst>
                  <a:ext uri="{FF2B5EF4-FFF2-40B4-BE49-F238E27FC236}">
                    <a16:creationId xmlns:a16="http://schemas.microsoft.com/office/drawing/2014/main" id="{10947B47-7DC9-B6EB-A5FF-53B464D26BDE}"/>
                  </a:ext>
                </a:extLst>
              </p:cNvPr>
              <p:cNvSpPr>
                <a:spLocks/>
              </p:cNvSpPr>
              <p:nvPr/>
            </p:nvSpPr>
            <p:spPr bwMode="auto">
              <a:xfrm>
                <a:off x="828675" y="2068513"/>
                <a:ext cx="1446486"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err="1">
                    <a:latin typeface="Helvetica" charset="0"/>
                    <a:ea typeface="ＭＳ Ｐゴシック" charset="0"/>
                    <a:cs typeface="Helvetica" charset="0"/>
                    <a:sym typeface="Helvetica" charset="0"/>
                  </a:rPr>
                  <a:t>Ver</a:t>
                </a:r>
                <a:r>
                  <a:rPr lang="en-US" sz="1400">
                    <a:latin typeface="Helvetica" charset="0"/>
                    <a:ea typeface="ＭＳ Ｐゴシック" charset="0"/>
                    <a:cs typeface="Helvetica" charset="0"/>
                    <a:sym typeface="Helvetica" charset="0"/>
                  </a:rPr>
                  <a:t>    IHL       </a:t>
                </a:r>
                <a:r>
                  <a:rPr lang="en-US" sz="1400" b="1">
                    <a:latin typeface="Helvetica" charset="0"/>
                    <a:ea typeface="ＭＳ Ｐゴシック" charset="0"/>
                    <a:cs typeface="Helvetica" charset="0"/>
                    <a:sym typeface="Helvetica" charset="0"/>
                  </a:rPr>
                  <a:t> </a:t>
                </a:r>
                <a:r>
                  <a:rPr lang="en-US" sz="1400" err="1">
                    <a:latin typeface="Helvetica" charset="0"/>
                    <a:ea typeface="ＭＳ Ｐゴシック" charset="0"/>
                    <a:cs typeface="Helvetica" charset="0"/>
                    <a:sym typeface="Helvetica" charset="0"/>
                  </a:rPr>
                  <a:t>ToS</a:t>
                </a:r>
                <a:endParaRPr lang="en-US" sz="1400">
                  <a:latin typeface="Helvetica" charset="0"/>
                  <a:ea typeface="ＭＳ Ｐゴシック" charset="0"/>
                  <a:cs typeface="Helvetica" charset="0"/>
                  <a:sym typeface="Helvetica" charset="0"/>
                </a:endParaRPr>
              </a:p>
            </p:txBody>
          </p:sp>
          <p:sp>
            <p:nvSpPr>
              <p:cNvPr id="21" name="Rectangle 31">
                <a:extLst>
                  <a:ext uri="{FF2B5EF4-FFF2-40B4-BE49-F238E27FC236}">
                    <a16:creationId xmlns:a16="http://schemas.microsoft.com/office/drawing/2014/main" id="{82420BCC-6FBC-6549-E2B0-ED94ACAB94EE}"/>
                  </a:ext>
                </a:extLst>
              </p:cNvPr>
              <p:cNvSpPr>
                <a:spLocks/>
              </p:cNvSpPr>
              <p:nvPr/>
            </p:nvSpPr>
            <p:spPr bwMode="auto">
              <a:xfrm>
                <a:off x="2862263" y="2070101"/>
                <a:ext cx="914674"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Total length</a:t>
                </a:r>
              </a:p>
            </p:txBody>
          </p:sp>
          <p:sp>
            <p:nvSpPr>
              <p:cNvPr id="22" name="Line 32">
                <a:extLst>
                  <a:ext uri="{FF2B5EF4-FFF2-40B4-BE49-F238E27FC236}">
                    <a16:creationId xmlns:a16="http://schemas.microsoft.com/office/drawing/2014/main" id="{338D7809-5AF3-AB52-6C31-9DAD04CAB6C1}"/>
                  </a:ext>
                </a:extLst>
              </p:cNvPr>
              <p:cNvSpPr>
                <a:spLocks noChangeShapeType="1"/>
              </p:cNvSpPr>
              <p:nvPr/>
            </p:nvSpPr>
            <p:spPr bwMode="auto">
              <a:xfrm>
                <a:off x="2487613" y="2006601"/>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23" name="Rectangle 33">
                <a:extLst>
                  <a:ext uri="{FF2B5EF4-FFF2-40B4-BE49-F238E27FC236}">
                    <a16:creationId xmlns:a16="http://schemas.microsoft.com/office/drawing/2014/main" id="{FED0F873-FA8E-932E-EF2F-9EE677122D76}"/>
                  </a:ext>
                </a:extLst>
              </p:cNvPr>
              <p:cNvSpPr>
                <a:spLocks/>
              </p:cNvSpPr>
              <p:nvPr/>
            </p:nvSpPr>
            <p:spPr bwMode="auto">
              <a:xfrm>
                <a:off x="2840038" y="2711451"/>
                <a:ext cx="846386"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Checksum</a:t>
                </a:r>
              </a:p>
            </p:txBody>
          </p:sp>
          <p:sp>
            <p:nvSpPr>
              <p:cNvPr id="24" name="Rectangle 34">
                <a:extLst>
                  <a:ext uri="{FF2B5EF4-FFF2-40B4-BE49-F238E27FC236}">
                    <a16:creationId xmlns:a16="http://schemas.microsoft.com/office/drawing/2014/main" id="{DECB0675-5A15-37F2-7EA2-934A4FED2E62}"/>
                  </a:ext>
                </a:extLst>
              </p:cNvPr>
              <p:cNvSpPr>
                <a:spLocks/>
              </p:cNvSpPr>
              <p:nvPr/>
            </p:nvSpPr>
            <p:spPr bwMode="auto">
              <a:xfrm>
                <a:off x="914400" y="2717801"/>
                <a:ext cx="1511504"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    TTL       Protocol</a:t>
                </a:r>
              </a:p>
            </p:txBody>
          </p:sp>
          <p:sp>
            <p:nvSpPr>
              <p:cNvPr id="25" name="Rectangle 35">
                <a:extLst>
                  <a:ext uri="{FF2B5EF4-FFF2-40B4-BE49-F238E27FC236}">
                    <a16:creationId xmlns:a16="http://schemas.microsoft.com/office/drawing/2014/main" id="{71B00466-D3EC-4F1F-C910-D5B272ACEC58}"/>
                  </a:ext>
                </a:extLst>
              </p:cNvPr>
              <p:cNvSpPr>
                <a:spLocks/>
              </p:cNvSpPr>
              <p:nvPr/>
            </p:nvSpPr>
            <p:spPr bwMode="auto">
              <a:xfrm>
                <a:off x="2549525" y="2408238"/>
                <a:ext cx="1428340"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Flags Frag. Offset</a:t>
                </a:r>
              </a:p>
            </p:txBody>
          </p:sp>
          <p:sp>
            <p:nvSpPr>
              <p:cNvPr id="26" name="Rectangle 36">
                <a:extLst>
                  <a:ext uri="{FF2B5EF4-FFF2-40B4-BE49-F238E27FC236}">
                    <a16:creationId xmlns:a16="http://schemas.microsoft.com/office/drawing/2014/main" id="{BD61BD15-5BE2-4481-44DB-14D4B6686D2A}"/>
                  </a:ext>
                </a:extLst>
              </p:cNvPr>
              <p:cNvSpPr>
                <a:spLocks/>
              </p:cNvSpPr>
              <p:nvPr/>
            </p:nvSpPr>
            <p:spPr bwMode="auto">
              <a:xfrm>
                <a:off x="1625600" y="3041651"/>
                <a:ext cx="1519711"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Source IP address </a:t>
                </a:r>
              </a:p>
            </p:txBody>
          </p:sp>
          <p:sp>
            <p:nvSpPr>
              <p:cNvPr id="27" name="Rectangle 37">
                <a:extLst>
                  <a:ext uri="{FF2B5EF4-FFF2-40B4-BE49-F238E27FC236}">
                    <a16:creationId xmlns:a16="http://schemas.microsoft.com/office/drawing/2014/main" id="{361DED3F-7BA7-3E9A-0B6E-4C064160B01D}"/>
                  </a:ext>
                </a:extLst>
              </p:cNvPr>
              <p:cNvSpPr>
                <a:spLocks/>
              </p:cNvSpPr>
              <p:nvPr/>
            </p:nvSpPr>
            <p:spPr bwMode="auto">
              <a:xfrm>
                <a:off x="1114425" y="2406651"/>
                <a:ext cx="1005083"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35100" algn="l"/>
                  </a:tabLst>
                </a:pPr>
                <a:r>
                  <a:rPr lang="en-US" sz="1400">
                    <a:latin typeface="Helvetica" charset="0"/>
                    <a:ea typeface="ＭＳ Ｐゴシック" charset="0"/>
                    <a:cs typeface="Helvetica" charset="0"/>
                    <a:sym typeface="Helvetica" charset="0"/>
                  </a:rPr>
                  <a:t>Identification</a:t>
                </a:r>
              </a:p>
            </p:txBody>
          </p:sp>
          <p:sp>
            <p:nvSpPr>
              <p:cNvPr id="28" name="Line 38">
                <a:extLst>
                  <a:ext uri="{FF2B5EF4-FFF2-40B4-BE49-F238E27FC236}">
                    <a16:creationId xmlns:a16="http://schemas.microsoft.com/office/drawing/2014/main" id="{8477B86F-6720-0352-1CB2-8A6A0A70B569}"/>
                  </a:ext>
                </a:extLst>
              </p:cNvPr>
              <p:cNvSpPr>
                <a:spLocks noChangeShapeType="1"/>
              </p:cNvSpPr>
              <p:nvPr/>
            </p:nvSpPr>
            <p:spPr bwMode="auto">
              <a:xfrm>
                <a:off x="1168400" y="2028826"/>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29" name="Line 39">
                <a:extLst>
                  <a:ext uri="{FF2B5EF4-FFF2-40B4-BE49-F238E27FC236}">
                    <a16:creationId xmlns:a16="http://schemas.microsoft.com/office/drawing/2014/main" id="{A192E7B8-43AC-2DFA-7683-F4D3E1C7509B}"/>
                  </a:ext>
                </a:extLst>
              </p:cNvPr>
              <p:cNvSpPr>
                <a:spLocks noChangeShapeType="1"/>
              </p:cNvSpPr>
              <p:nvPr/>
            </p:nvSpPr>
            <p:spPr bwMode="auto">
              <a:xfrm>
                <a:off x="1708150" y="2028826"/>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30" name="Line 40">
                <a:extLst>
                  <a:ext uri="{FF2B5EF4-FFF2-40B4-BE49-F238E27FC236}">
                    <a16:creationId xmlns:a16="http://schemas.microsoft.com/office/drawing/2014/main" id="{0E143726-5A24-F11B-3D98-60E0000FED6D}"/>
                  </a:ext>
                </a:extLst>
              </p:cNvPr>
              <p:cNvSpPr>
                <a:spLocks noChangeShapeType="1"/>
              </p:cNvSpPr>
              <p:nvPr/>
            </p:nvSpPr>
            <p:spPr bwMode="auto">
              <a:xfrm>
                <a:off x="2484438" y="2355851"/>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31" name="Line 41">
                <a:extLst>
                  <a:ext uri="{FF2B5EF4-FFF2-40B4-BE49-F238E27FC236}">
                    <a16:creationId xmlns:a16="http://schemas.microsoft.com/office/drawing/2014/main" id="{9E537B17-E16C-B9B3-AD2B-BCC1BBBE4F7B}"/>
                  </a:ext>
                </a:extLst>
              </p:cNvPr>
              <p:cNvSpPr>
                <a:spLocks noChangeShapeType="1"/>
              </p:cNvSpPr>
              <p:nvPr/>
            </p:nvSpPr>
            <p:spPr bwMode="auto">
              <a:xfrm>
                <a:off x="3003550" y="235585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32" name="Line 42">
                <a:extLst>
                  <a:ext uri="{FF2B5EF4-FFF2-40B4-BE49-F238E27FC236}">
                    <a16:creationId xmlns:a16="http://schemas.microsoft.com/office/drawing/2014/main" id="{22D5A059-C5F3-E3E5-C5F8-8541CEAAE96C}"/>
                  </a:ext>
                </a:extLst>
              </p:cNvPr>
              <p:cNvSpPr>
                <a:spLocks noChangeShapeType="1"/>
              </p:cNvSpPr>
              <p:nvPr/>
            </p:nvSpPr>
            <p:spPr bwMode="auto">
              <a:xfrm>
                <a:off x="2484438" y="2670176"/>
                <a:ext cx="1587"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33" name="Line 43">
                <a:extLst>
                  <a:ext uri="{FF2B5EF4-FFF2-40B4-BE49-F238E27FC236}">
                    <a16:creationId xmlns:a16="http://schemas.microsoft.com/office/drawing/2014/main" id="{CEBBCBBC-0686-E055-3F47-BF9501100CCA}"/>
                  </a:ext>
                </a:extLst>
              </p:cNvPr>
              <p:cNvSpPr>
                <a:spLocks noChangeShapeType="1"/>
              </p:cNvSpPr>
              <p:nvPr/>
            </p:nvSpPr>
            <p:spPr bwMode="auto">
              <a:xfrm>
                <a:off x="1704975" y="2679701"/>
                <a:ext cx="1588" cy="304800"/>
              </a:xfrm>
              <a:prstGeom prst="line">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34" name="Rectangle 44">
                <a:extLst>
                  <a:ext uri="{FF2B5EF4-FFF2-40B4-BE49-F238E27FC236}">
                    <a16:creationId xmlns:a16="http://schemas.microsoft.com/office/drawing/2014/main" id="{0784BCBA-CCBC-6116-00B7-1AADD64EAD78}"/>
                  </a:ext>
                </a:extLst>
              </p:cNvPr>
              <p:cNvSpPr>
                <a:spLocks/>
              </p:cNvSpPr>
              <p:nvPr/>
            </p:nvSpPr>
            <p:spPr bwMode="auto">
              <a:xfrm>
                <a:off x="1489077" y="3355976"/>
                <a:ext cx="1848326"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a:latin typeface="Helvetica" charset="0"/>
                    <a:ea typeface="ＭＳ Ｐゴシック" charset="0"/>
                    <a:cs typeface="Helvetica" charset="0"/>
                    <a:sym typeface="Helvetica" charset="0"/>
                  </a:rPr>
                  <a:t>Destination IP address </a:t>
                </a:r>
              </a:p>
            </p:txBody>
          </p:sp>
          <p:sp>
            <p:nvSpPr>
              <p:cNvPr id="35" name="Line 45">
                <a:extLst>
                  <a:ext uri="{FF2B5EF4-FFF2-40B4-BE49-F238E27FC236}">
                    <a16:creationId xmlns:a16="http://schemas.microsoft.com/office/drawing/2014/main" id="{7898E2AC-C045-5ED0-C8A8-0F9A7444EAC3}"/>
                  </a:ext>
                </a:extLst>
              </p:cNvPr>
              <p:cNvSpPr>
                <a:spLocks noChangeShapeType="1"/>
              </p:cNvSpPr>
              <p:nvPr/>
            </p:nvSpPr>
            <p:spPr bwMode="auto">
              <a:xfrm>
                <a:off x="742950" y="5060951"/>
                <a:ext cx="1588" cy="458787"/>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36" name="Line 46">
                <a:extLst>
                  <a:ext uri="{FF2B5EF4-FFF2-40B4-BE49-F238E27FC236}">
                    <a16:creationId xmlns:a16="http://schemas.microsoft.com/office/drawing/2014/main" id="{0702978F-1978-5586-D119-855736E96991}"/>
                  </a:ext>
                </a:extLst>
              </p:cNvPr>
              <p:cNvSpPr>
                <a:spLocks noChangeShapeType="1"/>
              </p:cNvSpPr>
              <p:nvPr/>
            </p:nvSpPr>
            <p:spPr bwMode="auto">
              <a:xfrm>
                <a:off x="4186238" y="5062538"/>
                <a:ext cx="1587" cy="457200"/>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sp>
            <p:nvSpPr>
              <p:cNvPr id="37" name="AutoShape 47">
                <a:extLst>
                  <a:ext uri="{FF2B5EF4-FFF2-40B4-BE49-F238E27FC236}">
                    <a16:creationId xmlns:a16="http://schemas.microsoft.com/office/drawing/2014/main" id="{D2EF9629-ED2C-0675-33E0-72D41C892177}"/>
                  </a:ext>
                </a:extLst>
              </p:cNvPr>
              <p:cNvSpPr>
                <a:spLocks/>
              </p:cNvSpPr>
              <p:nvPr/>
            </p:nvSpPr>
            <p:spPr bwMode="auto">
              <a:xfrm>
                <a:off x="742950" y="5235576"/>
                <a:ext cx="3441700" cy="1384300"/>
              </a:xfrm>
              <a:prstGeom prst="roundRect">
                <a:avLst>
                  <a:gd name="adj" fmla="val 106"/>
                </a:avLst>
              </a:prstGeom>
              <a:noFill/>
              <a:ln w="12700">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lIns="0" tIns="0" rIns="0" bIns="0"/>
              <a:lstStyle/>
              <a:p>
                <a:endParaRPr lang="fr-FR"/>
              </a:p>
            </p:txBody>
          </p:sp>
          <p:sp>
            <p:nvSpPr>
              <p:cNvPr id="38" name="Rectangle 48">
                <a:extLst>
                  <a:ext uri="{FF2B5EF4-FFF2-40B4-BE49-F238E27FC236}">
                    <a16:creationId xmlns:a16="http://schemas.microsoft.com/office/drawing/2014/main" id="{F992AAEB-0E9E-71C0-3B94-19991563CF06}"/>
                  </a:ext>
                </a:extLst>
              </p:cNvPr>
              <p:cNvSpPr>
                <a:spLocks/>
              </p:cNvSpPr>
              <p:nvPr/>
            </p:nvSpPr>
            <p:spPr bwMode="auto">
              <a:xfrm>
                <a:off x="2257425" y="6107113"/>
                <a:ext cx="647613"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pPr>
                <a:r>
                  <a:rPr lang="en-US" sz="1400">
                    <a:latin typeface="Helvetica" charset="0"/>
                    <a:ea typeface="ＭＳ Ｐゴシック" charset="0"/>
                    <a:cs typeface="Helvetica" charset="0"/>
                    <a:sym typeface="Helvetica" charset="0"/>
                  </a:rPr>
                  <a:t>Payload</a:t>
                </a:r>
              </a:p>
            </p:txBody>
          </p:sp>
          <p:sp>
            <p:nvSpPr>
              <p:cNvPr id="39" name="Rectangle 49">
                <a:extLst>
                  <a:ext uri="{FF2B5EF4-FFF2-40B4-BE49-F238E27FC236}">
                    <a16:creationId xmlns:a16="http://schemas.microsoft.com/office/drawing/2014/main" id="{EF7EF7C3-2F1B-F027-641F-59D2C6A415EF}"/>
                  </a:ext>
                </a:extLst>
              </p:cNvPr>
              <p:cNvSpPr>
                <a:spLocks/>
              </p:cNvSpPr>
              <p:nvPr/>
            </p:nvSpPr>
            <p:spPr bwMode="auto">
              <a:xfrm>
                <a:off x="2152650" y="5259388"/>
                <a:ext cx="617157"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r>
                  <a:rPr lang="en-US" sz="1400" i="1">
                    <a:latin typeface="Helvetica" charset="0"/>
                    <a:ea typeface="ＭＳ Ｐゴシック" charset="0"/>
                    <a:cs typeface="Helvetica" charset="0"/>
                    <a:sym typeface="Helvetica" charset="0"/>
                  </a:rPr>
                  <a:t>Options</a:t>
                </a:r>
              </a:p>
            </p:txBody>
          </p:sp>
          <p:sp>
            <p:nvSpPr>
              <p:cNvPr id="40" name="Rectangle 50">
                <a:extLst>
                  <a:ext uri="{FF2B5EF4-FFF2-40B4-BE49-F238E27FC236}">
                    <a16:creationId xmlns:a16="http://schemas.microsoft.com/office/drawing/2014/main" id="{874AAFCF-B9AF-E688-EBF4-BCBE7E5DF09F}"/>
                  </a:ext>
                </a:extLst>
              </p:cNvPr>
              <p:cNvSpPr>
                <a:spLocks/>
              </p:cNvSpPr>
              <p:nvPr/>
            </p:nvSpPr>
            <p:spPr bwMode="auto">
              <a:xfrm>
                <a:off x="2152650" y="5602288"/>
                <a:ext cx="65" cy="1853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type="none" w="med" len="med"/>
                    <a:tailEnd type="none" w="med" len="med"/>
                  </a14:hiddenLine>
                </a:ext>
              </a:extLst>
            </p:spPr>
            <p:txBody>
              <a:bodyPr wrap="none" lIns="0" tIns="0" rIns="0" bIns="0">
                <a:spAutoFit/>
              </a:bodyPr>
              <a:lstStyle/>
              <a:p>
                <a:pPr>
                  <a:lnSpc>
                    <a:spcPct val="84000"/>
                  </a:lnSpc>
                  <a:tabLst>
                    <a:tab pos="723900" algn="l"/>
                    <a:tab pos="1447800" algn="l"/>
                    <a:tab pos="2159000" algn="l"/>
                  </a:tabLst>
                </a:pPr>
                <a:endParaRPr lang="en-US" sz="1400" i="1">
                  <a:latin typeface="Helvetica" charset="0"/>
                  <a:ea typeface="ＭＳ Ｐゴシック" charset="0"/>
                  <a:cs typeface="Helvetica" charset="0"/>
                  <a:sym typeface="Helvetica" charset="0"/>
                </a:endParaRPr>
              </a:p>
            </p:txBody>
          </p:sp>
          <p:sp>
            <p:nvSpPr>
              <p:cNvPr id="41" name="Line 51">
                <a:extLst>
                  <a:ext uri="{FF2B5EF4-FFF2-40B4-BE49-F238E27FC236}">
                    <a16:creationId xmlns:a16="http://schemas.microsoft.com/office/drawing/2014/main" id="{CF3190E3-961A-7118-64BE-15DD14472103}"/>
                  </a:ext>
                </a:extLst>
              </p:cNvPr>
              <p:cNvSpPr>
                <a:spLocks noChangeShapeType="1"/>
              </p:cNvSpPr>
              <p:nvPr/>
            </p:nvSpPr>
            <p:spPr bwMode="auto">
              <a:xfrm rot="10800000" flipH="1">
                <a:off x="762000" y="5545138"/>
                <a:ext cx="3400425" cy="9525"/>
              </a:xfrm>
              <a:prstGeom prst="line">
                <a:avLst/>
              </a:prstGeom>
              <a:noFill/>
              <a:ln w="12700">
                <a:solidFill>
                  <a:schemeClr val="tx1"/>
                </a:solidFill>
                <a:prstDash val="sysDot"/>
                <a:round/>
                <a:headEnd type="none" w="med" len="med"/>
                <a:tailEnd type="none" w="med" len="med"/>
              </a:ln>
              <a:extLst>
                <a:ext uri="{909E8E84-426E-40dd-AFC4-6F175D3DCCD1}">
                  <a14:hiddenFill xmlns="" xmlns:a14="http://schemas.microsoft.com/office/drawing/2010/main">
                    <a:noFill/>
                  </a14:hiddenFill>
                </a:ext>
              </a:extLst>
            </p:spPr>
            <p:txBody>
              <a:bodyPr/>
              <a:lstStyle/>
              <a:p>
                <a:endParaRPr lang="fr-FR"/>
              </a:p>
            </p:txBody>
          </p:sp>
        </p:grpSp>
        <p:sp>
          <p:nvSpPr>
            <p:cNvPr id="52" name="Rectangle 51">
              <a:extLst>
                <a:ext uri="{FF2B5EF4-FFF2-40B4-BE49-F238E27FC236}">
                  <a16:creationId xmlns:a16="http://schemas.microsoft.com/office/drawing/2014/main" id="{0B1EAB38-DF84-1C5E-FE26-384F6DB58B62}"/>
                </a:ext>
              </a:extLst>
            </p:cNvPr>
            <p:cNvSpPr/>
            <p:nvPr/>
          </p:nvSpPr>
          <p:spPr>
            <a:xfrm>
              <a:off x="4371975" y="3597276"/>
              <a:ext cx="3422650" cy="299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E">
                  <a:solidFill>
                    <a:sysClr val="windowText" lastClr="000000"/>
                  </a:solidFill>
                </a:rPr>
                <a:t>Payload</a:t>
              </a:r>
            </a:p>
          </p:txBody>
        </p:sp>
      </p:grpSp>
      <p:sp>
        <p:nvSpPr>
          <p:cNvPr id="54" name="Oval Callout 53">
            <a:extLst>
              <a:ext uri="{FF2B5EF4-FFF2-40B4-BE49-F238E27FC236}">
                <a16:creationId xmlns:a16="http://schemas.microsoft.com/office/drawing/2014/main" id="{A96B59E5-78B8-CF91-9E5E-36346BA6466B}"/>
              </a:ext>
            </a:extLst>
          </p:cNvPr>
          <p:cNvSpPr/>
          <p:nvPr/>
        </p:nvSpPr>
        <p:spPr>
          <a:xfrm>
            <a:off x="2713038" y="2624138"/>
            <a:ext cx="2200275" cy="871537"/>
          </a:xfrm>
          <a:prstGeom prst="wedgeEllipseCallout">
            <a:avLst>
              <a:gd name="adj1" fmla="val 105141"/>
              <a:gd name="adj2" fmla="val -44058"/>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BE"/>
              <a:t>Same role as HopLimit in IPv6</a:t>
            </a:r>
          </a:p>
        </p:txBody>
      </p:sp>
      <p:sp>
        <p:nvSpPr>
          <p:cNvPr id="55" name="Oval Callout 54">
            <a:extLst>
              <a:ext uri="{FF2B5EF4-FFF2-40B4-BE49-F238E27FC236}">
                <a16:creationId xmlns:a16="http://schemas.microsoft.com/office/drawing/2014/main" id="{EE77BEA9-01BC-431F-36A2-663E5CC7CEEA}"/>
              </a:ext>
            </a:extLst>
          </p:cNvPr>
          <p:cNvSpPr/>
          <p:nvPr/>
        </p:nvSpPr>
        <p:spPr>
          <a:xfrm>
            <a:off x="6375595" y="348457"/>
            <a:ext cx="2200275" cy="871537"/>
          </a:xfrm>
          <a:prstGeom prst="wedgeEllipseCallout">
            <a:avLst>
              <a:gd name="adj1" fmla="val -2002"/>
              <a:gd name="adj2" fmla="val 12315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BE"/>
              <a:t>Same role as DSCP in IPv6</a:t>
            </a:r>
          </a:p>
        </p:txBody>
      </p:sp>
      <p:sp>
        <p:nvSpPr>
          <p:cNvPr id="56" name="Oval Callout 55">
            <a:extLst>
              <a:ext uri="{FF2B5EF4-FFF2-40B4-BE49-F238E27FC236}">
                <a16:creationId xmlns:a16="http://schemas.microsoft.com/office/drawing/2014/main" id="{DB4EA2F5-93B9-DAFD-9B50-8EEC01A0087B}"/>
              </a:ext>
            </a:extLst>
          </p:cNvPr>
          <p:cNvSpPr/>
          <p:nvPr/>
        </p:nvSpPr>
        <p:spPr>
          <a:xfrm>
            <a:off x="2600325" y="3908425"/>
            <a:ext cx="2200275" cy="871537"/>
          </a:xfrm>
          <a:prstGeom prst="wedgeEllipseCallout">
            <a:avLst>
              <a:gd name="adj1" fmla="val 157089"/>
              <a:gd name="adj2" fmla="val -180124"/>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BE"/>
              <a:t>6 for TCP, 17 for UDP, …</a:t>
            </a:r>
          </a:p>
        </p:txBody>
      </p:sp>
      <p:sp>
        <p:nvSpPr>
          <p:cNvPr id="57" name="Oval Callout 56">
            <a:extLst>
              <a:ext uri="{FF2B5EF4-FFF2-40B4-BE49-F238E27FC236}">
                <a16:creationId xmlns:a16="http://schemas.microsoft.com/office/drawing/2014/main" id="{DE85B4E8-327A-08B9-4215-D850B3DFDF25}"/>
              </a:ext>
            </a:extLst>
          </p:cNvPr>
          <p:cNvSpPr/>
          <p:nvPr/>
        </p:nvSpPr>
        <p:spPr>
          <a:xfrm>
            <a:off x="9827506" y="3704430"/>
            <a:ext cx="2200275" cy="871537"/>
          </a:xfrm>
          <a:prstGeom prst="wedgeEllipseCallout">
            <a:avLst>
              <a:gd name="adj1" fmla="val -69534"/>
              <a:gd name="adj2" fmla="val -180124"/>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a:t>C</a:t>
            </a:r>
            <a:r>
              <a:rPr lang="en-BE"/>
              <a:t>overs only IP header</a:t>
            </a:r>
          </a:p>
        </p:txBody>
      </p:sp>
      <p:sp>
        <p:nvSpPr>
          <p:cNvPr id="58" name="Oval Callout 57">
            <a:extLst>
              <a:ext uri="{FF2B5EF4-FFF2-40B4-BE49-F238E27FC236}">
                <a16:creationId xmlns:a16="http://schemas.microsoft.com/office/drawing/2014/main" id="{E1738272-9E8B-BF25-8DD1-FD8E4BCDC030}"/>
              </a:ext>
            </a:extLst>
          </p:cNvPr>
          <p:cNvSpPr/>
          <p:nvPr/>
        </p:nvSpPr>
        <p:spPr>
          <a:xfrm>
            <a:off x="9133163" y="336119"/>
            <a:ext cx="2607988" cy="871537"/>
          </a:xfrm>
          <a:prstGeom prst="wedgeEllipseCallout">
            <a:avLst>
              <a:gd name="adj1" fmla="val -65151"/>
              <a:gd name="adj2" fmla="val 129712"/>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nl-BE"/>
              <a:t>Max. Packet length</a:t>
            </a:r>
            <a:r>
              <a:rPr lang="en-BE"/>
              <a:t> 64 KBytes</a:t>
            </a:r>
            <a:endParaRPr lang="nl-BE"/>
          </a:p>
        </p:txBody>
      </p:sp>
      <p:sp>
        <p:nvSpPr>
          <p:cNvPr id="59" name="Oval Callout 58">
            <a:extLst>
              <a:ext uri="{FF2B5EF4-FFF2-40B4-BE49-F238E27FC236}">
                <a16:creationId xmlns:a16="http://schemas.microsoft.com/office/drawing/2014/main" id="{1BAC9C98-D205-5C99-2669-8E25C414EF53}"/>
              </a:ext>
            </a:extLst>
          </p:cNvPr>
          <p:cNvSpPr/>
          <p:nvPr/>
        </p:nvSpPr>
        <p:spPr>
          <a:xfrm>
            <a:off x="3867002" y="315914"/>
            <a:ext cx="2200275" cy="871537"/>
          </a:xfrm>
          <a:prstGeom prst="wedgeEllipseCallout">
            <a:avLst>
              <a:gd name="adj1" fmla="val 77868"/>
              <a:gd name="adj2" fmla="val 123155"/>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BE"/>
              <a:t>Header extensions, rarely used</a:t>
            </a:r>
          </a:p>
        </p:txBody>
      </p:sp>
    </p:spTree>
    <p:extLst>
      <p:ext uri="{BB962C8B-B14F-4D97-AF65-F5344CB8AC3E}">
        <p14:creationId xmlns:p14="http://schemas.microsoft.com/office/powerpoint/2010/main" val="31741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58" grpId="0" animBg="1"/>
      <p:bldP spid="5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0.1|5.9|0|7.8"/>
</p:tagLst>
</file>

<file path=ppt/tags/tag2.xml><?xml version="1.0" encoding="utf-8"?>
<p:tagLst xmlns:a="http://schemas.openxmlformats.org/drawingml/2006/main" xmlns:r="http://schemas.openxmlformats.org/officeDocument/2006/relationships" xmlns:p="http://schemas.openxmlformats.org/presentationml/2006/main">
  <p:tag name="TIMING" val="|0.5|0.1|0"/>
</p:tagLst>
</file>

<file path=ppt/tags/tag3.xml><?xml version="1.0" encoding="utf-8"?>
<p:tagLst xmlns:a="http://schemas.openxmlformats.org/drawingml/2006/main" xmlns:r="http://schemas.openxmlformats.org/officeDocument/2006/relationships" xmlns:p="http://schemas.openxmlformats.org/presentationml/2006/main">
  <p:tag name="TIMING" val="|0.2|0|0.2"/>
</p:tagLst>
</file>

<file path=ppt/tags/tag4.xml><?xml version="1.0" encoding="utf-8"?>
<p:tagLst xmlns:a="http://schemas.openxmlformats.org/drawingml/2006/main" xmlns:r="http://schemas.openxmlformats.org/officeDocument/2006/relationships" xmlns:p="http://schemas.openxmlformats.org/presentationml/2006/main">
  <p:tag name="TIMING" val="|0.1"/>
</p:tagLst>
</file>

<file path=ppt/tags/tag5.xml><?xml version="1.0" encoding="utf-8"?>
<p:tagLst xmlns:a="http://schemas.openxmlformats.org/drawingml/2006/main" xmlns:r="http://schemas.openxmlformats.org/officeDocument/2006/relationships" xmlns:p="http://schemas.openxmlformats.org/presentationml/2006/main">
  <p:tag name="TIMING" val="|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10416</Words>
  <Application>Microsoft Macintosh PowerPoint</Application>
  <PresentationFormat>Widescreen</PresentationFormat>
  <Paragraphs>1680</Paragraphs>
  <Slides>110</Slides>
  <Notes>37</Notes>
  <HiddenSlides>31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110</vt:i4>
      </vt:variant>
    </vt:vector>
  </HeadingPairs>
  <TitlesOfParts>
    <vt:vector size="120" baseType="lpstr">
      <vt:lpstr>ＭＳ Ｐゴシック</vt:lpstr>
      <vt:lpstr>Arial</vt:lpstr>
      <vt:lpstr>Calibri</vt:lpstr>
      <vt:lpstr>Calibri Light</vt:lpstr>
      <vt:lpstr>Courier</vt:lpstr>
      <vt:lpstr>Gill Sans</vt:lpstr>
      <vt:lpstr>Helvetica</vt:lpstr>
      <vt:lpstr>Lucida Grande</vt:lpstr>
      <vt:lpstr>ヒラギノ角ゴ ProN W3</vt:lpstr>
      <vt:lpstr>Office Theme</vt:lpstr>
      <vt:lpstr>Part 5 Modern TCP and IP</vt:lpstr>
      <vt:lpstr>Evaluation du premier projet</vt:lpstr>
      <vt:lpstr>Agenda</vt:lpstr>
      <vt:lpstr>TCP segment</vt:lpstr>
      <vt:lpstr>Three-way handshake : initial specification</vt:lpstr>
      <vt:lpstr>Three-way handshake today</vt:lpstr>
      <vt:lpstr>TCP connection establishment</vt:lpstr>
      <vt:lpstr>DoS attack</vt:lpstr>
      <vt:lpstr>Countering DoS attacks</vt:lpstr>
      <vt:lpstr>SYN Cookies</vt:lpstr>
      <vt:lpstr>Simultaneous open</vt:lpstr>
      <vt:lpstr>TCP options</vt:lpstr>
      <vt:lpstr>TCP options</vt:lpstr>
      <vt:lpstr>Negotiating the utilization of TCP Options</vt:lpstr>
      <vt:lpstr>Protection against SYN losses</vt:lpstr>
      <vt:lpstr>Faster reaction to SYN losses</vt:lpstr>
      <vt:lpstr>SYN retransmissions</vt:lpstr>
      <vt:lpstr>Latency matters</vt:lpstr>
      <vt:lpstr>A short HTTP request takes two rtts</vt:lpstr>
      <vt:lpstr>TCP Fast Open</vt:lpstr>
      <vt:lpstr>Safe TCP Fast Open</vt:lpstr>
      <vt:lpstr>TCP Fast Open</vt:lpstr>
      <vt:lpstr>Agenda</vt:lpstr>
      <vt:lpstr>Delayed acknowledgments</vt:lpstr>
      <vt:lpstr>When to send a segment with data ?</vt:lpstr>
      <vt:lpstr>Nagle algorithm</vt:lpstr>
      <vt:lpstr>Observed IP packets</vt:lpstr>
      <vt:lpstr>TCP Timestamps extension </vt:lpstr>
      <vt:lpstr>Negotiating the utilization of  TCP Timestamps</vt:lpstr>
      <vt:lpstr>RTT estimation Timestamp option</vt:lpstr>
      <vt:lpstr>TCP flow control</vt:lpstr>
      <vt:lpstr>RFC1323 Window scaling</vt:lpstr>
      <vt:lpstr>Benefits and limitations of Window Scaling</vt:lpstr>
      <vt:lpstr>The Maximum Segment Lifetime</vt:lpstr>
      <vt:lpstr>IP over avian carriers</vt:lpstr>
      <vt:lpstr>Protection against wrapped sequence numbers</vt:lpstr>
      <vt:lpstr>Possible solutions</vt:lpstr>
      <vt:lpstr>Selective acknowledgments</vt:lpstr>
      <vt:lpstr>Selective Acknowledgments</vt:lpstr>
      <vt:lpstr>Improvements to Fast retransmit</vt:lpstr>
      <vt:lpstr>Selective Acks</vt:lpstr>
      <vt:lpstr>RACK and Tail Loss Probe</vt:lpstr>
      <vt:lpstr>RACK and Tail Loss Probe</vt:lpstr>
      <vt:lpstr>Tail Loss Probe</vt:lpstr>
      <vt:lpstr>Agenda</vt:lpstr>
      <vt:lpstr>Hosts and routers</vt:lpstr>
      <vt:lpstr>IPv6 addresses</vt:lpstr>
      <vt:lpstr>IP addresses identify network interfaces</vt:lpstr>
      <vt:lpstr>IPv6 Addressing architecture</vt:lpstr>
      <vt:lpstr>Textual representation of IPv6 addresses</vt:lpstr>
      <vt:lpstr>IPv6 unicast addresses</vt:lpstr>
      <vt:lpstr>Some IPv6 addresses and prefixes</vt:lpstr>
      <vt:lpstr>Public IPv6 addresses and prefixes</vt:lpstr>
      <vt:lpstr>Finding the owner of an IPv6 address</vt:lpstr>
      <vt:lpstr>Using whois</vt:lpstr>
      <vt:lpstr>IPv6 Multicast</vt:lpstr>
      <vt:lpstr>IPv6 anycast addresses</vt:lpstr>
      <vt:lpstr>Agenda</vt:lpstr>
      <vt:lpstr>The IPv6 packet format</vt:lpstr>
      <vt:lpstr>Sample packets</vt:lpstr>
      <vt:lpstr>Packet forwarding</vt:lpstr>
      <vt:lpstr>Example</vt:lpstr>
      <vt:lpstr>IPv6 Extension headers</vt:lpstr>
      <vt:lpstr>Packet fragmentation</vt:lpstr>
      <vt:lpstr>Path MTU Discovery</vt:lpstr>
      <vt:lpstr>Packet fragmentation</vt:lpstr>
      <vt:lpstr>Fragmenting a  1200 bytes UDP packet</vt:lpstr>
      <vt:lpstr>Sample packets</vt:lpstr>
      <vt:lpstr>Agenda</vt:lpstr>
      <vt:lpstr>ICMP</vt:lpstr>
      <vt:lpstr>ICMPv6</vt:lpstr>
      <vt:lpstr>ICMPv6 packet</vt:lpstr>
      <vt:lpstr>The ping tool</vt:lpstr>
      <vt:lpstr>ping6</vt:lpstr>
      <vt:lpstr>The traceroute tool</vt:lpstr>
      <vt:lpstr>traceroute6</vt:lpstr>
      <vt:lpstr>Quad9  / Open DNS</vt:lpstr>
      <vt:lpstr>Another traceroute</vt:lpstr>
      <vt:lpstr>traceroute</vt:lpstr>
      <vt:lpstr>How does a host learns its IPv6 address ?</vt:lpstr>
      <vt:lpstr>IPv6 network configuration of a host</vt:lpstr>
      <vt:lpstr>IPv6 addresses are grouped in subnets</vt:lpstr>
      <vt:lpstr>How can a host obtain its address ?</vt:lpstr>
      <vt:lpstr>IPv6 unicast addresses</vt:lpstr>
      <vt:lpstr>IPv6 subnet</vt:lpstr>
      <vt:lpstr>Why using subnets ?</vt:lpstr>
      <vt:lpstr>Datalink layer service</vt:lpstr>
      <vt:lpstr>IPv6 link-local addresses</vt:lpstr>
      <vt:lpstr>Router advertisements</vt:lpstr>
      <vt:lpstr>RA options</vt:lpstr>
      <vt:lpstr>Neighbour discovery</vt:lpstr>
      <vt:lpstr>ICMPv6 Neighbour Discovery</vt:lpstr>
      <vt:lpstr>Autoconfiguration </vt:lpstr>
      <vt:lpstr>Global IPv6 address</vt:lpstr>
      <vt:lpstr>Global IPv6 address</vt:lpstr>
      <vt:lpstr>Privacy concerns</vt:lpstr>
      <vt:lpstr>Agenda</vt:lpstr>
      <vt:lpstr>IPv4 addresses</vt:lpstr>
      <vt:lpstr>IP version 4</vt:lpstr>
      <vt:lpstr>IPv4 packet carrying  a TCP segment</vt:lpstr>
      <vt:lpstr>TCP segments processed by a router</vt:lpstr>
      <vt:lpstr>Network Address Translation (NAT)</vt:lpstr>
      <vt:lpstr>TCP segments processed by a NAT</vt:lpstr>
      <vt:lpstr>How does a host learns its IPv4 address ?</vt:lpstr>
      <vt:lpstr>IPv4 network configuration of a host</vt:lpstr>
      <vt:lpstr>IPv4 addresses are grouped in subnets</vt:lpstr>
      <vt:lpstr>Reverse DNS</vt:lpstr>
      <vt:lpstr>The IPv4 reverse DNS tree</vt:lpstr>
      <vt:lpstr>Reverse DNS for IPv6</vt:lpstr>
      <vt:lpstr>Traceroute with DNS names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4 : Reliable transport</dc:title>
  <dc:creator>Olivier Bonaventure</dc:creator>
  <cp:lastModifiedBy>Olivier Bonaventure</cp:lastModifiedBy>
  <cp:revision>1</cp:revision>
  <dcterms:created xsi:type="dcterms:W3CDTF">2023-02-21T14:33:52Z</dcterms:created>
  <dcterms:modified xsi:type="dcterms:W3CDTF">2025-03-05T14:00:51Z</dcterms:modified>
</cp:coreProperties>
</file>